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21"/>
  </p:notesMasterIdLst>
  <p:handoutMasterIdLst>
    <p:handoutMasterId r:id="rId22"/>
  </p:handoutMasterIdLst>
  <p:sldIdLst>
    <p:sldId id="1297" r:id="rId2"/>
    <p:sldId id="1300" r:id="rId3"/>
    <p:sldId id="1301" r:id="rId4"/>
    <p:sldId id="1133" r:id="rId5"/>
    <p:sldId id="1135" r:id="rId6"/>
    <p:sldId id="538" r:id="rId7"/>
    <p:sldId id="1287" r:id="rId8"/>
    <p:sldId id="561" r:id="rId9"/>
    <p:sldId id="1294" r:id="rId10"/>
    <p:sldId id="1127" r:id="rId11"/>
    <p:sldId id="578" r:id="rId12"/>
    <p:sldId id="558" r:id="rId13"/>
    <p:sldId id="545" r:id="rId14"/>
    <p:sldId id="501" r:id="rId15"/>
    <p:sldId id="1272" r:id="rId16"/>
    <p:sldId id="1275" r:id="rId17"/>
    <p:sldId id="1137" r:id="rId18"/>
    <p:sldId id="1284" r:id="rId19"/>
    <p:sldId id="1282" r:id="rId20"/>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0" userDrawn="1">
          <p15:clr>
            <a:srgbClr val="A4A3A4"/>
          </p15:clr>
        </p15:guide>
        <p15:guide id="2" orient="horz" pos="2844" userDrawn="1">
          <p15:clr>
            <a:srgbClr val="A4A3A4"/>
          </p15:clr>
        </p15:guide>
        <p15:guide id="3" pos="3336" userDrawn="1">
          <p15:clr>
            <a:srgbClr val="A4A3A4"/>
          </p15:clr>
        </p15:guide>
        <p15:guide id="4" orient="horz" pos="2412" userDrawn="1">
          <p15:clr>
            <a:srgbClr val="A4A3A4"/>
          </p15:clr>
        </p15:guide>
        <p15:guide id="5" pos="5304" userDrawn="1">
          <p15:clr>
            <a:srgbClr val="A4A3A4"/>
          </p15:clr>
        </p15:guide>
        <p15:guide id="6" orient="horz" pos="7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A1C"/>
    <a:srgbClr val="C0504D"/>
    <a:srgbClr val="000000"/>
    <a:srgbClr val="EA9180"/>
    <a:srgbClr val="5177AE"/>
    <a:srgbClr val="588553"/>
    <a:srgbClr val="857EAF"/>
    <a:srgbClr val="F4B77B"/>
    <a:srgbClr val="B3D382"/>
    <a:srgbClr val="86CB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6B28F0-7F87-5548-9262-46A0B0774CC0}" v="5" dt="2019-05-30T16:52:30.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6361" autoAdjust="0"/>
  </p:normalViewPr>
  <p:slideViewPr>
    <p:cSldViewPr snapToGrid="0">
      <p:cViewPr varScale="1">
        <p:scale>
          <a:sx n="232" d="100"/>
          <a:sy n="232" d="100"/>
        </p:scale>
        <p:origin x="184" y="200"/>
      </p:cViewPr>
      <p:guideLst>
        <p:guide orient="horz" pos="660"/>
        <p:guide orient="horz" pos="2844"/>
        <p:guide pos="3336"/>
        <p:guide orient="horz" pos="2412"/>
        <p:guide pos="5304"/>
        <p:guide orient="horz" pos="7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ingsale, David Alexander" userId="1ae0e2ab-793d-4271-8ce5-b6c4befe803e" providerId="ADAL" clId="{F86B28F0-7F87-5548-9262-46A0B0774CC0}"/>
    <pc:docChg chg="addSld delSld modSld">
      <pc:chgData name="Beckingsale, David Alexander" userId="1ae0e2ab-793d-4271-8ce5-b6c4befe803e" providerId="ADAL" clId="{F86B28F0-7F87-5548-9262-46A0B0774CC0}" dt="2019-06-04T22:40:54.604" v="135" actId="2696"/>
      <pc:docMkLst>
        <pc:docMk/>
      </pc:docMkLst>
      <pc:sldChg chg="modSp del">
        <pc:chgData name="Beckingsale, David Alexander" userId="1ae0e2ab-793d-4271-8ce5-b6c4befe803e" providerId="ADAL" clId="{F86B28F0-7F87-5548-9262-46A0B0774CC0}" dt="2019-06-04T22:40:53.782" v="127" actId="2696"/>
        <pc:sldMkLst>
          <pc:docMk/>
          <pc:sldMk cId="4110471193" sldId="755"/>
        </pc:sldMkLst>
        <pc:spChg chg="mod">
          <ac:chgData name="Beckingsale, David Alexander" userId="1ae0e2ab-793d-4271-8ce5-b6c4befe803e" providerId="ADAL" clId="{F86B28F0-7F87-5548-9262-46A0B0774CC0}" dt="2019-05-30T16:50:40.216" v="43" actId="20577"/>
          <ac:spMkLst>
            <pc:docMk/>
            <pc:sldMk cId="4110471193" sldId="755"/>
            <ac:spMk id="5" creationId="{00000000-0000-0000-0000-000000000000}"/>
          </ac:spMkLst>
        </pc:spChg>
        <pc:spChg chg="mod">
          <ac:chgData name="Beckingsale, David Alexander" userId="1ae0e2ab-793d-4271-8ce5-b6c4befe803e" providerId="ADAL" clId="{F86B28F0-7F87-5548-9262-46A0B0774CC0}" dt="2019-05-30T16:50:47.175" v="61" actId="20577"/>
          <ac:spMkLst>
            <pc:docMk/>
            <pc:sldMk cId="4110471193" sldId="755"/>
            <ac:spMk id="6" creationId="{B31EC011-EAFE-D044-AC19-3E534CB5DB6E}"/>
          </ac:spMkLst>
        </pc:spChg>
        <pc:spChg chg="mod">
          <ac:chgData name="Beckingsale, David Alexander" userId="1ae0e2ab-793d-4271-8ce5-b6c4befe803e" providerId="ADAL" clId="{F86B28F0-7F87-5548-9262-46A0B0774CC0}" dt="2019-05-30T16:50:33.315" v="26" actId="20577"/>
          <ac:spMkLst>
            <pc:docMk/>
            <pc:sldMk cId="4110471193" sldId="755"/>
            <ac:spMk id="8" creationId="{00000000-0000-0000-0000-000000000000}"/>
          </ac:spMkLst>
        </pc:spChg>
        <pc:spChg chg="mod">
          <ac:chgData name="Beckingsale, David Alexander" userId="1ae0e2ab-793d-4271-8ce5-b6c4befe803e" providerId="ADAL" clId="{F86B28F0-7F87-5548-9262-46A0B0774CC0}" dt="2019-05-30T16:50:55.957" v="93" actId="20577"/>
          <ac:spMkLst>
            <pc:docMk/>
            <pc:sldMk cId="4110471193" sldId="755"/>
            <ac:spMk id="9" creationId="{17C13A69-CC4F-1B4F-8927-14CB252971AD}"/>
          </ac:spMkLst>
        </pc:spChg>
      </pc:sldChg>
      <pc:sldChg chg="del">
        <pc:chgData name="Beckingsale, David Alexander" userId="1ae0e2ab-793d-4271-8ce5-b6c4befe803e" providerId="ADAL" clId="{F86B28F0-7F87-5548-9262-46A0B0774CC0}" dt="2019-06-04T22:40:53.827" v="128" actId="2696"/>
        <pc:sldMkLst>
          <pc:docMk/>
          <pc:sldMk cId="84095692" sldId="1285"/>
        </pc:sldMkLst>
      </pc:sldChg>
      <pc:sldChg chg="del">
        <pc:chgData name="Beckingsale, David Alexander" userId="1ae0e2ab-793d-4271-8ce5-b6c4befe803e" providerId="ADAL" clId="{F86B28F0-7F87-5548-9262-46A0B0774CC0}" dt="2019-06-04T22:40:54.456" v="131" actId="2696"/>
        <pc:sldMkLst>
          <pc:docMk/>
          <pc:sldMk cId="3183459057" sldId="1286"/>
        </pc:sldMkLst>
      </pc:sldChg>
      <pc:sldChg chg="del">
        <pc:chgData name="Beckingsale, David Alexander" userId="1ae0e2ab-793d-4271-8ce5-b6c4befe803e" providerId="ADAL" clId="{F86B28F0-7F87-5548-9262-46A0B0774CC0}" dt="2019-06-04T22:40:54.501" v="132" actId="2696"/>
        <pc:sldMkLst>
          <pc:docMk/>
          <pc:sldMk cId="1014441320" sldId="1288"/>
        </pc:sldMkLst>
      </pc:sldChg>
      <pc:sldChg chg="del">
        <pc:chgData name="Beckingsale, David Alexander" userId="1ae0e2ab-793d-4271-8ce5-b6c4befe803e" providerId="ADAL" clId="{F86B28F0-7F87-5548-9262-46A0B0774CC0}" dt="2019-06-04T22:40:54.569" v="133" actId="2696"/>
        <pc:sldMkLst>
          <pc:docMk/>
          <pc:sldMk cId="109762502" sldId="1292"/>
        </pc:sldMkLst>
      </pc:sldChg>
      <pc:sldChg chg="del">
        <pc:chgData name="Beckingsale, David Alexander" userId="1ae0e2ab-793d-4271-8ce5-b6c4befe803e" providerId="ADAL" clId="{F86B28F0-7F87-5548-9262-46A0B0774CC0}" dt="2019-06-04T22:40:54.395" v="130" actId="2696"/>
        <pc:sldMkLst>
          <pc:docMk/>
          <pc:sldMk cId="2078874849" sldId="1295"/>
        </pc:sldMkLst>
      </pc:sldChg>
      <pc:sldChg chg="del">
        <pc:chgData name="Beckingsale, David Alexander" userId="1ae0e2ab-793d-4271-8ce5-b6c4befe803e" providerId="ADAL" clId="{F86B28F0-7F87-5548-9262-46A0B0774CC0}" dt="2019-06-04T22:40:53.868" v="129" actId="2696"/>
        <pc:sldMkLst>
          <pc:docMk/>
          <pc:sldMk cId="3409961148" sldId="1296"/>
        </pc:sldMkLst>
      </pc:sldChg>
      <pc:sldChg chg="modSp add">
        <pc:chgData name="Beckingsale, David Alexander" userId="1ae0e2ab-793d-4271-8ce5-b6c4befe803e" providerId="ADAL" clId="{F86B28F0-7F87-5548-9262-46A0B0774CC0}" dt="2019-05-30T16:51:42.603" v="122" actId="20577"/>
        <pc:sldMkLst>
          <pc:docMk/>
          <pc:sldMk cId="1737050446" sldId="1297"/>
        </pc:sldMkLst>
        <pc:spChg chg="mod">
          <ac:chgData name="Beckingsale, David Alexander" userId="1ae0e2ab-793d-4271-8ce5-b6c4befe803e" providerId="ADAL" clId="{F86B28F0-7F87-5548-9262-46A0B0774CC0}" dt="2019-05-30T16:51:42.603" v="122" actId="20577"/>
          <ac:spMkLst>
            <pc:docMk/>
            <pc:sldMk cId="1737050446" sldId="1297"/>
            <ac:spMk id="5" creationId="{00000000-0000-0000-0000-000000000000}"/>
          </ac:spMkLst>
        </pc:spChg>
        <pc:spChg chg="mod">
          <ac:chgData name="Beckingsale, David Alexander" userId="1ae0e2ab-793d-4271-8ce5-b6c4befe803e" providerId="ADAL" clId="{F86B28F0-7F87-5548-9262-46A0B0774CC0}" dt="2019-05-30T16:51:38.617" v="110" actId="20577"/>
          <ac:spMkLst>
            <pc:docMk/>
            <pc:sldMk cId="1737050446" sldId="1297"/>
            <ac:spMk id="8" creationId="{00000000-0000-0000-0000-000000000000}"/>
          </ac:spMkLst>
        </pc:spChg>
      </pc:sldChg>
      <pc:sldChg chg="add del">
        <pc:chgData name="Beckingsale, David Alexander" userId="1ae0e2ab-793d-4271-8ce5-b6c4befe803e" providerId="ADAL" clId="{F86B28F0-7F87-5548-9262-46A0B0774CC0}" dt="2019-06-04T22:40:54.604" v="135" actId="2696"/>
        <pc:sldMkLst>
          <pc:docMk/>
          <pc:sldMk cId="963536505" sldId="1298"/>
        </pc:sldMkLst>
      </pc:sldChg>
      <pc:sldChg chg="add del">
        <pc:chgData name="Beckingsale, David Alexander" userId="1ae0e2ab-793d-4271-8ce5-b6c4befe803e" providerId="ADAL" clId="{F86B28F0-7F87-5548-9262-46A0B0774CC0}" dt="2019-06-04T22:40:54.585" v="134" actId="2696"/>
        <pc:sldMkLst>
          <pc:docMk/>
          <pc:sldMk cId="1796347022" sldId="1299"/>
        </pc:sldMkLst>
      </pc:sldChg>
      <pc:sldChg chg="add">
        <pc:chgData name="Beckingsale, David Alexander" userId="1ae0e2ab-793d-4271-8ce5-b6c4befe803e" providerId="ADAL" clId="{F86B28F0-7F87-5548-9262-46A0B0774CC0}" dt="2019-05-30T16:52:22.417" v="125"/>
        <pc:sldMkLst>
          <pc:docMk/>
          <pc:sldMk cId="450171244" sldId="1300"/>
        </pc:sldMkLst>
      </pc:sldChg>
      <pc:sldChg chg="add">
        <pc:chgData name="Beckingsale, David Alexander" userId="1ae0e2ab-793d-4271-8ce5-b6c4befe803e" providerId="ADAL" clId="{F86B28F0-7F87-5548-9262-46A0B0774CC0}" dt="2019-05-30T16:52:30.018" v="126"/>
        <pc:sldMkLst>
          <pc:docMk/>
          <pc:sldMk cId="1499025050" sldId="1301"/>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hornung1\Syncplicity\WORKING\RAJA-GTC\gputimeline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54724409448816E-2"/>
          <c:y val="3.6111920882560114E-2"/>
          <c:w val="0.94364698162729654"/>
          <c:h val="0.92114695340501795"/>
        </c:manualLayout>
      </c:layout>
      <c:barChart>
        <c:barDir val="col"/>
        <c:grouping val="clustered"/>
        <c:varyColors val="0"/>
        <c:ser>
          <c:idx val="1"/>
          <c:order val="1"/>
          <c:tx>
            <c:strRef>
              <c:f>'Project Timeline'!$D$4</c:f>
              <c:strCache>
                <c:ptCount val="1"/>
                <c:pt idx="0">
                  <c:v>POSITION</c:v>
                </c:pt>
              </c:strCache>
            </c:strRef>
          </c:tx>
          <c:spPr>
            <a:noFill/>
          </c:spPr>
          <c:invertIfNegative val="0"/>
          <c:dLbls>
            <c:dLbl>
              <c:idx val="0"/>
              <c:layout>
                <c:manualLayout>
                  <c:x val="4.7163915818921949E-8"/>
                  <c:y val="-8.2121881209074843E-18"/>
                </c:manualLayout>
              </c:layout>
              <c:tx>
                <c:rich>
                  <a:bodyPr/>
                  <a:lstStyle/>
                  <a:p>
                    <a:fld id="{27CDB019-2A8A-44D2-9513-9CDB63BFFEE5}" type="CATEGORYNAME">
                      <a:rPr lang="en-US" b="1">
                        <a:solidFill>
                          <a:srgbClr val="FF0000"/>
                        </a:solidFill>
                      </a:rPr>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973-8641-ABBE-0C2A56099771}"/>
                </c:ext>
              </c:extLst>
            </c:dLbl>
            <c:dLbl>
              <c:idx val="1"/>
              <c:layout>
                <c:manualLayout>
                  <c:x val="4.71639158093134E-8"/>
                  <c:y val="0"/>
                </c:manualLayout>
              </c:layout>
              <c:tx>
                <c:rich>
                  <a:bodyPr/>
                  <a:lstStyle/>
                  <a:p>
                    <a:fld id="{61736C51-1D29-4166-9A69-089BE6631C16}" type="CATEGORYNAME">
                      <a:rPr lang="en-US" b="1"/>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973-8641-ABBE-0C2A56099771}"/>
                </c:ext>
              </c:extLst>
            </c:dLbl>
            <c:dLbl>
              <c:idx val="2"/>
              <c:layout>
                <c:manualLayout>
                  <c:x val="4.71639158093134E-8"/>
                  <c:y val="0"/>
                </c:manualLayout>
              </c:layout>
              <c:tx>
                <c:rich>
                  <a:bodyPr/>
                  <a:lstStyle/>
                  <a:p>
                    <a:fld id="{A404F7C2-512D-43F7-A990-C7C9A0E64261}" type="CATEGORYNAME">
                      <a:rPr lang="en-US" b="1"/>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973-8641-ABBE-0C2A56099771}"/>
                </c:ext>
              </c:extLst>
            </c:dLbl>
            <c:dLbl>
              <c:idx val="3"/>
              <c:layout>
                <c:manualLayout>
                  <c:x val="4.7163915820294599E-8"/>
                  <c:y val="-3.2848752483629937E-17"/>
                </c:manualLayout>
              </c:layout>
              <c:tx>
                <c:rich>
                  <a:bodyPr/>
                  <a:lstStyle/>
                  <a:p>
                    <a:fld id="{6900A921-827E-47FA-9F51-4D7866347B6C}" type="CATEGORYNAME">
                      <a:rPr lang="en-US" b="1">
                        <a:solidFill>
                          <a:schemeClr val="tx1"/>
                        </a:solidFill>
                      </a:rPr>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973-8641-ABBE-0C2A56099771}"/>
                </c:ext>
              </c:extLst>
            </c:dLbl>
            <c:dLbl>
              <c:idx val="4"/>
              <c:layout>
                <c:manualLayout>
                  <c:x val="4.7163915820294599E-8"/>
                  <c:y val="1.3139500993451975E-16"/>
                </c:manualLayout>
              </c:layout>
              <c:tx>
                <c:rich>
                  <a:bodyPr/>
                  <a:lstStyle/>
                  <a:p>
                    <a:fld id="{1D399D6A-406E-47B2-9ED6-F39D550EEB71}" type="CATEGORYNAME">
                      <a:rPr lang="en-US" b="1"/>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973-8641-ABBE-0C2A56099771}"/>
                </c:ext>
              </c:extLst>
            </c:dLbl>
            <c:dLbl>
              <c:idx val="5"/>
              <c:layout>
                <c:manualLayout>
                  <c:x val="5.0925337632079971E-17"/>
                  <c:y val="1.3258184223019148E-2"/>
                </c:manualLayout>
              </c:layout>
              <c:tx>
                <c:rich>
                  <a:bodyPr/>
                  <a:lstStyle/>
                  <a:p>
                    <a:fld id="{246AF030-73DE-46EF-B11E-BFD58B48E2DE}" type="CATEGORYNAME">
                      <a:rPr lang="en-US" b="1">
                        <a:solidFill>
                          <a:srgbClr val="00B050"/>
                        </a:solidFill>
                      </a:rPr>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973-8641-ABBE-0C2A56099771}"/>
                </c:ext>
              </c:extLst>
            </c:dLbl>
            <c:dLbl>
              <c:idx val="6"/>
              <c:layout>
                <c:manualLayout>
                  <c:x val="-2.7777777777778286E-3"/>
                  <c:y val="1.9887406825899196E-2"/>
                </c:manualLayout>
              </c:layout>
              <c:tx>
                <c:rich>
                  <a:bodyPr/>
                  <a:lstStyle/>
                  <a:p>
                    <a:r>
                      <a:rPr lang="en-US" b="1" dirty="0">
                        <a:solidFill>
                          <a:srgbClr val="00B050"/>
                        </a:solidFill>
                      </a:rPr>
                      <a:t>FIRST MAJOR PHYSICS PACKAGE</a:t>
                    </a:r>
                    <a:endParaRPr lang="en-US" dirty="0"/>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73-8641-ABBE-0C2A56099771}"/>
                </c:ext>
              </c:extLst>
            </c:dLbl>
            <c:dLbl>
              <c:idx val="7"/>
              <c:layout>
                <c:manualLayout>
                  <c:x val="-6.9438976377957844E-4"/>
                  <c:y val="3.4801918014359792E-2"/>
                </c:manualLayout>
              </c:layout>
              <c:tx>
                <c:rich>
                  <a:bodyPr/>
                  <a:lstStyle/>
                  <a:p>
                    <a:fld id="{747F9359-C3D7-4B02-960B-81BE64854B08}" type="CATEGORYNAME">
                      <a:rPr lang="en-US" b="1">
                        <a:solidFill>
                          <a:srgbClr val="FF0000"/>
                        </a:solidFill>
                      </a:rPr>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layout>
                    <c:manualLayout>
                      <c:w val="0.11052088801399823"/>
                      <c:h val="0.12147572168904897"/>
                    </c:manualLayout>
                  </c15:layout>
                  <c15:dlblFieldTable/>
                  <c15:showDataLabelsRange val="0"/>
                </c:ext>
                <c:ext xmlns:c16="http://schemas.microsoft.com/office/drawing/2014/chart" uri="{C3380CC4-5D6E-409C-BE32-E72D297353CC}">
                  <c16:uniqueId val="{00000007-D973-8641-ABBE-0C2A56099771}"/>
                </c:ext>
              </c:extLst>
            </c:dLbl>
            <c:dLbl>
              <c:idx val="8"/>
              <c:layout>
                <c:manualLayout>
                  <c:x val="1.3888888888888889E-3"/>
                  <c:y val="1.6572665033088574E-2"/>
                </c:manualLayout>
              </c:layout>
              <c:tx>
                <c:rich>
                  <a:bodyPr/>
                  <a:lstStyle/>
                  <a:p>
                    <a:fld id="{22885AA0-430E-41EF-9F1A-DBB316FD421B}" type="CATEGORYNAME">
                      <a:rPr lang="en-US" b="1">
                        <a:solidFill>
                          <a:srgbClr val="00B050"/>
                        </a:solidFill>
                      </a:rPr>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973-8641-ABBE-0C2A56099771}"/>
                </c:ext>
              </c:extLst>
            </c:dLbl>
            <c:dLbl>
              <c:idx val="9"/>
              <c:layout>
                <c:manualLayout>
                  <c:x val="-2.7777306138619547E-3"/>
                  <c:y val="-1.9893823193768583E-17"/>
                </c:manualLayout>
              </c:layout>
              <c:tx>
                <c:rich>
                  <a:bodyPr/>
                  <a:lstStyle/>
                  <a:p>
                    <a:r>
                      <a:rPr lang="en-US" b="1" dirty="0">
                        <a:solidFill>
                          <a:srgbClr val="0070C0"/>
                        </a:solidFill>
                      </a:rPr>
                      <a:t>MATERIAL EOS</a:t>
                    </a:r>
                    <a:endParaRPr lang="en-US" dirty="0"/>
                  </a:p>
                </c:rich>
              </c:tx>
              <c:dLblPos val="outEnd"/>
              <c:showLegendKey val="0"/>
              <c:showVal val="0"/>
              <c:showCatName val="1"/>
              <c:showSerName val="0"/>
              <c:showPercent val="0"/>
              <c:showBubbleSize val="0"/>
              <c:extLst>
                <c:ext xmlns:c15="http://schemas.microsoft.com/office/drawing/2012/chart" uri="{CE6537A1-D6FC-4f65-9D91-7224C49458BB}">
                  <c15:layout>
                    <c:manualLayout>
                      <c:w val="0.119875"/>
                      <c:h val="5.1838479869487745E-2"/>
                    </c:manualLayout>
                  </c15:layout>
                </c:ext>
                <c:ext xmlns:c16="http://schemas.microsoft.com/office/drawing/2014/chart" uri="{C3380CC4-5D6E-409C-BE32-E72D297353CC}">
                  <c16:uniqueId val="{00000009-D973-8641-ABBE-0C2A56099771}"/>
                </c:ext>
              </c:extLst>
            </c:dLbl>
            <c:dLbl>
              <c:idx val="10"/>
              <c:layout>
                <c:manualLayout>
                  <c:x val="4.7163915908144244E-8"/>
                  <c:y val="1.3139500993451975E-16"/>
                </c:manualLayout>
              </c:layout>
              <c:tx>
                <c:rich>
                  <a:bodyPr/>
                  <a:lstStyle/>
                  <a:p>
                    <a:r>
                      <a:rPr lang="en-US" b="1" dirty="0">
                        <a:solidFill>
                          <a:srgbClr val="00B050"/>
                        </a:solidFill>
                      </a:rPr>
                      <a:t>SINGLE PHYSICS RUN</a:t>
                    </a:r>
                    <a:endParaRPr lang="en-US" dirty="0"/>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973-8641-ABBE-0C2A56099771}"/>
                </c:ext>
              </c:extLst>
            </c:dLbl>
            <c:dLbl>
              <c:idx val="11"/>
              <c:layout>
                <c:manualLayout>
                  <c:x val="4.7163915820294599E-8"/>
                  <c:y val="-3.2848752483629937E-17"/>
                </c:manualLayout>
              </c:layout>
              <c:tx>
                <c:rich>
                  <a:bodyPr/>
                  <a:lstStyle/>
                  <a:p>
                    <a:r>
                      <a:rPr lang="en-US" b="1" dirty="0">
                        <a:solidFill>
                          <a:srgbClr val="00B050"/>
                        </a:solidFill>
                      </a:rPr>
                      <a:t>SINGLE PHYSICS RUN</a:t>
                    </a:r>
                    <a:endParaRPr lang="en-US" dirty="0"/>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973-8641-ABBE-0C2A56099771}"/>
                </c:ext>
              </c:extLst>
            </c:dLbl>
            <c:dLbl>
              <c:idx val="12"/>
              <c:tx>
                <c:rich>
                  <a:bodyPr/>
                  <a:lstStyle/>
                  <a:p>
                    <a:r>
                      <a:rPr lang="en-US" b="1" dirty="0">
                        <a:solidFill>
                          <a:srgbClr val="0070C0"/>
                        </a:solidFill>
                      </a:rPr>
                      <a:t>CONTACT PHYSICS</a:t>
                    </a:r>
                    <a:endParaRPr lang="en-US" dirty="0"/>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973-8641-ABBE-0C2A56099771}"/>
                </c:ext>
              </c:extLst>
            </c:dLbl>
            <c:dLbl>
              <c:idx val="13"/>
              <c:layout>
                <c:manualLayout>
                  <c:x val="-2.7777777777777779E-3"/>
                  <c:y val="5.2203072758595398E-2"/>
                </c:manualLayout>
              </c:layout>
              <c:tx>
                <c:rich>
                  <a:bodyPr/>
                  <a:lstStyle/>
                  <a:p>
                    <a:fld id="{BA364EB3-3412-4E80-AED4-6DB6139EDB71}" type="CATEGORYNAME">
                      <a:rPr lang="en-US" b="1"/>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973-8641-ABBE-0C2A56099771}"/>
                </c:ext>
              </c:extLst>
            </c:dLbl>
            <c:dLbl>
              <c:idx val="14"/>
              <c:tx>
                <c:rich>
                  <a:bodyPr/>
                  <a:lstStyle/>
                  <a:p>
                    <a:fld id="{BD245CB6-6FC8-4463-8705-46DEB4BA2D0F}" type="CATEGORYNAME">
                      <a:rPr lang="en-US" b="1"/>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973-8641-ABBE-0C2A56099771}"/>
                </c:ext>
              </c:extLst>
            </c:dLbl>
            <c:dLbl>
              <c:idx val="15"/>
              <c:tx>
                <c:rich>
                  <a:bodyPr/>
                  <a:lstStyle/>
                  <a:p>
                    <a:fld id="{BC8FC20D-2CE7-4802-9385-861004EB0831}" type="CATEGORYNAME">
                      <a:rPr lang="en-US" b="1">
                        <a:solidFill>
                          <a:srgbClr val="FF0000"/>
                        </a:solidFill>
                      </a:rPr>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D973-8641-ABBE-0C2A56099771}"/>
                </c:ext>
              </c:extLst>
            </c:dLbl>
            <c:dLbl>
              <c:idx val="16"/>
              <c:layout>
                <c:manualLayout>
                  <c:x val="2.7777777777777779E-3"/>
                  <c:y val="2.9830327290625944E-2"/>
                </c:manualLayout>
              </c:layout>
              <c:tx>
                <c:rich>
                  <a:bodyPr/>
                  <a:lstStyle/>
                  <a:p>
                    <a:r>
                      <a:rPr lang="en-US" b="1" dirty="0">
                        <a:solidFill>
                          <a:srgbClr val="0070C0"/>
                        </a:solidFill>
                      </a:rPr>
                      <a:t>MORE PHYSICS</a:t>
                    </a:r>
                    <a:endParaRPr lang="en-US" dirty="0"/>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973-8641-ABBE-0C2A56099771}"/>
                </c:ext>
              </c:extLst>
            </c:dLbl>
            <c:dLbl>
              <c:idx val="17"/>
              <c:tx>
                <c:rich>
                  <a:bodyPr/>
                  <a:lstStyle/>
                  <a:p>
                    <a:r>
                      <a:rPr lang="en-US" b="1" dirty="0">
                        <a:solidFill>
                          <a:srgbClr val="0070C0"/>
                        </a:solidFill>
                      </a:rPr>
                      <a:t>MORE PHYSICS</a:t>
                    </a:r>
                    <a:endParaRPr lang="en-US" dirty="0"/>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973-8641-ABBE-0C2A56099771}"/>
                </c:ext>
              </c:extLst>
            </c:dLbl>
            <c:dLbl>
              <c:idx val="18"/>
              <c:tx>
                <c:rich>
                  <a:bodyPr/>
                  <a:lstStyle/>
                  <a:p>
                    <a:r>
                      <a:rPr lang="en-US" b="1" dirty="0">
                        <a:solidFill>
                          <a:srgbClr val="0070C0"/>
                        </a:solidFill>
                      </a:rPr>
                      <a:t>MORE PHYSICS</a:t>
                    </a:r>
                    <a:endParaRPr lang="en-US" dirty="0"/>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973-8641-ABBE-0C2A56099771}"/>
                </c:ext>
              </c:extLst>
            </c:dLbl>
            <c:dLbl>
              <c:idx val="19"/>
              <c:layout>
                <c:manualLayout>
                  <c:x val="-1.0185067526415994E-16"/>
                  <c:y val="0"/>
                </c:manualLayout>
              </c:layout>
              <c:tx>
                <c:rich>
                  <a:bodyPr/>
                  <a:lstStyle/>
                  <a:p>
                    <a:r>
                      <a:rPr lang="en-US" b="1" dirty="0">
                        <a:solidFill>
                          <a:srgbClr val="00B050"/>
                        </a:solidFill>
                      </a:rPr>
                      <a:t>LARGE MULTPHYSICS RUNS</a:t>
                    </a:r>
                  </a:p>
                  <a:p>
                    <a:endParaRPr lang="en-US" dirty="0"/>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973-8641-ABBE-0C2A56099771}"/>
                </c:ext>
              </c:extLst>
            </c:dLbl>
            <c:dLbl>
              <c:idx val="20"/>
              <c:delete val="1"/>
              <c:extLst>
                <c:ext xmlns:c15="http://schemas.microsoft.com/office/drawing/2012/chart" uri="{CE6537A1-D6FC-4f65-9D91-7224C49458BB}"/>
                <c:ext xmlns:c16="http://schemas.microsoft.com/office/drawing/2014/chart" uri="{C3380CC4-5D6E-409C-BE32-E72D297353CC}">
                  <c16:uniqueId val="{00000014-D973-8641-ABBE-0C2A56099771}"/>
                </c:ext>
              </c:extLst>
            </c:dLbl>
            <c:spPr>
              <a:solidFill>
                <a:schemeClr val="bg1">
                  <a:lumMod val="95000"/>
                </a:schemeClr>
              </a:solidFill>
              <a:ln>
                <a:noFill/>
              </a:ln>
              <a:effectLst/>
            </c:spPr>
            <c:txPr>
              <a:bodyPr vertOverflow="overflow" horzOverflow="overflow" wrap="square" lIns="38100" tIns="19050" rIns="38100" bIns="19050" anchor="ctr">
                <a:noAutofit/>
              </a:bodyPr>
              <a:lstStyle/>
              <a:p>
                <a:pPr>
                  <a:defRPr sz="1000" cap="all" spc="10" baseline="0">
                    <a:solidFill>
                      <a:schemeClr val="tx1">
                        <a:lumMod val="65000"/>
                        <a:lumOff val="35000"/>
                      </a:schemeClr>
                    </a:solidFill>
                    <a:latin typeface="+mj-lt"/>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minus"/>
            <c:errValType val="percentage"/>
            <c:noEndCap val="0"/>
            <c:val val="100"/>
            <c:spPr>
              <a:ln>
                <a:solidFill>
                  <a:schemeClr val="tx1">
                    <a:lumMod val="65000"/>
                    <a:lumOff val="35000"/>
                  </a:schemeClr>
                </a:solidFill>
              </a:ln>
            </c:spPr>
          </c:errBars>
          <c:cat>
            <c:strRef>
              <c:f>'Project Timeline'!$C$5:$C$25</c:f>
              <c:strCache>
                <c:ptCount val="21"/>
                <c:pt idx="0">
                  <c:v>Loop Taxonomy</c:v>
                </c:pt>
                <c:pt idx="1">
                  <c:v>RAJA API</c:v>
                </c:pt>
                <c:pt idx="2">
                  <c:v>RAJA API v2</c:v>
                </c:pt>
                <c:pt idx="3">
                  <c:v>GPU Branch Start</c:v>
                </c:pt>
                <c:pt idx="4">
                  <c:v>CUDA 8</c:v>
                </c:pt>
                <c:pt idx="5">
                  <c:v>1st GPU run</c:v>
                </c:pt>
                <c:pt idx="6">
                  <c:v>Performant Lagrange</c:v>
                </c:pt>
                <c:pt idx="7">
                  <c:v>Global Var Removal</c:v>
                </c:pt>
                <c:pt idx="8">
                  <c:v>Multiple GPUs</c:v>
                </c:pt>
                <c:pt idx="9">
                  <c:v>LEOS</c:v>
                </c:pt>
                <c:pt idx="10">
                  <c:v>1st Radiation Run</c:v>
                </c:pt>
                <c:pt idx="11">
                  <c:v>1st Advection Run</c:v>
                </c:pt>
                <c:pt idx="12">
                  <c:v>Slides</c:v>
                </c:pt>
                <c:pt idx="13">
                  <c:v>CPU + GPU Simultaneous</c:v>
                </c:pt>
                <c:pt idx="14">
                  <c:v>Basic Restarts</c:v>
                </c:pt>
                <c:pt idx="15">
                  <c:v>Mass RAJA-fication</c:v>
                </c:pt>
                <c:pt idx="16">
                  <c:v>Multiblock Radiation</c:v>
                </c:pt>
                <c:pt idx="17">
                  <c:v>3T, Electron/Ion Conduction</c:v>
                </c:pt>
                <c:pt idx="18">
                  <c:v>Dynamic Species</c:v>
                </c:pt>
                <c:pt idx="19">
                  <c:v>First TN Burn Run</c:v>
                </c:pt>
                <c:pt idx="20">
                  <c:v>1st Mixed EOS Run</c:v>
                </c:pt>
              </c:strCache>
            </c:strRef>
          </c:cat>
          <c:val>
            <c:numRef>
              <c:f>'Project Timeline'!$F$5:$F$27</c:f>
              <c:numCache>
                <c:formatCode>General</c:formatCode>
                <c:ptCount val="23"/>
                <c:pt idx="0">
                  <c:v>10</c:v>
                </c:pt>
                <c:pt idx="1">
                  <c:v>10</c:v>
                </c:pt>
                <c:pt idx="2">
                  <c:v>10</c:v>
                </c:pt>
                <c:pt idx="3">
                  <c:v>15</c:v>
                </c:pt>
                <c:pt idx="4">
                  <c:v>8</c:v>
                </c:pt>
                <c:pt idx="5">
                  <c:v>-7.5</c:v>
                </c:pt>
                <c:pt idx="6">
                  <c:v>-10</c:v>
                </c:pt>
                <c:pt idx="7">
                  <c:v>10</c:v>
                </c:pt>
                <c:pt idx="8">
                  <c:v>-15</c:v>
                </c:pt>
                <c:pt idx="9">
                  <c:v>8</c:v>
                </c:pt>
                <c:pt idx="10">
                  <c:v>-10</c:v>
                </c:pt>
                <c:pt idx="11">
                  <c:v>-8</c:v>
                </c:pt>
                <c:pt idx="12">
                  <c:v>5</c:v>
                </c:pt>
                <c:pt idx="13">
                  <c:v>13</c:v>
                </c:pt>
                <c:pt idx="14">
                  <c:v>3</c:v>
                </c:pt>
                <c:pt idx="15">
                  <c:v>15</c:v>
                </c:pt>
                <c:pt idx="16">
                  <c:v>5</c:v>
                </c:pt>
                <c:pt idx="17">
                  <c:v>8</c:v>
                </c:pt>
                <c:pt idx="18">
                  <c:v>13</c:v>
                </c:pt>
                <c:pt idx="19">
                  <c:v>-8</c:v>
                </c:pt>
                <c:pt idx="20">
                  <c:v>-10</c:v>
                </c:pt>
                <c:pt idx="21">
                  <c:v>-15</c:v>
                </c:pt>
              </c:numCache>
            </c:numRef>
          </c:val>
          <c:extLst>
            <c:ext xmlns:c16="http://schemas.microsoft.com/office/drawing/2014/chart" uri="{C3380CC4-5D6E-409C-BE32-E72D297353CC}">
              <c16:uniqueId val="{00000015-D973-8641-ABBE-0C2A56099771}"/>
            </c:ext>
          </c:extLst>
        </c:ser>
        <c:dLbls>
          <c:showLegendKey val="0"/>
          <c:showVal val="0"/>
          <c:showCatName val="0"/>
          <c:showSerName val="0"/>
          <c:showPercent val="0"/>
          <c:showBubbleSize val="0"/>
        </c:dLbls>
        <c:gapWidth val="150"/>
        <c:axId val="713997272"/>
        <c:axId val="713996880"/>
      </c:barChart>
      <c:lineChart>
        <c:grouping val="standard"/>
        <c:varyColors val="0"/>
        <c:ser>
          <c:idx val="0"/>
          <c:order val="0"/>
          <c:tx>
            <c:strRef>
              <c:f>'Project Timeline'!$B$4</c:f>
              <c:strCache>
                <c:ptCount val="1"/>
                <c:pt idx="0">
                  <c:v>DATE</c:v>
                </c:pt>
              </c:strCache>
            </c:strRef>
          </c:tx>
          <c:spPr>
            <a:ln>
              <a:noFill/>
            </a:ln>
          </c:spPr>
          <c:marker>
            <c:symbol val="circle"/>
            <c:size val="7"/>
            <c:spPr>
              <a:solidFill>
                <a:schemeClr val="accent3">
                  <a:lumMod val="50000"/>
                </a:schemeClr>
              </a:solidFill>
              <a:ln w="63500" cmpd="thinThick">
                <a:solidFill>
                  <a:schemeClr val="accent3">
                    <a:lumMod val="75000"/>
                  </a:schemeClr>
                </a:solidFill>
              </a:ln>
            </c:spPr>
          </c:marker>
          <c:errBars>
            <c:errDir val="y"/>
            <c:errBarType val="both"/>
            <c:errValType val="percentage"/>
            <c:noEndCap val="0"/>
            <c:val val="5"/>
          </c:errBars>
          <c:cat>
            <c:numRef>
              <c:f>'Project Timeline'!$B$5:$B$27</c:f>
              <c:numCache>
                <c:formatCode>[$-409]d\-mmm;@</c:formatCode>
                <c:ptCount val="23"/>
                <c:pt idx="0">
                  <c:v>42066</c:v>
                </c:pt>
                <c:pt idx="1">
                  <c:v>42255</c:v>
                </c:pt>
                <c:pt idx="2">
                  <c:v>42423</c:v>
                </c:pt>
                <c:pt idx="3">
                  <c:v>42465</c:v>
                </c:pt>
                <c:pt idx="4">
                  <c:v>42496</c:v>
                </c:pt>
                <c:pt idx="5">
                  <c:v>42507</c:v>
                </c:pt>
                <c:pt idx="6">
                  <c:v>42592</c:v>
                </c:pt>
                <c:pt idx="7">
                  <c:v>42598</c:v>
                </c:pt>
                <c:pt idx="8">
                  <c:v>42629</c:v>
                </c:pt>
                <c:pt idx="9">
                  <c:v>42752</c:v>
                </c:pt>
                <c:pt idx="10">
                  <c:v>42810</c:v>
                </c:pt>
                <c:pt idx="11">
                  <c:v>42799</c:v>
                </c:pt>
                <c:pt idx="12">
                  <c:v>42856</c:v>
                </c:pt>
                <c:pt idx="13">
                  <c:v>42917</c:v>
                </c:pt>
                <c:pt idx="14">
                  <c:v>42942</c:v>
                </c:pt>
                <c:pt idx="15">
                  <c:v>42948</c:v>
                </c:pt>
                <c:pt idx="16">
                  <c:v>43087</c:v>
                </c:pt>
                <c:pt idx="17">
                  <c:v>43089</c:v>
                </c:pt>
                <c:pt idx="18">
                  <c:v>43103</c:v>
                </c:pt>
                <c:pt idx="19">
                  <c:v>43108</c:v>
                </c:pt>
                <c:pt idx="20">
                  <c:v>43111</c:v>
                </c:pt>
                <c:pt idx="21">
                  <c:v>43118</c:v>
                </c:pt>
                <c:pt idx="22" formatCode="m/d/yy">
                  <c:v>43118</c:v>
                </c:pt>
              </c:numCache>
            </c:numRef>
          </c:cat>
          <c:val>
            <c:numRef>
              <c:f>'Project Timeline'!$E$5:$E$27</c:f>
              <c:numCache>
                <c:formatCode>General</c:formatCode>
                <c:ptCount val="2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smooth val="1"/>
          <c:extLst>
            <c:ext xmlns:c16="http://schemas.microsoft.com/office/drawing/2014/chart" uri="{C3380CC4-5D6E-409C-BE32-E72D297353CC}">
              <c16:uniqueId val="{00000016-D973-8641-ABBE-0C2A56099771}"/>
            </c:ext>
          </c:extLst>
        </c:ser>
        <c:dLbls>
          <c:showLegendKey val="0"/>
          <c:showVal val="0"/>
          <c:showCatName val="0"/>
          <c:showSerName val="0"/>
          <c:showPercent val="0"/>
          <c:showBubbleSize val="0"/>
        </c:dLbls>
        <c:marker val="1"/>
        <c:smooth val="0"/>
        <c:axId val="825587272"/>
        <c:axId val="713996488"/>
      </c:lineChart>
      <c:dateAx>
        <c:axId val="825587272"/>
        <c:scaling>
          <c:orientation val="minMax"/>
        </c:scaling>
        <c:delete val="0"/>
        <c:axPos val="b"/>
        <c:numFmt formatCode="[$-409]d\ mmm;@" sourceLinked="0"/>
        <c:majorTickMark val="cross"/>
        <c:minorTickMark val="in"/>
        <c:tickLblPos val="nextTo"/>
        <c:spPr>
          <a:solidFill>
            <a:schemeClr val="bg1">
              <a:lumMod val="95000"/>
            </a:schemeClr>
          </a:solidFill>
          <a:ln w="9525">
            <a:solidFill>
              <a:schemeClr val="bg1">
                <a:lumMod val="85000"/>
              </a:schemeClr>
            </a:solidFill>
            <a:prstDash val="solid"/>
          </a:ln>
        </c:spPr>
        <c:txPr>
          <a:bodyPr/>
          <a:lstStyle/>
          <a:p>
            <a:pPr>
              <a:defRPr sz="1100" b="0">
                <a:solidFill>
                  <a:schemeClr val="tx1">
                    <a:lumMod val="65000"/>
                    <a:lumOff val="35000"/>
                  </a:schemeClr>
                </a:solidFill>
                <a:latin typeface="+mj-lt"/>
              </a:defRPr>
            </a:pPr>
            <a:endParaRPr lang="en-US"/>
          </a:p>
        </c:txPr>
        <c:crossAx val="713996488"/>
        <c:crosses val="autoZero"/>
        <c:auto val="1"/>
        <c:lblOffset val="100"/>
        <c:baseTimeUnit val="days"/>
        <c:majorUnit val="1"/>
        <c:majorTimeUnit val="months"/>
        <c:minorUnit val="7"/>
        <c:minorTimeUnit val="days"/>
      </c:dateAx>
      <c:valAx>
        <c:axId val="713996488"/>
        <c:scaling>
          <c:orientation val="minMax"/>
        </c:scaling>
        <c:delete val="1"/>
        <c:axPos val="l"/>
        <c:numFmt formatCode="General" sourceLinked="1"/>
        <c:majorTickMark val="out"/>
        <c:minorTickMark val="none"/>
        <c:tickLblPos val="nextTo"/>
        <c:crossAx val="825587272"/>
        <c:crosses val="autoZero"/>
        <c:crossBetween val="midCat"/>
      </c:valAx>
      <c:valAx>
        <c:axId val="713996880"/>
        <c:scaling>
          <c:orientation val="minMax"/>
        </c:scaling>
        <c:delete val="1"/>
        <c:axPos val="r"/>
        <c:numFmt formatCode="General" sourceLinked="1"/>
        <c:majorTickMark val="out"/>
        <c:minorTickMark val="none"/>
        <c:tickLblPos val="nextTo"/>
        <c:crossAx val="713997272"/>
        <c:crosses val="max"/>
        <c:crossBetween val="between"/>
      </c:valAx>
      <c:catAx>
        <c:axId val="713997272"/>
        <c:scaling>
          <c:orientation val="minMax"/>
        </c:scaling>
        <c:delete val="1"/>
        <c:axPos val="b"/>
        <c:numFmt formatCode="General" sourceLinked="1"/>
        <c:majorTickMark val="out"/>
        <c:minorTickMark val="none"/>
        <c:tickLblPos val="nextTo"/>
        <c:crossAx val="713996880"/>
        <c:crosses val="autoZero"/>
        <c:auto val="1"/>
        <c:lblAlgn val="ctr"/>
        <c:lblOffset val="100"/>
        <c:noMultiLvlLbl val="0"/>
      </c:catAx>
      <c:spPr>
        <a:noFill/>
        <a:ln>
          <a:solidFill>
            <a:schemeClr val="bg1"/>
          </a:solidFill>
        </a:ln>
      </c:spPr>
    </c:plotArea>
    <c:plotVisOnly val="0"/>
    <c:dispBlanksAs val="gap"/>
    <c:showDLblsOverMax val="0"/>
  </c:chart>
  <c:spPr>
    <a:noFill/>
    <a:ln>
      <a:noFill/>
    </a:ln>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0.01171</cdr:x>
      <cdr:y>0</cdr:y>
    </cdr:from>
    <cdr:to>
      <cdr:x>0.17775</cdr:x>
      <cdr:y>0.20654</cdr:y>
    </cdr:to>
    <cdr:sp macro="" textlink="">
      <cdr:nvSpPr>
        <cdr:cNvPr id="2" name="TextBox 1"/>
        <cdr:cNvSpPr txBox="1"/>
      </cdr:nvSpPr>
      <cdr:spPr>
        <a:xfrm xmlns:a="http://schemas.openxmlformats.org/drawingml/2006/main">
          <a:off x="107065" y="0"/>
          <a:ext cx="1518270" cy="791402"/>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100" b="1" dirty="0"/>
            <a:t>Infrastructure</a:t>
          </a:r>
        </a:p>
        <a:p xmlns:a="http://schemas.openxmlformats.org/drawingml/2006/main">
          <a:r>
            <a:rPr lang="en-US" b="1" dirty="0">
              <a:solidFill>
                <a:srgbClr val="FF0000"/>
              </a:solidFill>
            </a:rPr>
            <a:t>Team Coding Event</a:t>
          </a:r>
        </a:p>
        <a:p xmlns:a="http://schemas.openxmlformats.org/drawingml/2006/main">
          <a:r>
            <a:rPr lang="en-US" sz="1100" b="1" dirty="0">
              <a:solidFill>
                <a:srgbClr val="0070C0"/>
              </a:solidFill>
            </a:rPr>
            <a:t>Physics Capability</a:t>
          </a:r>
        </a:p>
        <a:p xmlns:a="http://schemas.openxmlformats.org/drawingml/2006/main">
          <a:r>
            <a:rPr lang="en-US" b="1" dirty="0">
              <a:solidFill>
                <a:srgbClr val="00B050"/>
              </a:solidFill>
            </a:rPr>
            <a:t>Run Milestone</a:t>
          </a:r>
          <a:endParaRPr lang="en-US" sz="1100" b="1" dirty="0">
            <a:solidFill>
              <a:srgbClr val="00B050"/>
            </a:solidFill>
          </a:endParaRPr>
        </a:p>
      </cdr:txBody>
    </cdr:sp>
  </cdr:relSizeAnchor>
  <cdr:relSizeAnchor xmlns:cdr="http://schemas.openxmlformats.org/drawingml/2006/chartDrawing">
    <cdr:from>
      <cdr:x>0.05</cdr:x>
      <cdr:y>0.88865</cdr:y>
    </cdr:from>
    <cdr:to>
      <cdr:x>0.30566</cdr:x>
      <cdr:y>1</cdr:y>
    </cdr:to>
    <cdr:sp macro="" textlink="">
      <cdr:nvSpPr>
        <cdr:cNvPr id="3" name="TextBox 2"/>
        <cdr:cNvSpPr txBox="1"/>
      </cdr:nvSpPr>
      <cdr:spPr>
        <a:xfrm xmlns:a="http://schemas.openxmlformats.org/drawingml/2006/main">
          <a:off x="457200" y="4540026"/>
          <a:ext cx="2337758" cy="5688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cdr:x>
      <cdr:y>0.88865</cdr:y>
    </cdr:from>
    <cdr:to>
      <cdr:x>0.31491</cdr:x>
      <cdr:y>1</cdr:y>
    </cdr:to>
    <cdr:sp macro="" textlink="">
      <cdr:nvSpPr>
        <cdr:cNvPr id="4" name="TextBox 3"/>
        <cdr:cNvSpPr txBox="1"/>
      </cdr:nvSpPr>
      <cdr:spPr>
        <a:xfrm xmlns:a="http://schemas.openxmlformats.org/drawingml/2006/main">
          <a:off x="457200" y="3405014"/>
          <a:ext cx="2422308" cy="426657"/>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pPr algn="ctr"/>
          <a:r>
            <a:rPr lang="en-US" sz="2400" b="1" dirty="0"/>
            <a:t>2015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6/24/19</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6/24/19</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3802064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SW4 5 Hz simulation:  Cori (KNL) 8192 nodes (524k cores, 85%): 9.2 hours.  Lassen 256 nodes (1024 GPUs): 7.8 hours</a:t>
            </a:r>
          </a:p>
        </p:txBody>
      </p:sp>
      <p:sp>
        <p:nvSpPr>
          <p:cNvPr id="4" name="Slide Number Placeholder 3"/>
          <p:cNvSpPr>
            <a:spLocks noGrp="1"/>
          </p:cNvSpPr>
          <p:nvPr>
            <p:ph type="sldNum" sz="quarter" idx="5"/>
          </p:nvPr>
        </p:nvSpPr>
        <p:spPr/>
        <p:txBody>
          <a:bodyPr/>
          <a:lstStyle/>
          <a:p>
            <a:fld id="{4CFDF800-FE0E-A944-8AC1-D57C07B352FC}" type="slidenum">
              <a:rPr lang="en-US" smtClean="0"/>
              <a:pPr/>
              <a:t>7</a:t>
            </a:fld>
            <a:endParaRPr lang="en-US" dirty="0"/>
          </a:p>
        </p:txBody>
      </p:sp>
    </p:spTree>
    <p:extLst>
      <p:ext uri="{BB962C8B-B14F-4D97-AF65-F5344CB8AC3E}">
        <p14:creationId xmlns:p14="http://schemas.microsoft.com/office/powerpoint/2010/main" val="109511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10</a:t>
            </a:fld>
            <a:endParaRPr lang="en-US" dirty="0"/>
          </a:p>
        </p:txBody>
      </p:sp>
    </p:spTree>
    <p:extLst>
      <p:ext uri="{BB962C8B-B14F-4D97-AF65-F5344CB8AC3E}">
        <p14:creationId xmlns:p14="http://schemas.microsoft.com/office/powerpoint/2010/main" val="168964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9AC685B-59BE-41E9-84EF-73902F2C58C1}" type="slidenum">
              <a:rPr lang="en-US" smtClean="0">
                <a:ea typeface="ＭＳ Ｐゴシック" pitchFamily="1" charset="-128"/>
              </a:rPr>
              <a:pPr/>
              <a:t>11</a:t>
            </a:fld>
            <a:endParaRPr lang="en-US" dirty="0">
              <a:ea typeface="ＭＳ Ｐゴシック" pitchFamily="1" charset="-128"/>
            </a:endParaRPr>
          </a:p>
        </p:txBody>
      </p:sp>
      <p:sp>
        <p:nvSpPr>
          <p:cNvPr id="21507" name="Rectangle 2"/>
          <p:cNvSpPr>
            <a:spLocks noGrp="1" noRot="1" noChangeAspect="1" noChangeArrowheads="1" noTextEdit="1"/>
          </p:cNvSpPr>
          <p:nvPr>
            <p:ph type="sldImg"/>
          </p:nvPr>
        </p:nvSpPr>
        <p:spPr bwMode="auto">
          <a:xfrm>
            <a:off x="423863" y="704850"/>
            <a:ext cx="6180137" cy="3476625"/>
          </a:xfrm>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wrap="square" lIns="88870" tIns="44434" rIns="88870" bIns="44434" numCol="1" anchor="t" anchorCtr="0" compatLnSpc="1">
            <a:prstTxWarp prst="textNoShape">
              <a:avLst/>
            </a:prstTxWarp>
          </a:bodyPr>
          <a:lstStyle/>
          <a:p>
            <a:pPr eaLnBrk="1" hangingPunct="1">
              <a:spcBef>
                <a:spcPct val="0"/>
              </a:spcBef>
            </a:pPr>
            <a:endParaRPr lang="en-US" sz="1300" dirty="0">
              <a:solidFill>
                <a:srgbClr val="0039A6"/>
              </a:solidFill>
              <a:latin typeface="Arial" charset="0"/>
              <a:ea typeface="ＭＳ Ｐゴシック" pitchFamily="1" charset="-128"/>
            </a:endParaRPr>
          </a:p>
        </p:txBody>
      </p:sp>
    </p:spTree>
    <p:extLst>
      <p:ext uri="{BB962C8B-B14F-4D97-AF65-F5344CB8AC3E}">
        <p14:creationId xmlns:p14="http://schemas.microsoft.com/office/powerpoint/2010/main" val="1052999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16</a:t>
            </a:fld>
            <a:endParaRPr lang="en-US" dirty="0"/>
          </a:p>
        </p:txBody>
      </p:sp>
    </p:spTree>
    <p:extLst>
      <p:ext uri="{BB962C8B-B14F-4D97-AF65-F5344CB8AC3E}">
        <p14:creationId xmlns:p14="http://schemas.microsoft.com/office/powerpoint/2010/main" val="2351366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85332"/>
            <a:ext cx="9144000" cy="2743200"/>
          </a:xfrm>
          <a:prstGeom prst="rect">
            <a:avLst/>
          </a:prstGeom>
        </p:spPr>
      </p:pic>
      <p:sp>
        <p:nvSpPr>
          <p:cNvPr id="19" name="Rectangle 18"/>
          <p:cNvSpPr/>
          <p:nvPr userDrawn="1"/>
        </p:nvSpPr>
        <p:spPr>
          <a:xfrm>
            <a:off x="-378" y="4737717"/>
            <a:ext cx="9144000" cy="40866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600" dirty="0">
              <a:latin typeface="Arial"/>
            </a:endParaRPr>
          </a:p>
        </p:txBody>
      </p:sp>
      <p:sp>
        <p:nvSpPr>
          <p:cNvPr id="10" name="Title 9"/>
          <p:cNvSpPr>
            <a:spLocks noGrp="1"/>
          </p:cNvSpPr>
          <p:nvPr>
            <p:ph type="title" hasCustomPrompt="1"/>
          </p:nvPr>
        </p:nvSpPr>
        <p:spPr>
          <a:xfrm>
            <a:off x="457200" y="423844"/>
            <a:ext cx="8229600" cy="1085682"/>
          </a:xfrm>
        </p:spPr>
        <p:txBody>
          <a:bodyPr anchor="b" anchorCtr="0"/>
          <a:lstStyle>
            <a:lvl1pPr>
              <a:lnSpc>
                <a:spcPts val="3800"/>
              </a:lnSpc>
              <a:defRPr sz="2800" b="1" i="0">
                <a:solidFill>
                  <a:schemeClr val="accent1">
                    <a:lumMod val="75000"/>
                  </a:schemeClr>
                </a:solidFill>
                <a:effectLst/>
                <a:latin typeface="Calibri"/>
                <a:cs typeface="Calibri"/>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457201" y="1518647"/>
            <a:ext cx="5629274" cy="277416"/>
          </a:xfrm>
        </p:spPr>
        <p:txBody>
          <a:bodyPr>
            <a:noAutofit/>
          </a:bodyPr>
          <a:lstStyle>
            <a:lvl1pPr>
              <a:lnSpc>
                <a:spcPts val="2200"/>
              </a:lnSpc>
              <a:buNone/>
              <a:defRPr sz="1600" b="0">
                <a:latin typeface="Calibri"/>
                <a:cs typeface="Calibri"/>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hasCustomPrompt="1"/>
          </p:nvPr>
        </p:nvSpPr>
        <p:spPr>
          <a:xfrm>
            <a:off x="4572000" y="1812353"/>
            <a:ext cx="4572000" cy="453767"/>
          </a:xfrm>
        </p:spPr>
        <p:txBody>
          <a:bodyPr rIns="182880" anchor="b" anchorCtr="0">
            <a:noAutofit/>
          </a:bodyPr>
          <a:lstStyle>
            <a:lvl1pPr marL="57150" indent="0" algn="r">
              <a:spcBef>
                <a:spcPts val="0"/>
              </a:spcBef>
              <a:buNone/>
              <a:defRPr sz="14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
        <p:nvSpPr>
          <p:cNvPr id="14" name="TextBox 13"/>
          <p:cNvSpPr txBox="1"/>
          <p:nvPr userDrawn="1"/>
        </p:nvSpPr>
        <p:spPr>
          <a:xfrm>
            <a:off x="-20963" y="4792854"/>
            <a:ext cx="3722600" cy="3524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600" kern="1200" dirty="0">
                <a:solidFill>
                  <a:schemeClr val="bg1"/>
                </a:solidFill>
                <a:effectLst/>
                <a:latin typeface="Arial"/>
                <a:ea typeface="+mn-ea"/>
                <a:cs typeface="Arial"/>
              </a:rPr>
              <a:t>LLNL-PRES-777738</a:t>
            </a:r>
          </a:p>
          <a:p>
            <a:pPr marL="0" algn="l" defTabSz="457200" rtl="0" eaLnBrk="1" latinLnBrk="0" hangingPunct="1">
              <a:lnSpc>
                <a:spcPct val="90000"/>
              </a:lnSpc>
              <a:spcAft>
                <a:spcPts val="600"/>
              </a:spcAft>
            </a:pPr>
            <a:r>
              <a:rPr lang="en-US" sz="500" kern="1200" dirty="0">
                <a:solidFill>
                  <a:schemeClr val="bg1"/>
                </a:solidFill>
                <a:effectLst/>
                <a:latin typeface="Arial"/>
                <a:ea typeface="+mn-ea"/>
                <a:cs typeface="Arial"/>
              </a:rPr>
              <a:t>This work was performed under the auspices of the</a:t>
            </a:r>
            <a:r>
              <a:rPr lang="en-US" sz="500" kern="1200" baseline="0" dirty="0">
                <a:solidFill>
                  <a:schemeClr val="bg1"/>
                </a:solidFill>
                <a:effectLst/>
                <a:latin typeface="Arial"/>
                <a:ea typeface="+mn-ea"/>
                <a:cs typeface="Arial"/>
              </a:rPr>
              <a:t> </a:t>
            </a:r>
            <a:r>
              <a:rPr lang="en-US" sz="500" kern="1200" dirty="0">
                <a:solidFill>
                  <a:schemeClr val="bg1"/>
                </a:solidFill>
                <a:effectLst/>
                <a:latin typeface="Arial"/>
                <a:ea typeface="+mn-ea"/>
                <a:cs typeface="Arial"/>
              </a:rPr>
              <a:t>U.S. Department of Energy by Lawrence Livermore National Laboratory under contract DE-AC52-07NA27344.</a:t>
            </a:r>
            <a:r>
              <a:rPr lang="en-US" sz="500" kern="1200" baseline="0" dirty="0">
                <a:solidFill>
                  <a:schemeClr val="bg1"/>
                </a:solidFill>
                <a:effectLst/>
                <a:latin typeface="Arial"/>
                <a:ea typeface="+mn-ea"/>
                <a:cs typeface="Arial"/>
              </a:rPr>
              <a:t> </a:t>
            </a:r>
            <a:r>
              <a:rPr lang="en-US" sz="5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a:stretch>
            <a:fillRect/>
          </a:stretch>
        </p:blipFill>
        <p:spPr>
          <a:xfrm>
            <a:off x="7384129" y="4818044"/>
            <a:ext cx="1588690" cy="268025"/>
          </a:xfrm>
          <a:prstGeom prst="rect">
            <a:avLst/>
          </a:prstGeom>
        </p:spPr>
      </p:pic>
      <p:sp>
        <p:nvSpPr>
          <p:cNvPr id="20" name="Rectangle 19"/>
          <p:cNvSpPr/>
          <p:nvPr userDrawn="1"/>
        </p:nvSpPr>
        <p:spPr>
          <a:xfrm>
            <a:off x="0" y="0"/>
            <a:ext cx="9144000" cy="84667"/>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4078115"/>
            <a:ext cx="2710739" cy="457322"/>
          </a:xfrm>
          <a:prstGeom prst="rect">
            <a:avLst/>
          </a:prstGeom>
        </p:spPr>
      </p:pic>
      <p:sp>
        <p:nvSpPr>
          <p:cNvPr id="4" name="Rectangle 3">
            <a:extLst>
              <a:ext uri="{FF2B5EF4-FFF2-40B4-BE49-F238E27FC236}">
                <a16:creationId xmlns:a16="http://schemas.microsoft.com/office/drawing/2014/main" id="{8F39B413-30B1-0B4B-B2FE-A2E8EC0A291A}"/>
              </a:ext>
            </a:extLst>
          </p:cNvPr>
          <p:cNvSpPr/>
          <p:nvPr userDrawn="1"/>
        </p:nvSpPr>
        <p:spPr>
          <a:xfrm>
            <a:off x="4578439" y="3342315"/>
            <a:ext cx="4194495" cy="1569660"/>
          </a:xfrm>
          <a:prstGeom prst="rect">
            <a:avLst/>
          </a:prstGeom>
        </p:spPr>
        <p:txBody>
          <a:bodyPr wrap="square" anchor="b" anchorCtr="0">
            <a:spAutoFit/>
          </a:bodyPr>
          <a:lstStyle/>
          <a:p>
            <a:r>
              <a:rPr lang="en-US" sz="800" b="1" dirty="0">
                <a:solidFill>
                  <a:schemeClr val="bg1"/>
                </a:solidFill>
              </a:rPr>
              <a:t>Disclaimer</a:t>
            </a:r>
          </a:p>
          <a:p>
            <a:r>
              <a:rPr lang="en-US" sz="800" dirty="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dirty="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312718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457200" y="164631"/>
            <a:ext cx="8229600" cy="756578"/>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726214"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4718649"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Drag picture to placeholder or click icon to add</a:t>
            </a:r>
            <a:endParaRPr lang="en-US" dirty="0"/>
          </a:p>
        </p:txBody>
      </p:sp>
      <p:sp>
        <p:nvSpPr>
          <p:cNvPr id="6" name="Title 5"/>
          <p:cNvSpPr>
            <a:spLocks noGrp="1"/>
          </p:cNvSpPr>
          <p:nvPr>
            <p:ph type="title"/>
          </p:nvPr>
        </p:nvSpPr>
        <p:spPr>
          <a:xfrm>
            <a:off x="1" y="1"/>
            <a:ext cx="9143999" cy="921680"/>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Drag picture to placeholder or click icon to add</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5005" y="4772041"/>
            <a:ext cx="9144000" cy="37719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dirty="0">
              <a:latin typeface="Arial"/>
            </a:endParaRPr>
          </a:p>
        </p:txBody>
      </p:sp>
      <p:sp>
        <p:nvSpPr>
          <p:cNvPr id="2" name="Title Placeholder 1"/>
          <p:cNvSpPr>
            <a:spLocks noGrp="1"/>
          </p:cNvSpPr>
          <p:nvPr>
            <p:ph type="title"/>
          </p:nvPr>
        </p:nvSpPr>
        <p:spPr>
          <a:xfrm>
            <a:off x="457200" y="165102"/>
            <a:ext cx="8229600" cy="75438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
        <p:nvSpPr>
          <p:cNvPr id="3" name="Text Placeholder 2"/>
          <p:cNvSpPr>
            <a:spLocks noGrp="1"/>
          </p:cNvSpPr>
          <p:nvPr>
            <p:ph type="body" idx="1"/>
          </p:nvPr>
        </p:nvSpPr>
        <p:spPr>
          <a:xfrm>
            <a:off x="457200" y="1081143"/>
            <a:ext cx="8229600" cy="3680167"/>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4766310"/>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Arial"/>
            </a:endParaRPr>
          </a:p>
        </p:txBody>
      </p:sp>
      <p:sp>
        <p:nvSpPr>
          <p:cNvPr id="14" name="TextBox 13"/>
          <p:cNvSpPr txBox="1"/>
          <p:nvPr/>
        </p:nvSpPr>
        <p:spPr>
          <a:xfrm>
            <a:off x="401988" y="5029055"/>
            <a:ext cx="873871" cy="76944"/>
          </a:xfrm>
          <a:prstGeom prst="rect">
            <a:avLst/>
          </a:prstGeom>
          <a:noFill/>
        </p:spPr>
        <p:txBody>
          <a:bodyPr wrap="square" lIns="0" tIns="0" rIns="0" bIns="0" rtlCol="0" anchor="b" anchorCtr="0">
            <a:spAutoFit/>
          </a:bodyPr>
          <a:lstStyle/>
          <a:p>
            <a:pPr algn="l"/>
            <a:r>
              <a:rPr lang="en-US" sz="500" dirty="0">
                <a:latin typeface="Arial"/>
                <a:cs typeface="Arial"/>
              </a:rPr>
              <a:t>LLNL-PRES-777738</a:t>
            </a:r>
          </a:p>
        </p:txBody>
      </p:sp>
      <p:sp>
        <p:nvSpPr>
          <p:cNvPr id="19" name="Slide Number Placeholder 7"/>
          <p:cNvSpPr txBox="1">
            <a:spLocks/>
          </p:cNvSpPr>
          <p:nvPr/>
        </p:nvSpPr>
        <p:spPr>
          <a:xfrm>
            <a:off x="8826124" y="4802440"/>
            <a:ext cx="317877" cy="341060"/>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cxnSp>
        <p:nvCxnSpPr>
          <p:cNvPr id="5" name="Straight Connector 4"/>
          <p:cNvCxnSpPr/>
          <p:nvPr/>
        </p:nvCxnSpPr>
        <p:spPr>
          <a:xfrm>
            <a:off x="-6059" y="950366"/>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NNSA_trans.png"/>
          <p:cNvPicPr>
            <a:picLocks noChangeAspect="1"/>
          </p:cNvPicPr>
          <p:nvPr/>
        </p:nvPicPr>
        <p:blipFill>
          <a:blip r:embed="rId12">
            <a:alphaModFix/>
            <a:extLst>
              <a:ext uri="{BEBA8EAE-BF5A-486C-A8C5-ECC9F3942E4B}">
                <a14:imgProps xmlns:a14="http://schemas.microsoft.com/office/drawing/2010/main">
                  <a14:imgLayer r:embed="rId13">
                    <a14:imgEffect>
                      <a14:saturation sat="87000"/>
                    </a14:imgEffect>
                  </a14:imgLayer>
                </a14:imgProps>
              </a:ext>
              <a:ext uri="{28A0092B-C50C-407E-A947-70E740481C1C}">
                <a14:useLocalDpi xmlns:a14="http://schemas.microsoft.com/office/drawing/2010/main" val="0"/>
              </a:ext>
            </a:extLst>
          </a:blip>
          <a:stretch>
            <a:fillRect/>
          </a:stretch>
        </p:blipFill>
        <p:spPr>
          <a:xfrm>
            <a:off x="8168104" y="4841530"/>
            <a:ext cx="716993" cy="276372"/>
          </a:xfrm>
          <a:prstGeom prst="rect">
            <a:avLst/>
          </a:prstGeom>
        </p:spPr>
      </p:pic>
      <p:pic>
        <p:nvPicPr>
          <p:cNvPr id="17" name="Picture 16" descr="lab_icon_text_no_background_rgb.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6429" y="4872247"/>
            <a:ext cx="2043496" cy="156808"/>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Lst>
  <p:hf hdr="0" ftr="0" dt="0"/>
  <p:txStyles>
    <p:title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16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4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2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384574"/>
            <a:ext cx="8229600" cy="1085682"/>
          </a:xfrm>
        </p:spPr>
        <p:txBody>
          <a:bodyPr/>
          <a:lstStyle/>
          <a:p>
            <a:r>
              <a:rPr lang="en-US" dirty="0">
                <a:latin typeface="Calibri" panose="020F0502020204030204" pitchFamily="34" charset="0"/>
                <a:cs typeface="Calibri" panose="020F0502020204030204" pitchFamily="34" charset="0"/>
              </a:rPr>
              <a:t>RAJA: An Applications Perspective</a:t>
            </a:r>
          </a:p>
        </p:txBody>
      </p:sp>
      <p:sp>
        <p:nvSpPr>
          <p:cNvPr id="5" name="Text Placeholder 4"/>
          <p:cNvSpPr>
            <a:spLocks noGrp="1"/>
          </p:cNvSpPr>
          <p:nvPr>
            <p:ph type="body" sz="quarter" idx="14"/>
          </p:nvPr>
        </p:nvSpPr>
        <p:spPr>
          <a:xfrm>
            <a:off x="5564778" y="2322536"/>
            <a:ext cx="3512962" cy="358379"/>
          </a:xfrm>
        </p:spPr>
        <p:txBody>
          <a:bodyPr/>
          <a:lstStyle/>
          <a:p>
            <a:pPr lvl="0"/>
            <a:r>
              <a:rPr lang="en-US" sz="1800" b="1" dirty="0"/>
              <a:t>Rich Hornung</a:t>
            </a:r>
            <a:endParaRPr lang="en-US" sz="1800" dirty="0"/>
          </a:p>
        </p:txBody>
      </p:sp>
      <p:sp>
        <p:nvSpPr>
          <p:cNvPr id="6" name="Text Placeholder 10">
            <a:extLst>
              <a:ext uri="{FF2B5EF4-FFF2-40B4-BE49-F238E27FC236}">
                <a16:creationId xmlns:a16="http://schemas.microsoft.com/office/drawing/2014/main" id="{B31EC011-EAFE-D044-AC19-3E534CB5DB6E}"/>
              </a:ext>
            </a:extLst>
          </p:cNvPr>
          <p:cNvSpPr txBox="1">
            <a:spLocks/>
          </p:cNvSpPr>
          <p:nvPr/>
        </p:nvSpPr>
        <p:spPr>
          <a:xfrm>
            <a:off x="457200" y="2211573"/>
            <a:ext cx="3278508" cy="397500"/>
          </a:xfrm>
          <a:prstGeom prst="rect">
            <a:avLst/>
          </a:prstGeom>
        </p:spPr>
        <p:txBody>
          <a:bodyPr vert="horz" lIns="0" tIns="91440" rIns="0" rtlCol="0" anchor="ctr" anchorCtr="0">
            <a:noAutofit/>
          </a:bodyPr>
          <a:lstStyle/>
          <a:p>
            <a:pPr lvl="0">
              <a:lnSpc>
                <a:spcPct val="80000"/>
              </a:lnSpc>
            </a:pPr>
            <a:r>
              <a:rPr lang="en-US" sz="1600" dirty="0">
                <a:cs typeface="Lucida Handwriting"/>
              </a:rPr>
              <a:t>July 2-3, 2019</a:t>
            </a:r>
          </a:p>
        </p:txBody>
      </p:sp>
      <p:sp>
        <p:nvSpPr>
          <p:cNvPr id="9" name="Text Placeholder 10">
            <a:extLst>
              <a:ext uri="{FF2B5EF4-FFF2-40B4-BE49-F238E27FC236}">
                <a16:creationId xmlns:a16="http://schemas.microsoft.com/office/drawing/2014/main" id="{17C13A69-CC4F-1B4F-8927-14CB252971AD}"/>
              </a:ext>
            </a:extLst>
          </p:cNvPr>
          <p:cNvSpPr txBox="1">
            <a:spLocks/>
          </p:cNvSpPr>
          <p:nvPr/>
        </p:nvSpPr>
        <p:spPr>
          <a:xfrm>
            <a:off x="457200" y="1520260"/>
            <a:ext cx="3278508" cy="544152"/>
          </a:xfrm>
          <a:prstGeom prst="rect">
            <a:avLst/>
          </a:prstGeom>
        </p:spPr>
        <p:txBody>
          <a:bodyPr vert="horz" lIns="0" tIns="91440" rIns="0" rtlCol="0" anchor="ctr" anchorCtr="0">
            <a:noAutofit/>
          </a:bodyPr>
          <a:lstStyle/>
          <a:p>
            <a:pPr lvl="0">
              <a:lnSpc>
                <a:spcPct val="80000"/>
              </a:lnSpc>
              <a:spcBef>
                <a:spcPts val="600"/>
              </a:spcBef>
            </a:pPr>
            <a:r>
              <a:rPr lang="en-US" sz="1600" dirty="0">
                <a:cs typeface="Lucida Handwriting"/>
              </a:rPr>
              <a:t>NERSC GPUs for Science Day</a:t>
            </a:r>
          </a:p>
        </p:txBody>
      </p:sp>
      <p:pic>
        <p:nvPicPr>
          <p:cNvPr id="7" name="Picture 6">
            <a:extLst>
              <a:ext uri="{FF2B5EF4-FFF2-40B4-BE49-F238E27FC236}">
                <a16:creationId xmlns:a16="http://schemas.microsoft.com/office/drawing/2014/main" id="{A11E35BA-50E1-FA47-994F-68713CB59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881" y="177321"/>
            <a:ext cx="2730625" cy="1431071"/>
          </a:xfrm>
          <a:prstGeom prst="rect">
            <a:avLst/>
          </a:prstGeom>
        </p:spPr>
      </p:pic>
    </p:spTree>
    <p:extLst>
      <p:ext uri="{BB962C8B-B14F-4D97-AF65-F5344CB8AC3E}">
        <p14:creationId xmlns:p14="http://schemas.microsoft.com/office/powerpoint/2010/main" val="1737050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68A81E-B173-DF41-BFF4-E4F5B4B024E2}"/>
              </a:ext>
            </a:extLst>
          </p:cNvPr>
          <p:cNvSpPr>
            <a:spLocks noGrp="1"/>
          </p:cNvSpPr>
          <p:nvPr>
            <p:ph type="title"/>
          </p:nvPr>
        </p:nvSpPr>
        <p:spPr/>
        <p:txBody>
          <a:bodyPr/>
          <a:lstStyle/>
          <a:p>
            <a:r>
              <a:rPr lang="en-US" dirty="0"/>
              <a:t>For Sierra acceptance (October 2018), we ran a massive turbulent fluid mixing simulation with Ares</a:t>
            </a:r>
          </a:p>
        </p:txBody>
      </p:sp>
      <p:pic>
        <p:nvPicPr>
          <p:cNvPr id="6" name="Picture 5">
            <a:extLst>
              <a:ext uri="{FF2B5EF4-FFF2-40B4-BE49-F238E27FC236}">
                <a16:creationId xmlns:a16="http://schemas.microsoft.com/office/drawing/2014/main" id="{6F5BC059-216A-8B43-9043-CC507ADA5803}"/>
              </a:ext>
            </a:extLst>
          </p:cNvPr>
          <p:cNvPicPr>
            <a:picLocks noChangeAspect="1"/>
          </p:cNvPicPr>
          <p:nvPr/>
        </p:nvPicPr>
        <p:blipFill rotWithShape="1">
          <a:blip r:embed="rId3"/>
          <a:srcRect l="23477" t="21908" r="21832" b="22921"/>
          <a:stretch/>
        </p:blipFill>
        <p:spPr>
          <a:xfrm>
            <a:off x="5742200" y="896235"/>
            <a:ext cx="3043962" cy="3070683"/>
          </a:xfrm>
          <a:prstGeom prst="rect">
            <a:avLst/>
          </a:prstGeom>
        </p:spPr>
      </p:pic>
      <p:sp>
        <p:nvSpPr>
          <p:cNvPr id="7" name="Rounded Rectangle 6">
            <a:extLst>
              <a:ext uri="{FF2B5EF4-FFF2-40B4-BE49-F238E27FC236}">
                <a16:creationId xmlns:a16="http://schemas.microsoft.com/office/drawing/2014/main" id="{77F2E39F-B420-4946-9740-7661E76A421E}"/>
              </a:ext>
            </a:extLst>
          </p:cNvPr>
          <p:cNvSpPr/>
          <p:nvPr/>
        </p:nvSpPr>
        <p:spPr bwMode="auto">
          <a:xfrm>
            <a:off x="6140202" y="3701528"/>
            <a:ext cx="2270597" cy="732835"/>
          </a:xfrm>
          <a:prstGeom prst="roundRect">
            <a:avLst>
              <a:gd name="adj" fmla="val 8920"/>
            </a:avLst>
          </a:prstGeom>
          <a:solidFill>
            <a:schemeClr val="tx2">
              <a:lumMod val="20000"/>
              <a:lumOff val="80000"/>
            </a:schemeClr>
          </a:solidFill>
          <a:ln w="9525">
            <a:solidFill>
              <a:schemeClr val="bg1">
                <a:lumMod val="65000"/>
              </a:schemeClr>
            </a:solidFill>
            <a:miter lim="800000"/>
            <a:headEnd/>
            <a:tailEnd/>
          </a:ln>
        </p:spPr>
        <p:txBody>
          <a:bodyPr rtlCol="0" anchor="ctr">
            <a:prstTxWarp prst="textNoShape">
              <a:avLst/>
            </a:prstTxWarp>
          </a:bodyPr>
          <a:lstStyle/>
          <a:p>
            <a:pPr algn="ctr">
              <a:spcBef>
                <a:spcPct val="0"/>
              </a:spcBef>
            </a:pPr>
            <a:r>
              <a:rPr lang="en-US" sz="1600" b="1" dirty="0">
                <a:solidFill>
                  <a:srgbClr val="000000"/>
                </a:solidFill>
                <a:latin typeface="Calibri" panose="020F0502020204030204" pitchFamily="34" charset="0"/>
                <a:cs typeface="Calibri" panose="020F0502020204030204" pitchFamily="34" charset="0"/>
              </a:rPr>
              <a:t>In-situ visualization </a:t>
            </a:r>
          </a:p>
          <a:p>
            <a:pPr algn="ctr">
              <a:spcBef>
                <a:spcPct val="0"/>
              </a:spcBef>
            </a:pPr>
            <a:r>
              <a:rPr lang="en-US" sz="1600" b="1" dirty="0">
                <a:solidFill>
                  <a:srgbClr val="000000"/>
                </a:solidFill>
                <a:latin typeface="Calibri" panose="020F0502020204030204" pitchFamily="34" charset="0"/>
                <a:cs typeface="Calibri" panose="020F0502020204030204" pitchFamily="34" charset="0"/>
              </a:rPr>
              <a:t>(w/ Ascent) of </a:t>
            </a:r>
            <a:br>
              <a:rPr lang="en-US" sz="1600" b="1" dirty="0">
                <a:solidFill>
                  <a:srgbClr val="000000"/>
                </a:solidFill>
                <a:latin typeface="Calibri" panose="020F0502020204030204" pitchFamily="34" charset="0"/>
                <a:cs typeface="Calibri" panose="020F0502020204030204" pitchFamily="34" charset="0"/>
              </a:rPr>
            </a:br>
            <a:r>
              <a:rPr lang="en-US" sz="1600" b="1" dirty="0">
                <a:solidFill>
                  <a:srgbClr val="000000"/>
                </a:solidFill>
                <a:latin typeface="Calibri" panose="020F0502020204030204" pitchFamily="34" charset="0"/>
                <a:cs typeface="Calibri" panose="020F0502020204030204" pitchFamily="34" charset="0"/>
              </a:rPr>
              <a:t>ICF-like mixing Layer</a:t>
            </a:r>
          </a:p>
        </p:txBody>
      </p:sp>
      <p:sp>
        <p:nvSpPr>
          <p:cNvPr id="8" name="Rectangle 7">
            <a:extLst>
              <a:ext uri="{FF2B5EF4-FFF2-40B4-BE49-F238E27FC236}">
                <a16:creationId xmlns:a16="http://schemas.microsoft.com/office/drawing/2014/main" id="{8F4BB324-72BC-D94E-94BF-27CA8D82276D}"/>
              </a:ext>
            </a:extLst>
          </p:cNvPr>
          <p:cNvSpPr/>
          <p:nvPr/>
        </p:nvSpPr>
        <p:spPr>
          <a:xfrm>
            <a:off x="204222" y="1002674"/>
            <a:ext cx="5800611" cy="1282402"/>
          </a:xfrm>
          <a:prstGeom prst="rect">
            <a:avLst/>
          </a:prstGeom>
        </p:spPr>
        <p:txBody>
          <a:bodyPr wrap="square">
            <a:spAutoFit/>
          </a:bodyPr>
          <a:lstStyle/>
          <a:p>
            <a:pPr marL="285750" indent="-285750">
              <a:spcBef>
                <a:spcPts val="800"/>
              </a:spcBef>
              <a:buFont typeface="Arial" panose="020B0604020202020204" pitchFamily="34" charset="0"/>
              <a:buChar char="•"/>
            </a:pPr>
            <a:r>
              <a:rPr lang="en-US" sz="1600" dirty="0"/>
              <a:t>First simulation to run on all of Sierra – 4,096 compute nodes, 16,384 GPUs</a:t>
            </a:r>
          </a:p>
          <a:p>
            <a:pPr marL="742950" lvl="1" indent="-285750">
              <a:spcBef>
                <a:spcPts val="200"/>
              </a:spcBef>
              <a:buFont typeface="Arial" panose="020B0604020202020204" pitchFamily="34" charset="0"/>
              <a:buChar char="•"/>
            </a:pPr>
            <a:r>
              <a:rPr lang="en-US" sz="1400" dirty="0"/>
              <a:t>97.8 billion spatial elements</a:t>
            </a:r>
          </a:p>
          <a:p>
            <a:pPr marL="742950" lvl="1" indent="-285750">
              <a:spcBef>
                <a:spcPts val="200"/>
              </a:spcBef>
              <a:buFont typeface="Arial" panose="020B0604020202020204" pitchFamily="34" charset="0"/>
              <a:buChar char="•"/>
            </a:pPr>
            <a:r>
              <a:rPr lang="en-US" sz="1400" dirty="0"/>
              <a:t>27 hours </a:t>
            </a:r>
            <a:r>
              <a:rPr lang="en-US" sz="1400" dirty="0" err="1"/>
              <a:t>wallclock</a:t>
            </a:r>
            <a:r>
              <a:rPr lang="en-US" sz="1400" dirty="0"/>
              <a:t> time; 249,100 timesteps (0.39 sec/timestep)</a:t>
            </a:r>
          </a:p>
        </p:txBody>
      </p:sp>
      <p:sp>
        <p:nvSpPr>
          <p:cNvPr id="9" name="TextBox 8">
            <a:extLst>
              <a:ext uri="{FF2B5EF4-FFF2-40B4-BE49-F238E27FC236}">
                <a16:creationId xmlns:a16="http://schemas.microsoft.com/office/drawing/2014/main" id="{57CB4058-D420-714A-A206-C3E909CD7F20}"/>
              </a:ext>
            </a:extLst>
          </p:cNvPr>
          <p:cNvSpPr txBox="1"/>
          <p:nvPr/>
        </p:nvSpPr>
        <p:spPr>
          <a:xfrm>
            <a:off x="0" y="4535085"/>
            <a:ext cx="9144000" cy="307777"/>
          </a:xfrm>
          <a:prstGeom prst="rect">
            <a:avLst/>
          </a:prstGeom>
          <a:solidFill>
            <a:schemeClr val="tx2"/>
          </a:solidFill>
          <a:ln>
            <a:solidFill>
              <a:schemeClr val="tx1"/>
            </a:solidFill>
          </a:ln>
        </p:spPr>
        <p:txBody>
          <a:bodyPr wrap="square" rtlCol="0">
            <a:spAutoFit/>
          </a:bodyPr>
          <a:lstStyle/>
          <a:p>
            <a:pPr algn="ctr"/>
            <a:r>
              <a:rPr lang="en-US" sz="1400" dirty="0">
                <a:solidFill>
                  <a:schemeClr val="bg1"/>
                </a:solidFill>
              </a:rPr>
              <a:t>Such calculations show that we will be able to study mixing phenomena in ICF at unprecedented resolutions!</a:t>
            </a:r>
          </a:p>
        </p:txBody>
      </p:sp>
      <p:graphicFrame>
        <p:nvGraphicFramePr>
          <p:cNvPr id="10" name="Table 9">
            <a:extLst>
              <a:ext uri="{FF2B5EF4-FFF2-40B4-BE49-F238E27FC236}">
                <a16:creationId xmlns:a16="http://schemas.microsoft.com/office/drawing/2014/main" id="{B01E36D4-D4AB-EB4C-B7EA-E5DF8BD4A7F9}"/>
              </a:ext>
            </a:extLst>
          </p:cNvPr>
          <p:cNvGraphicFramePr>
            <a:graphicFrameLocks noGrp="1"/>
          </p:cNvGraphicFramePr>
          <p:nvPr/>
        </p:nvGraphicFramePr>
        <p:xfrm>
          <a:off x="735203" y="2296681"/>
          <a:ext cx="4228680" cy="1708852"/>
        </p:xfrm>
        <a:graphic>
          <a:graphicData uri="http://schemas.openxmlformats.org/drawingml/2006/table">
            <a:tbl>
              <a:tblPr firstRow="1" bandRow="1">
                <a:tableStyleId>{5C22544A-7EE6-4342-B048-85BDC9FD1C3A}</a:tableStyleId>
              </a:tblPr>
              <a:tblGrid>
                <a:gridCol w="1057170">
                  <a:extLst>
                    <a:ext uri="{9D8B030D-6E8A-4147-A177-3AD203B41FA5}">
                      <a16:colId xmlns:a16="http://schemas.microsoft.com/office/drawing/2014/main" val="2847355887"/>
                    </a:ext>
                  </a:extLst>
                </a:gridCol>
                <a:gridCol w="1057170">
                  <a:extLst>
                    <a:ext uri="{9D8B030D-6E8A-4147-A177-3AD203B41FA5}">
                      <a16:colId xmlns:a16="http://schemas.microsoft.com/office/drawing/2014/main" val="3927596329"/>
                    </a:ext>
                  </a:extLst>
                </a:gridCol>
                <a:gridCol w="1057170">
                  <a:extLst>
                    <a:ext uri="{9D8B030D-6E8A-4147-A177-3AD203B41FA5}">
                      <a16:colId xmlns:a16="http://schemas.microsoft.com/office/drawing/2014/main" val="2369282355"/>
                    </a:ext>
                  </a:extLst>
                </a:gridCol>
                <a:gridCol w="1057170">
                  <a:extLst>
                    <a:ext uri="{9D8B030D-6E8A-4147-A177-3AD203B41FA5}">
                      <a16:colId xmlns:a16="http://schemas.microsoft.com/office/drawing/2014/main" val="481120972"/>
                    </a:ext>
                  </a:extLst>
                </a:gridCol>
              </a:tblGrid>
              <a:tr h="446519">
                <a:tc>
                  <a:txBody>
                    <a:bodyPr/>
                    <a:lstStyle/>
                    <a:p>
                      <a:pPr algn="ctr"/>
                      <a:r>
                        <a:rPr lang="en-US" sz="1200" b="0" dirty="0"/>
                        <a:t>Resources (V100s)</a:t>
                      </a:r>
                    </a:p>
                  </a:txBody>
                  <a:tcPr/>
                </a:tc>
                <a:tc>
                  <a:txBody>
                    <a:bodyPr/>
                    <a:lstStyle/>
                    <a:p>
                      <a:pPr algn="ctr"/>
                      <a:r>
                        <a:rPr lang="en-US" sz="1200" b="0" dirty="0"/>
                        <a:t>Nodes</a:t>
                      </a:r>
                    </a:p>
                  </a:txBody>
                  <a:tcPr/>
                </a:tc>
                <a:tc>
                  <a:txBody>
                    <a:bodyPr/>
                    <a:lstStyle/>
                    <a:p>
                      <a:pPr algn="ctr"/>
                      <a:r>
                        <a:rPr lang="en-US" sz="1200" b="0" dirty="0"/>
                        <a:t>Zones</a:t>
                      </a:r>
                    </a:p>
                  </a:txBody>
                  <a:tcPr/>
                </a:tc>
                <a:tc>
                  <a:txBody>
                    <a:bodyPr/>
                    <a:lstStyle/>
                    <a:p>
                      <a:pPr algn="ctr"/>
                      <a:r>
                        <a:rPr lang="en-US" sz="1200" b="0" dirty="0"/>
                        <a:t>Runtime (hours)</a:t>
                      </a:r>
                    </a:p>
                  </a:txBody>
                  <a:tcPr/>
                </a:tc>
                <a:extLst>
                  <a:ext uri="{0D108BD9-81ED-4DB2-BD59-A6C34878D82A}">
                    <a16:rowId xmlns:a16="http://schemas.microsoft.com/office/drawing/2014/main" val="2916899010"/>
                  </a:ext>
                </a:extLst>
              </a:tr>
              <a:tr h="312913">
                <a:tc>
                  <a:txBody>
                    <a:bodyPr/>
                    <a:lstStyle/>
                    <a:p>
                      <a:pPr algn="ctr"/>
                      <a:r>
                        <a:rPr lang="en-US" sz="1200" dirty="0"/>
                        <a:t>32</a:t>
                      </a:r>
                    </a:p>
                  </a:txBody>
                  <a:tcPr/>
                </a:tc>
                <a:tc>
                  <a:txBody>
                    <a:bodyPr/>
                    <a:lstStyle/>
                    <a:p>
                      <a:pPr algn="ctr"/>
                      <a:r>
                        <a:rPr lang="en-US" sz="1200" dirty="0"/>
                        <a:t>8</a:t>
                      </a:r>
                    </a:p>
                  </a:txBody>
                  <a:tcPr/>
                </a:tc>
                <a:tc>
                  <a:txBody>
                    <a:bodyPr/>
                    <a:lstStyle/>
                    <a:p>
                      <a:pPr algn="ctr"/>
                      <a:r>
                        <a:rPr lang="en-US" sz="1200" dirty="0"/>
                        <a:t>191M</a:t>
                      </a:r>
                    </a:p>
                  </a:txBody>
                  <a:tcPr/>
                </a:tc>
                <a:tc>
                  <a:txBody>
                    <a:bodyPr/>
                    <a:lstStyle/>
                    <a:p>
                      <a:pPr algn="ctr"/>
                      <a:r>
                        <a:rPr lang="en-US" sz="1200" dirty="0"/>
                        <a:t>1.6</a:t>
                      </a:r>
                    </a:p>
                  </a:txBody>
                  <a:tcPr/>
                </a:tc>
                <a:extLst>
                  <a:ext uri="{0D108BD9-81ED-4DB2-BD59-A6C34878D82A}">
                    <a16:rowId xmlns:a16="http://schemas.microsoft.com/office/drawing/2014/main" val="1545523955"/>
                  </a:ext>
                </a:extLst>
              </a:tr>
              <a:tr h="312913">
                <a:tc>
                  <a:txBody>
                    <a:bodyPr/>
                    <a:lstStyle/>
                    <a:p>
                      <a:pPr algn="ctr"/>
                      <a:r>
                        <a:rPr lang="en-US" sz="1200" dirty="0"/>
                        <a:t>256</a:t>
                      </a:r>
                    </a:p>
                  </a:txBody>
                  <a:tcPr/>
                </a:tc>
                <a:tc>
                  <a:txBody>
                    <a:bodyPr/>
                    <a:lstStyle/>
                    <a:p>
                      <a:pPr algn="ctr"/>
                      <a:r>
                        <a:rPr lang="en-US" sz="1200" dirty="0"/>
                        <a:t>64</a:t>
                      </a:r>
                    </a:p>
                  </a:txBody>
                  <a:tcPr/>
                </a:tc>
                <a:tc>
                  <a:txBody>
                    <a:bodyPr/>
                    <a:lstStyle/>
                    <a:p>
                      <a:pPr algn="ctr"/>
                      <a:r>
                        <a:rPr lang="en-US" sz="1200" dirty="0"/>
                        <a:t>1.52B</a:t>
                      </a:r>
                    </a:p>
                  </a:txBody>
                  <a:tcPr/>
                </a:tc>
                <a:tc>
                  <a:txBody>
                    <a:bodyPr/>
                    <a:lstStyle/>
                    <a:p>
                      <a:pPr algn="ctr"/>
                      <a:r>
                        <a:rPr lang="en-US" sz="1200" dirty="0"/>
                        <a:t>3.5</a:t>
                      </a:r>
                    </a:p>
                  </a:txBody>
                  <a:tcPr/>
                </a:tc>
                <a:extLst>
                  <a:ext uri="{0D108BD9-81ED-4DB2-BD59-A6C34878D82A}">
                    <a16:rowId xmlns:a16="http://schemas.microsoft.com/office/drawing/2014/main" val="4059545235"/>
                  </a:ext>
                </a:extLst>
              </a:tr>
              <a:tr h="312913">
                <a:tc>
                  <a:txBody>
                    <a:bodyPr/>
                    <a:lstStyle/>
                    <a:p>
                      <a:pPr algn="ctr"/>
                      <a:r>
                        <a:rPr lang="en-US" sz="1200" dirty="0"/>
                        <a:t>2048</a:t>
                      </a:r>
                    </a:p>
                  </a:txBody>
                  <a:tcPr/>
                </a:tc>
                <a:tc>
                  <a:txBody>
                    <a:bodyPr/>
                    <a:lstStyle/>
                    <a:p>
                      <a:pPr algn="ctr"/>
                      <a:r>
                        <a:rPr lang="en-US" sz="1200" dirty="0"/>
                        <a:t>512</a:t>
                      </a:r>
                    </a:p>
                  </a:txBody>
                  <a:tcPr/>
                </a:tc>
                <a:tc>
                  <a:txBody>
                    <a:bodyPr/>
                    <a:lstStyle/>
                    <a:p>
                      <a:pPr algn="ctr"/>
                      <a:r>
                        <a:rPr lang="en-US" sz="1200" dirty="0"/>
                        <a:t>12.2B</a:t>
                      </a:r>
                    </a:p>
                  </a:txBody>
                  <a:tcPr/>
                </a:tc>
                <a:tc>
                  <a:txBody>
                    <a:bodyPr/>
                    <a:lstStyle/>
                    <a:p>
                      <a:pPr algn="ctr"/>
                      <a:r>
                        <a:rPr lang="en-US" sz="1200" dirty="0"/>
                        <a:t>7.8</a:t>
                      </a:r>
                    </a:p>
                  </a:txBody>
                  <a:tcPr/>
                </a:tc>
                <a:extLst>
                  <a:ext uri="{0D108BD9-81ED-4DB2-BD59-A6C34878D82A}">
                    <a16:rowId xmlns:a16="http://schemas.microsoft.com/office/drawing/2014/main" val="773033587"/>
                  </a:ext>
                </a:extLst>
              </a:tr>
              <a:tr h="312913">
                <a:tc>
                  <a:txBody>
                    <a:bodyPr/>
                    <a:lstStyle/>
                    <a:p>
                      <a:pPr algn="ctr"/>
                      <a:r>
                        <a:rPr lang="en-US" sz="1200" dirty="0"/>
                        <a:t>16384</a:t>
                      </a:r>
                    </a:p>
                  </a:txBody>
                  <a:tcPr/>
                </a:tc>
                <a:tc>
                  <a:txBody>
                    <a:bodyPr/>
                    <a:lstStyle/>
                    <a:p>
                      <a:pPr algn="ctr"/>
                      <a:r>
                        <a:rPr lang="en-US" sz="1200" dirty="0"/>
                        <a:t>4096</a:t>
                      </a:r>
                    </a:p>
                  </a:txBody>
                  <a:tcPr/>
                </a:tc>
                <a:tc>
                  <a:txBody>
                    <a:bodyPr/>
                    <a:lstStyle/>
                    <a:p>
                      <a:pPr algn="ctr"/>
                      <a:r>
                        <a:rPr lang="en-US" sz="1200" dirty="0"/>
                        <a:t>97.8B</a:t>
                      </a:r>
                    </a:p>
                  </a:txBody>
                  <a:tcPr/>
                </a:tc>
                <a:tc>
                  <a:txBody>
                    <a:bodyPr/>
                    <a:lstStyle/>
                    <a:p>
                      <a:pPr algn="ctr"/>
                      <a:r>
                        <a:rPr lang="en-US" sz="1200" dirty="0"/>
                        <a:t>13.05</a:t>
                      </a:r>
                    </a:p>
                  </a:txBody>
                  <a:tcPr/>
                </a:tc>
                <a:extLst>
                  <a:ext uri="{0D108BD9-81ED-4DB2-BD59-A6C34878D82A}">
                    <a16:rowId xmlns:a16="http://schemas.microsoft.com/office/drawing/2014/main" val="1896266739"/>
                  </a:ext>
                </a:extLst>
              </a:tr>
            </a:tbl>
          </a:graphicData>
        </a:graphic>
      </p:graphicFrame>
      <p:sp>
        <p:nvSpPr>
          <p:cNvPr id="2" name="TextBox 1">
            <a:extLst>
              <a:ext uri="{FF2B5EF4-FFF2-40B4-BE49-F238E27FC236}">
                <a16:creationId xmlns:a16="http://schemas.microsoft.com/office/drawing/2014/main" id="{DAB4F6B2-5A04-A547-8D7F-79B460D77387}"/>
              </a:ext>
            </a:extLst>
          </p:cNvPr>
          <p:cNvSpPr txBox="1"/>
          <p:nvPr/>
        </p:nvSpPr>
        <p:spPr>
          <a:xfrm>
            <a:off x="1175659" y="3999244"/>
            <a:ext cx="3215471" cy="461665"/>
          </a:xfrm>
          <a:prstGeom prst="rect">
            <a:avLst/>
          </a:prstGeom>
          <a:noFill/>
          <a:ln w="12700">
            <a:solidFill>
              <a:schemeClr val="accent1">
                <a:lumMod val="75000"/>
              </a:schemeClr>
            </a:solidFill>
          </a:ln>
        </p:spPr>
        <p:txBody>
          <a:bodyPr wrap="square" rtlCol="0">
            <a:spAutoFit/>
          </a:bodyPr>
          <a:lstStyle/>
          <a:p>
            <a:pPr algn="ctr"/>
            <a:r>
              <a:rPr lang="en-US" sz="1200" dirty="0">
                <a:solidFill>
                  <a:schemeClr val="tx2"/>
                </a:solidFill>
              </a:rPr>
              <a:t>Performance scales with memory bandwidth.</a:t>
            </a:r>
          </a:p>
          <a:p>
            <a:pPr algn="ctr"/>
            <a:r>
              <a:rPr lang="en-US" sz="1200" dirty="0">
                <a:solidFill>
                  <a:schemeClr val="tx2"/>
                </a:solidFill>
              </a:rPr>
              <a:t>Opportunities exist for further improvement.</a:t>
            </a:r>
          </a:p>
        </p:txBody>
      </p:sp>
    </p:spTree>
    <p:extLst>
      <p:ext uri="{BB962C8B-B14F-4D97-AF65-F5344CB8AC3E}">
        <p14:creationId xmlns:p14="http://schemas.microsoft.com/office/powerpoint/2010/main" val="3343405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stretch>
            <a:fillRect/>
          </a:stretch>
        </p:blipFill>
        <p:spPr>
          <a:xfrm>
            <a:off x="2877722" y="3282866"/>
            <a:ext cx="2040045" cy="1202327"/>
          </a:xfrm>
          <a:prstGeom prst="rect">
            <a:avLst/>
          </a:prstGeom>
        </p:spPr>
      </p:pic>
      <p:sp>
        <p:nvSpPr>
          <p:cNvPr id="11268" name="Rectangle 5"/>
          <p:cNvSpPr>
            <a:spLocks noGrp="1" noChangeArrowheads="1"/>
          </p:cNvSpPr>
          <p:nvPr>
            <p:ph type="title"/>
          </p:nvPr>
        </p:nvSpPr>
        <p:spPr>
          <a:xfrm>
            <a:off x="435437" y="165102"/>
            <a:ext cx="7327557" cy="754380"/>
          </a:xfrm>
        </p:spPr>
        <p:txBody>
          <a:bodyPr/>
          <a:lstStyle/>
          <a:p>
            <a:r>
              <a:rPr lang="en-US" dirty="0"/>
              <a:t>ALE3D is a massively-parallel, multi-dimensional, multi-physics code with a large application space</a:t>
            </a:r>
            <a:endParaRPr lang="en-US" i="1" dirty="0">
              <a:latin typeface="Calibri"/>
              <a:ea typeface="ＭＳ Ｐゴシック" pitchFamily="1" charset="-128"/>
              <a:cs typeface="Calibri"/>
            </a:endParaRPr>
          </a:p>
        </p:txBody>
      </p:sp>
      <p:sp>
        <p:nvSpPr>
          <p:cNvPr id="11270" name="Text Box 7"/>
          <p:cNvSpPr txBox="1">
            <a:spLocks noChangeArrowheads="1"/>
          </p:cNvSpPr>
          <p:nvPr/>
        </p:nvSpPr>
        <p:spPr bwMode="auto">
          <a:xfrm>
            <a:off x="274546" y="2900299"/>
            <a:ext cx="2308571" cy="461665"/>
          </a:xfrm>
          <a:prstGeom prst="rect">
            <a:avLst/>
          </a:prstGeom>
          <a:solidFill>
            <a:schemeClr val="accent1">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wrap="square">
            <a:spAutoFit/>
          </a:bodyPr>
          <a:lstStyle/>
          <a:p>
            <a:pPr algn="ctr">
              <a:spcBef>
                <a:spcPct val="30000"/>
              </a:spcBef>
            </a:pPr>
            <a:r>
              <a:rPr lang="en-US" sz="1200" dirty="0">
                <a:solidFill>
                  <a:schemeClr val="bg1"/>
                </a:solidFill>
              </a:rPr>
              <a:t>DOE: Stockpile Stewardship, </a:t>
            </a:r>
            <a:br>
              <a:rPr lang="en-US" sz="1200" dirty="0">
                <a:solidFill>
                  <a:schemeClr val="bg1"/>
                </a:solidFill>
              </a:rPr>
            </a:br>
            <a:r>
              <a:rPr lang="en-US" sz="1200" dirty="0">
                <a:solidFill>
                  <a:schemeClr val="bg1"/>
                </a:solidFill>
              </a:rPr>
              <a:t>other NNSA programs</a:t>
            </a:r>
          </a:p>
        </p:txBody>
      </p:sp>
      <p:sp>
        <p:nvSpPr>
          <p:cNvPr id="11271" name="Text Box 9"/>
          <p:cNvSpPr txBox="1">
            <a:spLocks noChangeArrowheads="1"/>
          </p:cNvSpPr>
          <p:nvPr/>
        </p:nvSpPr>
        <p:spPr bwMode="auto">
          <a:xfrm>
            <a:off x="4586442" y="1091041"/>
            <a:ext cx="4495546" cy="461665"/>
          </a:xfrm>
          <a:prstGeom prst="rect">
            <a:avLst/>
          </a:prstGeom>
          <a:solidFill>
            <a:schemeClr val="accent1">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wrap="square">
            <a:spAutoFit/>
          </a:bodyPr>
          <a:lstStyle/>
          <a:p>
            <a:pPr algn="ctr">
              <a:spcBef>
                <a:spcPct val="30000"/>
              </a:spcBef>
            </a:pPr>
            <a:r>
              <a:rPr lang="en-US" sz="1200" dirty="0">
                <a:solidFill>
                  <a:schemeClr val="bg1"/>
                </a:solidFill>
              </a:rPr>
              <a:t>DoD: Munitions and rocket design performance, lethality, vulnerabilities, and safety</a:t>
            </a:r>
          </a:p>
        </p:txBody>
      </p:sp>
      <p:pic>
        <p:nvPicPr>
          <p:cNvPr id="11277" name="Picture 21" descr="matpic0250"/>
          <p:cNvPicPr>
            <a:picLocks noChangeAspect="1" noChangeArrowheads="1"/>
          </p:cNvPicPr>
          <p:nvPr/>
        </p:nvPicPr>
        <p:blipFill>
          <a:blip r:embed="rId4"/>
          <a:srcRect/>
          <a:stretch>
            <a:fillRect/>
          </a:stretch>
        </p:blipFill>
        <p:spPr bwMode="auto">
          <a:xfrm>
            <a:off x="6726380" y="1631225"/>
            <a:ext cx="956072" cy="971550"/>
          </a:xfrm>
          <a:prstGeom prst="rect">
            <a:avLst/>
          </a:prstGeom>
          <a:noFill/>
          <a:ln w="9525">
            <a:solidFill>
              <a:schemeClr val="tx1"/>
            </a:solidFill>
            <a:miter lim="800000"/>
            <a:headEnd/>
            <a:tailEnd/>
          </a:ln>
        </p:spPr>
      </p:pic>
      <p:pic>
        <p:nvPicPr>
          <p:cNvPr id="11278" name="Picture 58"/>
          <p:cNvPicPr>
            <a:picLocks noChangeAspect="1" noChangeArrowheads="1"/>
          </p:cNvPicPr>
          <p:nvPr/>
        </p:nvPicPr>
        <p:blipFill>
          <a:blip r:embed="rId5"/>
          <a:srcRect l="66028" t="2995" r="810" b="56544"/>
          <a:stretch>
            <a:fillRect/>
          </a:stretch>
        </p:blipFill>
        <p:spPr bwMode="auto">
          <a:xfrm>
            <a:off x="5029200" y="3500014"/>
            <a:ext cx="1097280" cy="908459"/>
          </a:xfrm>
          <a:prstGeom prst="rect">
            <a:avLst/>
          </a:prstGeom>
          <a:noFill/>
          <a:ln w="9525">
            <a:noFill/>
            <a:miter lim="800000"/>
            <a:headEnd/>
            <a:tailEnd/>
          </a:ln>
        </p:spPr>
      </p:pic>
      <p:sp>
        <p:nvSpPr>
          <p:cNvPr id="11282" name="Text Box 10"/>
          <p:cNvSpPr txBox="1">
            <a:spLocks noChangeArrowheads="1"/>
          </p:cNvSpPr>
          <p:nvPr/>
        </p:nvSpPr>
        <p:spPr bwMode="auto">
          <a:xfrm>
            <a:off x="2838092" y="2900299"/>
            <a:ext cx="2119797" cy="461665"/>
          </a:xfrm>
          <a:prstGeom prst="rect">
            <a:avLst/>
          </a:prstGeom>
          <a:solidFill>
            <a:schemeClr val="accent1">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wrap="square">
            <a:spAutoFit/>
          </a:bodyPr>
          <a:lstStyle/>
          <a:p>
            <a:pPr algn="ctr">
              <a:spcBef>
                <a:spcPct val="30000"/>
              </a:spcBef>
            </a:pPr>
            <a:r>
              <a:rPr lang="en-US" sz="1200" dirty="0">
                <a:solidFill>
                  <a:schemeClr val="bg1"/>
                </a:solidFill>
              </a:rPr>
              <a:t>Other: Additive Manufacturing</a:t>
            </a:r>
          </a:p>
        </p:txBody>
      </p:sp>
      <p:pic>
        <p:nvPicPr>
          <p:cNvPr id="11283" name="Picture 59"/>
          <p:cNvPicPr>
            <a:picLocks noChangeAspect="1" noChangeArrowheads="1"/>
          </p:cNvPicPr>
          <p:nvPr/>
        </p:nvPicPr>
        <p:blipFill>
          <a:blip r:embed="rId5"/>
          <a:srcRect l="65811" t="45782" r="2232" b="9569"/>
          <a:stretch>
            <a:fillRect/>
          </a:stretch>
        </p:blipFill>
        <p:spPr bwMode="auto">
          <a:xfrm>
            <a:off x="5580497" y="3496208"/>
            <a:ext cx="1045900" cy="991968"/>
          </a:xfrm>
          <a:prstGeom prst="rect">
            <a:avLst/>
          </a:prstGeom>
          <a:noFill/>
          <a:ln w="9525">
            <a:solidFill>
              <a:schemeClr val="tx1"/>
            </a:solidFill>
            <a:miter lim="800000"/>
            <a:headEnd/>
            <a:tailEnd/>
          </a:ln>
        </p:spPr>
      </p:pic>
      <p:sp>
        <p:nvSpPr>
          <p:cNvPr id="11286" name="Text Box 10"/>
          <p:cNvSpPr txBox="1">
            <a:spLocks noChangeArrowheads="1"/>
          </p:cNvSpPr>
          <p:nvPr/>
        </p:nvSpPr>
        <p:spPr bwMode="auto">
          <a:xfrm>
            <a:off x="5161401" y="2900554"/>
            <a:ext cx="3920587" cy="461665"/>
          </a:xfrm>
          <a:prstGeom prst="rect">
            <a:avLst/>
          </a:prstGeom>
          <a:solidFill>
            <a:schemeClr val="accent1">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wrap="square">
            <a:spAutoFit/>
          </a:bodyPr>
          <a:lstStyle/>
          <a:p>
            <a:pPr algn="ctr">
              <a:spcBef>
                <a:spcPct val="30000"/>
              </a:spcBef>
            </a:pPr>
            <a:r>
              <a:rPr lang="en-US" sz="1200" dirty="0">
                <a:solidFill>
                  <a:schemeClr val="bg1"/>
                </a:solidFill>
              </a:rPr>
              <a:t>DHS: Transit and structures vulnerabilities and safeguard designs</a:t>
            </a:r>
          </a:p>
        </p:txBody>
      </p:sp>
      <p:sp>
        <p:nvSpPr>
          <p:cNvPr id="29" name="TextBox 28"/>
          <p:cNvSpPr txBox="1"/>
          <p:nvPr/>
        </p:nvSpPr>
        <p:spPr>
          <a:xfrm>
            <a:off x="6719238" y="2463422"/>
            <a:ext cx="963214" cy="219291"/>
          </a:xfrm>
          <a:prstGeom prst="rect">
            <a:avLst/>
          </a:prstGeom>
          <a:solidFill>
            <a:schemeClr val="bg1">
              <a:lumMod val="8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825" dirty="0">
                <a:solidFill>
                  <a:schemeClr val="tx1"/>
                </a:solidFill>
              </a:rPr>
              <a:t>Rocket Motor</a:t>
            </a:r>
          </a:p>
        </p:txBody>
      </p:sp>
      <p:sp>
        <p:nvSpPr>
          <p:cNvPr id="35" name="TextBox 34"/>
          <p:cNvSpPr txBox="1"/>
          <p:nvPr/>
        </p:nvSpPr>
        <p:spPr>
          <a:xfrm>
            <a:off x="274546" y="4176915"/>
            <a:ext cx="1288553" cy="346249"/>
          </a:xfrm>
          <a:prstGeom prst="rect">
            <a:avLst/>
          </a:prstGeom>
          <a:solidFill>
            <a:schemeClr val="bg1">
              <a:lumMod val="8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825" dirty="0">
                <a:solidFill>
                  <a:schemeClr val="tx1"/>
                </a:solidFill>
              </a:rPr>
              <a:t>Explosive Cookoff</a:t>
            </a:r>
          </a:p>
          <a:p>
            <a:pPr algn="ctr"/>
            <a:r>
              <a:rPr lang="en-US" sz="825" dirty="0">
                <a:solidFill>
                  <a:schemeClr val="tx1"/>
                </a:solidFill>
              </a:rPr>
              <a:t>Violence of Reaction</a:t>
            </a:r>
          </a:p>
        </p:txBody>
      </p:sp>
      <p:pic>
        <p:nvPicPr>
          <p:cNvPr id="5" name="Picture 4"/>
          <p:cNvPicPr>
            <a:picLocks noChangeAspect="1"/>
          </p:cNvPicPr>
          <p:nvPr/>
        </p:nvPicPr>
        <p:blipFill>
          <a:blip r:embed="rId6"/>
          <a:stretch>
            <a:fillRect/>
          </a:stretch>
        </p:blipFill>
        <p:spPr>
          <a:xfrm>
            <a:off x="243033" y="3389266"/>
            <a:ext cx="1320066" cy="771525"/>
          </a:xfrm>
          <a:prstGeom prst="rect">
            <a:avLst/>
          </a:prstGeom>
        </p:spPr>
      </p:pic>
      <p:pic>
        <p:nvPicPr>
          <p:cNvPr id="33" name="Picture 32" descr="Slide7.JPG"/>
          <p:cNvPicPr>
            <a:picLocks noChangeAspect="1"/>
          </p:cNvPicPr>
          <p:nvPr/>
        </p:nvPicPr>
        <p:blipFill>
          <a:blip r:embed="rId7" cstate="print">
            <a:clrChange>
              <a:clrFrom>
                <a:srgbClr val="FFFFFF"/>
              </a:clrFrom>
              <a:clrTo>
                <a:srgbClr val="FFFFFF">
                  <a:alpha val="0"/>
                </a:srgbClr>
              </a:clrTo>
            </a:clrChange>
          </a:blip>
          <a:srcRect l="52130" t="23774" r="8057" b="21522"/>
          <a:stretch>
            <a:fillRect/>
          </a:stretch>
        </p:blipFill>
        <p:spPr>
          <a:xfrm>
            <a:off x="1616390" y="3375367"/>
            <a:ext cx="1002044" cy="1032623"/>
          </a:xfrm>
          <a:prstGeom prst="rect">
            <a:avLst/>
          </a:prstGeom>
        </p:spPr>
      </p:pic>
      <p:pic>
        <p:nvPicPr>
          <p:cNvPr id="40" name="Content Placeholder 3" descr="moss_fig4.jpg"/>
          <p:cNvPicPr>
            <a:picLocks noChangeAspect="1"/>
          </p:cNvPicPr>
          <p:nvPr/>
        </p:nvPicPr>
        <p:blipFill>
          <a:blip r:embed="rId8"/>
          <a:srcRect l="-21554" r="-21554"/>
          <a:stretch>
            <a:fillRect/>
          </a:stretch>
        </p:blipFill>
        <p:spPr>
          <a:xfrm>
            <a:off x="4312707" y="1611557"/>
            <a:ext cx="1657350" cy="877421"/>
          </a:xfrm>
          <a:prstGeom prst="rect">
            <a:avLst/>
          </a:prstGeom>
        </p:spPr>
      </p:pic>
      <p:pic>
        <p:nvPicPr>
          <p:cNvPr id="44" name="Picture 2" descr="Z:\2013_Coordination_Meeting_070313\IMAGES\capture0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7671" y="1640559"/>
            <a:ext cx="889787" cy="826462"/>
          </a:xfrm>
          <a:prstGeom prst="rect">
            <a:avLst/>
          </a:prstGeom>
          <a:noFill/>
          <a:ln w="9525" cmpd="sng">
            <a:solidFill>
              <a:srgbClr val="000000"/>
            </a:solidFill>
          </a:ln>
          <a:extLst>
            <a:ext uri="{909E8E84-426E-40dd-AFC4-6F175D3DCCD1}">
              <a14:hiddenFill xmlns:a14="http://schemas.microsoft.com/office/drawing/2010/main" xmlns="">
                <a:solidFill>
                  <a:srgbClr val="FFFFFF"/>
                </a:solidFill>
              </a14:hiddenFill>
            </a:ext>
          </a:extLst>
        </p:spPr>
      </p:pic>
      <p:sp>
        <p:nvSpPr>
          <p:cNvPr id="39" name="TextBox 38"/>
          <p:cNvSpPr txBox="1"/>
          <p:nvPr/>
        </p:nvSpPr>
        <p:spPr>
          <a:xfrm>
            <a:off x="5778725" y="2467578"/>
            <a:ext cx="889787" cy="219291"/>
          </a:xfrm>
          <a:prstGeom prst="rect">
            <a:avLst/>
          </a:prstGeom>
          <a:solidFill>
            <a:schemeClr val="bg1">
              <a:lumMod val="8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825" dirty="0"/>
              <a:t>Buried Blast</a:t>
            </a:r>
          </a:p>
        </p:txBody>
      </p:sp>
      <p:pic>
        <p:nvPicPr>
          <p:cNvPr id="45" name="Picture 9" descr="flr70004"/>
          <p:cNvPicPr>
            <a:picLocks noChangeAspect="1" noChangeArrowheads="1"/>
          </p:cNvPicPr>
          <p:nvPr/>
        </p:nvPicPr>
        <p:blipFill>
          <a:blip r:embed="rId10"/>
          <a:srcRect/>
          <a:stretch>
            <a:fillRect/>
          </a:stretch>
        </p:blipFill>
        <p:spPr bwMode="auto">
          <a:xfrm>
            <a:off x="6682948" y="3478423"/>
            <a:ext cx="1583702" cy="681039"/>
          </a:xfrm>
          <a:prstGeom prst="rect">
            <a:avLst/>
          </a:prstGeom>
          <a:noFill/>
          <a:ln w="9525">
            <a:noFill/>
            <a:miter lim="800000"/>
            <a:headEnd/>
            <a:tailEnd/>
          </a:ln>
        </p:spPr>
      </p:pic>
      <p:pic>
        <p:nvPicPr>
          <p:cNvPr id="47" name="Picture 22" descr="secn2cR10a_0024.tif"/>
          <p:cNvPicPr>
            <a:picLocks noChangeAspect="1"/>
          </p:cNvPicPr>
          <p:nvPr/>
        </p:nvPicPr>
        <p:blipFill>
          <a:blip r:embed="rId11"/>
          <a:srcRect/>
          <a:stretch>
            <a:fillRect/>
          </a:stretch>
        </p:blipFill>
        <p:spPr bwMode="auto">
          <a:xfrm>
            <a:off x="8323202" y="3356294"/>
            <a:ext cx="685800" cy="771075"/>
          </a:xfrm>
          <a:prstGeom prst="rect">
            <a:avLst/>
          </a:prstGeom>
          <a:noFill/>
          <a:ln w="9525">
            <a:noFill/>
            <a:miter lim="800000"/>
            <a:headEnd/>
            <a:tailEnd/>
          </a:ln>
        </p:spPr>
      </p:pic>
      <p:sp>
        <p:nvSpPr>
          <p:cNvPr id="6" name="TextBox 5"/>
          <p:cNvSpPr txBox="1"/>
          <p:nvPr/>
        </p:nvSpPr>
        <p:spPr>
          <a:xfrm>
            <a:off x="7207433" y="4166835"/>
            <a:ext cx="1200150" cy="473206"/>
          </a:xfrm>
          <a:prstGeom prst="rect">
            <a:avLst/>
          </a:prstGeom>
          <a:solidFill>
            <a:schemeClr val="bg1">
              <a:lumMod val="8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r>
              <a:rPr lang="en-US" sz="825" dirty="0"/>
              <a:t>Component and System-Level Analysis</a:t>
            </a:r>
          </a:p>
        </p:txBody>
      </p:sp>
      <p:sp>
        <p:nvSpPr>
          <p:cNvPr id="48" name="TextBox 47"/>
          <p:cNvSpPr txBox="1"/>
          <p:nvPr/>
        </p:nvSpPr>
        <p:spPr>
          <a:xfrm>
            <a:off x="5583909" y="4176915"/>
            <a:ext cx="1045900" cy="346249"/>
          </a:xfrm>
          <a:prstGeom prst="rect">
            <a:avLst/>
          </a:prstGeom>
          <a:solidFill>
            <a:schemeClr val="bg1">
              <a:lumMod val="8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825" dirty="0"/>
              <a:t>Fully Coupled Blast/Structural</a:t>
            </a:r>
          </a:p>
        </p:txBody>
      </p:sp>
      <p:pic>
        <p:nvPicPr>
          <p:cNvPr id="27" name="Picture 2" descr="http://www.ohgizmo.com/wp-content/uploads/2008/02/railgun.jpg"/>
          <p:cNvPicPr>
            <a:picLocks noChangeAspect="1" noChangeArrowheads="1"/>
          </p:cNvPicPr>
          <p:nvPr/>
        </p:nvPicPr>
        <p:blipFill rotWithShape="1">
          <a:blip r:embed="rId12"/>
          <a:srcRect l="16498" t="44694" r="10200"/>
          <a:stretch/>
        </p:blipFill>
        <p:spPr bwMode="auto">
          <a:xfrm>
            <a:off x="7733178" y="1633852"/>
            <a:ext cx="1348810" cy="828376"/>
          </a:xfrm>
          <a:prstGeom prst="rect">
            <a:avLst/>
          </a:prstGeom>
          <a:noFill/>
          <a:ln>
            <a:solidFill>
              <a:schemeClr val="tx1"/>
            </a:solidFill>
          </a:ln>
          <a:effectLst>
            <a:outerShdw blurRad="50800" dist="63500" dir="2700000" algn="tl" rotWithShape="0">
              <a:prstClr val="black">
                <a:alpha val="40000"/>
              </a:prstClr>
            </a:outerShdw>
          </a:effectLst>
        </p:spPr>
      </p:pic>
      <p:sp>
        <p:nvSpPr>
          <p:cNvPr id="32" name="Content Placeholder 2">
            <a:extLst>
              <a:ext uri="{FF2B5EF4-FFF2-40B4-BE49-F238E27FC236}">
                <a16:creationId xmlns:a16="http://schemas.microsoft.com/office/drawing/2014/main" id="{3C801E46-8DA2-A440-BD20-8658EBCEE076}"/>
              </a:ext>
            </a:extLst>
          </p:cNvPr>
          <p:cNvSpPr txBox="1">
            <a:spLocks/>
          </p:cNvSpPr>
          <p:nvPr/>
        </p:nvSpPr>
        <p:spPr>
          <a:xfrm>
            <a:off x="424934" y="1112083"/>
            <a:ext cx="3764336" cy="1473508"/>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a:buFont typeface="Wingdings" pitchFamily="2" charset="2"/>
              <a:buChar char="§"/>
            </a:pPr>
            <a:r>
              <a:rPr lang="en-US" sz="1800" dirty="0"/>
              <a:t>Required physics capabilities</a:t>
            </a:r>
          </a:p>
          <a:p>
            <a:pPr lvl="1"/>
            <a:r>
              <a:rPr lang="en-US" sz="1350" dirty="0"/>
              <a:t>3D/2D ALE hydrodynamics</a:t>
            </a:r>
          </a:p>
          <a:p>
            <a:pPr lvl="1"/>
            <a:r>
              <a:rPr lang="en-US" sz="1350" dirty="0"/>
              <a:t>3D arbitrarily connected hexahedral mesh</a:t>
            </a:r>
          </a:p>
          <a:p>
            <a:pPr lvl="1"/>
            <a:r>
              <a:rPr lang="en-US" sz="1350" dirty="0"/>
              <a:t>High-explosive modeling </a:t>
            </a:r>
          </a:p>
          <a:p>
            <a:pPr lvl="1"/>
            <a:r>
              <a:rPr lang="en-US" sz="1350" dirty="0"/>
              <a:t>Material contact</a:t>
            </a:r>
          </a:p>
          <a:p>
            <a:pPr lvl="1"/>
            <a:r>
              <a:rPr lang="en-US" sz="1350" dirty="0"/>
              <a:t>Advanced material models</a:t>
            </a:r>
          </a:p>
        </p:txBody>
      </p:sp>
      <p:sp>
        <p:nvSpPr>
          <p:cNvPr id="34" name="Rectangle 7">
            <a:extLst>
              <a:ext uri="{FF2B5EF4-FFF2-40B4-BE49-F238E27FC236}">
                <a16:creationId xmlns:a16="http://schemas.microsoft.com/office/drawing/2014/main" id="{5D121244-8193-F340-A0C7-BD4A1EE3730F}"/>
              </a:ext>
            </a:extLst>
          </p:cNvPr>
          <p:cNvSpPr>
            <a:spLocks noChangeArrowheads="1"/>
          </p:cNvSpPr>
          <p:nvPr/>
        </p:nvSpPr>
        <p:spPr bwMode="auto">
          <a:xfrm>
            <a:off x="0" y="4507669"/>
            <a:ext cx="9144000" cy="300082"/>
          </a:xfrm>
          <a:prstGeom prst="rect">
            <a:avLst/>
          </a:prstGeom>
          <a:solidFill>
            <a:schemeClr val="accent1">
              <a:lumMod val="75000"/>
            </a:schemeClr>
          </a:solidFill>
          <a:ln w="28575">
            <a:noFill/>
            <a:miter lim="800000"/>
            <a:headEnd/>
            <a:tailEnd/>
          </a:ln>
        </p:spPr>
        <p:txBody>
          <a:bodyPr wrap="square" anchor="b" anchorCtr="0">
            <a:spAutoFit/>
          </a:bodyPr>
          <a:lstStyle/>
          <a:p>
            <a:pPr algn="ctr"/>
            <a:r>
              <a:rPr lang="en-US" sz="1350" dirty="0">
                <a:solidFill>
                  <a:schemeClr val="bg1"/>
                </a:solidFill>
              </a:rPr>
              <a:t>Sierra goal: turn around in a weekend complex calculations that currently take a month to run (10× speedup or more).</a:t>
            </a:r>
          </a:p>
        </p:txBody>
      </p:sp>
      <p:pic>
        <p:nvPicPr>
          <p:cNvPr id="4" name="Picture 3">
            <a:extLst>
              <a:ext uri="{FF2B5EF4-FFF2-40B4-BE49-F238E27FC236}">
                <a16:creationId xmlns:a16="http://schemas.microsoft.com/office/drawing/2014/main" id="{29425051-D773-9C4E-B8CD-222D69D2BB5B}"/>
              </a:ext>
            </a:extLst>
          </p:cNvPr>
          <p:cNvPicPr>
            <a:picLocks noChangeAspect="1"/>
          </p:cNvPicPr>
          <p:nvPr/>
        </p:nvPicPr>
        <p:blipFill>
          <a:blip r:embed="rId13"/>
          <a:stretch>
            <a:fillRect/>
          </a:stretch>
        </p:blipFill>
        <p:spPr>
          <a:xfrm>
            <a:off x="7885385" y="24107"/>
            <a:ext cx="1196603" cy="816263"/>
          </a:xfrm>
          <a:prstGeom prst="rect">
            <a:avLst/>
          </a:prstGeom>
        </p:spPr>
      </p:pic>
      <p:sp>
        <p:nvSpPr>
          <p:cNvPr id="28" name="TextBox 27"/>
          <p:cNvSpPr txBox="1"/>
          <p:nvPr/>
        </p:nvSpPr>
        <p:spPr>
          <a:xfrm>
            <a:off x="4569882" y="2473647"/>
            <a:ext cx="1143000" cy="219291"/>
          </a:xfrm>
          <a:prstGeom prst="rect">
            <a:avLst/>
          </a:prstGeom>
          <a:solidFill>
            <a:schemeClr val="bg1">
              <a:lumMod val="8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825" dirty="0"/>
              <a:t>Blast/Impact for TBI</a:t>
            </a:r>
          </a:p>
        </p:txBody>
      </p:sp>
      <p:sp>
        <p:nvSpPr>
          <p:cNvPr id="37" name="TextBox 36"/>
          <p:cNvSpPr txBox="1"/>
          <p:nvPr/>
        </p:nvSpPr>
        <p:spPr>
          <a:xfrm>
            <a:off x="7733178" y="2468355"/>
            <a:ext cx="1348809" cy="219291"/>
          </a:xfrm>
          <a:prstGeom prst="rect">
            <a:avLst/>
          </a:prstGeom>
          <a:solidFill>
            <a:schemeClr val="bg1">
              <a:lumMod val="8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825" dirty="0">
                <a:solidFill>
                  <a:schemeClr val="tx1"/>
                </a:solidFill>
              </a:rPr>
              <a:t>Rail Gun</a:t>
            </a:r>
          </a:p>
        </p:txBody>
      </p:sp>
    </p:spTree>
    <p:extLst>
      <p:ext uri="{BB962C8B-B14F-4D97-AF65-F5344CB8AC3E}">
        <p14:creationId xmlns:p14="http://schemas.microsoft.com/office/powerpoint/2010/main" val="1899551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5059-A212-A848-8821-EE57D088B08C}"/>
              </a:ext>
            </a:extLst>
          </p:cNvPr>
          <p:cNvSpPr>
            <a:spLocks noGrp="1"/>
          </p:cNvSpPr>
          <p:nvPr>
            <p:ph type="title"/>
          </p:nvPr>
        </p:nvSpPr>
        <p:spPr/>
        <p:txBody>
          <a:bodyPr/>
          <a:lstStyle/>
          <a:p>
            <a:r>
              <a:rPr lang="en-US" dirty="0"/>
              <a:t>We are making great progress, but focused performance optimization work (identified) is required</a:t>
            </a:r>
          </a:p>
        </p:txBody>
      </p:sp>
      <p:sp>
        <p:nvSpPr>
          <p:cNvPr id="4" name="Rectangle 7">
            <a:extLst>
              <a:ext uri="{FF2B5EF4-FFF2-40B4-BE49-F238E27FC236}">
                <a16:creationId xmlns:a16="http://schemas.microsoft.com/office/drawing/2014/main" id="{CD22C5CC-7BE2-224B-96CA-F9583D04CE34}"/>
              </a:ext>
            </a:extLst>
          </p:cNvPr>
          <p:cNvSpPr>
            <a:spLocks noChangeArrowheads="1"/>
          </p:cNvSpPr>
          <p:nvPr/>
        </p:nvSpPr>
        <p:spPr bwMode="auto">
          <a:xfrm>
            <a:off x="0" y="4507669"/>
            <a:ext cx="9144000" cy="300082"/>
          </a:xfrm>
          <a:prstGeom prst="rect">
            <a:avLst/>
          </a:prstGeom>
          <a:solidFill>
            <a:schemeClr val="accent1">
              <a:lumMod val="75000"/>
            </a:schemeClr>
          </a:solidFill>
          <a:ln w="28575">
            <a:noFill/>
            <a:miter lim="800000"/>
            <a:headEnd/>
            <a:tailEnd/>
          </a:ln>
        </p:spPr>
        <p:txBody>
          <a:bodyPr wrap="square" anchor="b" anchorCtr="0">
            <a:spAutoFit/>
          </a:bodyPr>
          <a:lstStyle/>
          <a:p>
            <a:pPr algn="ctr"/>
            <a:r>
              <a:rPr lang="en-US" sz="1350" dirty="0">
                <a:solidFill>
                  <a:schemeClr val="bg1"/>
                </a:solidFill>
              </a:rPr>
              <a:t>Performance bottlenecks must be overcome to achieve memory bandwidth scaling.</a:t>
            </a:r>
          </a:p>
        </p:txBody>
      </p:sp>
      <p:graphicFrame>
        <p:nvGraphicFramePr>
          <p:cNvPr id="6" name="Table 5">
            <a:extLst>
              <a:ext uri="{FF2B5EF4-FFF2-40B4-BE49-F238E27FC236}">
                <a16:creationId xmlns:a16="http://schemas.microsoft.com/office/drawing/2014/main" id="{210B85DD-714E-0E4A-BDCA-24A37F0A5536}"/>
              </a:ext>
            </a:extLst>
          </p:cNvPr>
          <p:cNvGraphicFramePr>
            <a:graphicFrameLocks noGrp="1"/>
          </p:cNvGraphicFramePr>
          <p:nvPr>
            <p:extLst>
              <p:ext uri="{D42A27DB-BD31-4B8C-83A1-F6EECF244321}">
                <p14:modId xmlns:p14="http://schemas.microsoft.com/office/powerpoint/2010/main" val="2765589273"/>
              </p:ext>
            </p:extLst>
          </p:nvPr>
        </p:nvGraphicFramePr>
        <p:xfrm>
          <a:off x="291728" y="1036395"/>
          <a:ext cx="3647226" cy="3235911"/>
        </p:xfrm>
        <a:graphic>
          <a:graphicData uri="http://schemas.openxmlformats.org/drawingml/2006/table">
            <a:tbl>
              <a:tblPr firstRow="1" bandRow="1">
                <a:tableStyleId>{5C22544A-7EE6-4342-B048-85BDC9FD1C3A}</a:tableStyleId>
              </a:tblPr>
              <a:tblGrid>
                <a:gridCol w="340610">
                  <a:extLst>
                    <a:ext uri="{9D8B030D-6E8A-4147-A177-3AD203B41FA5}">
                      <a16:colId xmlns:a16="http://schemas.microsoft.com/office/drawing/2014/main" val="3021647416"/>
                    </a:ext>
                  </a:extLst>
                </a:gridCol>
                <a:gridCol w="995335">
                  <a:extLst>
                    <a:ext uri="{9D8B030D-6E8A-4147-A177-3AD203B41FA5}">
                      <a16:colId xmlns:a16="http://schemas.microsoft.com/office/drawing/2014/main" val="234091455"/>
                    </a:ext>
                  </a:extLst>
                </a:gridCol>
                <a:gridCol w="742717">
                  <a:extLst>
                    <a:ext uri="{9D8B030D-6E8A-4147-A177-3AD203B41FA5}">
                      <a16:colId xmlns:a16="http://schemas.microsoft.com/office/drawing/2014/main" val="188732058"/>
                    </a:ext>
                  </a:extLst>
                </a:gridCol>
                <a:gridCol w="1568564">
                  <a:extLst>
                    <a:ext uri="{9D8B030D-6E8A-4147-A177-3AD203B41FA5}">
                      <a16:colId xmlns:a16="http://schemas.microsoft.com/office/drawing/2014/main" val="2084519019"/>
                    </a:ext>
                  </a:extLst>
                </a:gridCol>
              </a:tblGrid>
              <a:tr h="308181">
                <a:tc>
                  <a:txBody>
                    <a:bodyPr/>
                    <a:lstStyle/>
                    <a:p>
                      <a:pPr algn="ctr"/>
                      <a:endParaRPr lang="en-US" sz="1200" dirty="0"/>
                    </a:p>
                  </a:txBody>
                  <a:tcPr marL="68580" marR="68580" marT="34290" marB="34290" anchor="ctr"/>
                </a:tc>
                <a:tc>
                  <a:txBody>
                    <a:bodyPr/>
                    <a:lstStyle/>
                    <a:p>
                      <a:pPr algn="ctr"/>
                      <a:r>
                        <a:rPr lang="en-US" sz="1200" dirty="0"/>
                        <a:t>Resources</a:t>
                      </a:r>
                    </a:p>
                  </a:txBody>
                  <a:tcPr marL="68580" marR="68580" marT="34290" marB="34290" anchor="ctr"/>
                </a:tc>
                <a:tc>
                  <a:txBody>
                    <a:bodyPr/>
                    <a:lstStyle/>
                    <a:p>
                      <a:pPr algn="ctr"/>
                      <a:r>
                        <a:rPr lang="en-US" sz="1200" dirty="0"/>
                        <a:t>Nodes</a:t>
                      </a:r>
                    </a:p>
                  </a:txBody>
                  <a:tcPr marL="68580" marR="68580" marT="34290" marB="34290" anchor="ctr"/>
                </a:tc>
                <a:tc>
                  <a:txBody>
                    <a:bodyPr/>
                    <a:lstStyle/>
                    <a:p>
                      <a:pPr algn="ctr"/>
                      <a:r>
                        <a:rPr lang="en-US" sz="1200" dirty="0"/>
                        <a:t>Runtime (hours)</a:t>
                      </a:r>
                    </a:p>
                  </a:txBody>
                  <a:tcPr marL="68580" marR="68580" marT="34290" marB="34290" anchor="ctr"/>
                </a:tc>
                <a:extLst>
                  <a:ext uri="{0D108BD9-81ED-4DB2-BD59-A6C34878D82A}">
                    <a16:rowId xmlns:a16="http://schemas.microsoft.com/office/drawing/2014/main" val="823436660"/>
                  </a:ext>
                </a:extLst>
              </a:tr>
              <a:tr h="195182">
                <a:tc rowSpan="9">
                  <a:txBody>
                    <a:bodyPr/>
                    <a:lstStyle/>
                    <a:p>
                      <a:pPr algn="ctr"/>
                      <a:r>
                        <a:rPr lang="en-US" sz="1400" dirty="0"/>
                        <a:t>CTS-1</a:t>
                      </a:r>
                    </a:p>
                  </a:txBody>
                  <a:tcPr marL="34290" marR="34290" marT="6858" marB="6858" vert="vert270" anchor="ctr">
                    <a:lnB w="12700" cap="flat" cmpd="sng" algn="ctr">
                      <a:solidFill>
                        <a:schemeClr val="tx1"/>
                      </a:solidFill>
                      <a:prstDash val="solid"/>
                      <a:round/>
                      <a:headEnd type="none" w="med" len="med"/>
                      <a:tailEnd type="none" w="med" len="med"/>
                    </a:lnB>
                  </a:tcPr>
                </a:tc>
                <a:tc>
                  <a:txBody>
                    <a:bodyPr/>
                    <a:lstStyle/>
                    <a:p>
                      <a:pPr algn="ctr"/>
                      <a:r>
                        <a:rPr lang="en-US" sz="1100" dirty="0"/>
                        <a:t>36 cores</a:t>
                      </a:r>
                    </a:p>
                  </a:txBody>
                  <a:tcPr marL="34290" marR="34290" marT="6858" marB="6858" anchor="ctr"/>
                </a:tc>
                <a:tc>
                  <a:txBody>
                    <a:bodyPr/>
                    <a:lstStyle/>
                    <a:p>
                      <a:pPr algn="ctr"/>
                      <a:r>
                        <a:rPr lang="en-US" sz="1100" dirty="0"/>
                        <a:t>1</a:t>
                      </a:r>
                    </a:p>
                  </a:txBody>
                  <a:tcPr marL="34290" marR="34290" marT="6858" marB="6858" anchor="ctr"/>
                </a:tc>
                <a:tc>
                  <a:txBody>
                    <a:bodyPr/>
                    <a:lstStyle/>
                    <a:p>
                      <a:pPr algn="ctr"/>
                      <a:r>
                        <a:rPr lang="en-US" sz="1100" dirty="0"/>
                        <a:t>30.7</a:t>
                      </a:r>
                    </a:p>
                  </a:txBody>
                  <a:tcPr marL="34290" marR="34290" marT="6858" marB="6858" anchor="ctr"/>
                </a:tc>
                <a:extLst>
                  <a:ext uri="{0D108BD9-81ED-4DB2-BD59-A6C34878D82A}">
                    <a16:rowId xmlns:a16="http://schemas.microsoft.com/office/drawing/2014/main" val="1451156737"/>
                  </a:ext>
                </a:extLst>
              </a:tr>
              <a:tr h="195182">
                <a:tc vMerge="1">
                  <a:txBody>
                    <a:bodyPr/>
                    <a:lstStyle/>
                    <a:p>
                      <a:endParaRPr lang="en-US" dirty="0"/>
                    </a:p>
                  </a:txBody>
                  <a:tcPr/>
                </a:tc>
                <a:tc>
                  <a:txBody>
                    <a:bodyPr/>
                    <a:lstStyle/>
                    <a:p>
                      <a:pPr algn="ctr"/>
                      <a:r>
                        <a:rPr lang="en-US" sz="1100" dirty="0"/>
                        <a:t>72 cores</a:t>
                      </a:r>
                    </a:p>
                  </a:txBody>
                  <a:tcPr marL="34290" marR="34290" marT="6858" marB="6858" anchor="ctr"/>
                </a:tc>
                <a:tc>
                  <a:txBody>
                    <a:bodyPr/>
                    <a:lstStyle/>
                    <a:p>
                      <a:pPr algn="ctr"/>
                      <a:r>
                        <a:rPr lang="en-US" sz="1100" dirty="0"/>
                        <a:t>2</a:t>
                      </a:r>
                    </a:p>
                  </a:txBody>
                  <a:tcPr marL="34290" marR="34290" marT="6858" marB="6858" anchor="ctr"/>
                </a:tc>
                <a:tc>
                  <a:txBody>
                    <a:bodyPr/>
                    <a:lstStyle/>
                    <a:p>
                      <a:pPr algn="ctr"/>
                      <a:r>
                        <a:rPr lang="en-US" sz="1100" dirty="0"/>
                        <a:t>15.8</a:t>
                      </a:r>
                    </a:p>
                  </a:txBody>
                  <a:tcPr marL="34290" marR="34290" marT="6858" marB="6858" anchor="ctr"/>
                </a:tc>
                <a:extLst>
                  <a:ext uri="{0D108BD9-81ED-4DB2-BD59-A6C34878D82A}">
                    <a16:rowId xmlns:a16="http://schemas.microsoft.com/office/drawing/2014/main" val="1615634804"/>
                  </a:ext>
                </a:extLst>
              </a:tr>
              <a:tr h="195182">
                <a:tc vMerge="1">
                  <a:txBody>
                    <a:bodyPr/>
                    <a:lstStyle/>
                    <a:p>
                      <a:endParaRPr lang="en-US" dirty="0"/>
                    </a:p>
                  </a:txBody>
                  <a:tcPr/>
                </a:tc>
                <a:tc>
                  <a:txBody>
                    <a:bodyPr/>
                    <a:lstStyle/>
                    <a:p>
                      <a:pPr algn="ctr"/>
                      <a:r>
                        <a:rPr lang="en-US" sz="1100" dirty="0"/>
                        <a:t>144 cores</a:t>
                      </a:r>
                    </a:p>
                  </a:txBody>
                  <a:tcPr marL="34290" marR="34290" marT="6858" marB="6858" anchor="ctr"/>
                </a:tc>
                <a:tc>
                  <a:txBody>
                    <a:bodyPr/>
                    <a:lstStyle/>
                    <a:p>
                      <a:pPr algn="ctr"/>
                      <a:r>
                        <a:rPr lang="en-US" sz="1100" dirty="0"/>
                        <a:t>4</a:t>
                      </a:r>
                    </a:p>
                  </a:txBody>
                  <a:tcPr marL="34290" marR="34290" marT="6858" marB="6858" anchor="ctr"/>
                </a:tc>
                <a:tc>
                  <a:txBody>
                    <a:bodyPr/>
                    <a:lstStyle/>
                    <a:p>
                      <a:pPr algn="ctr"/>
                      <a:r>
                        <a:rPr lang="en-US" sz="1100" dirty="0"/>
                        <a:t>8.1</a:t>
                      </a:r>
                    </a:p>
                  </a:txBody>
                  <a:tcPr marL="34290" marR="34290" marT="6858" marB="6858" anchor="ctr"/>
                </a:tc>
                <a:extLst>
                  <a:ext uri="{0D108BD9-81ED-4DB2-BD59-A6C34878D82A}">
                    <a16:rowId xmlns:a16="http://schemas.microsoft.com/office/drawing/2014/main" val="102812463"/>
                  </a:ext>
                </a:extLst>
              </a:tr>
              <a:tr h="195182">
                <a:tc vMerge="1">
                  <a:txBody>
                    <a:bodyPr/>
                    <a:lstStyle/>
                    <a:p>
                      <a:endParaRPr lang="en-US"/>
                    </a:p>
                  </a:txBody>
                  <a:tcPr/>
                </a:tc>
                <a:tc>
                  <a:txBody>
                    <a:bodyPr/>
                    <a:lstStyle/>
                    <a:p>
                      <a:pPr algn="ctr"/>
                      <a:r>
                        <a:rPr lang="en-US" sz="1100" dirty="0"/>
                        <a:t>288 cores</a:t>
                      </a:r>
                    </a:p>
                  </a:txBody>
                  <a:tcPr marL="34290" marR="34290" marT="6858" marB="6858" anchor="ctr"/>
                </a:tc>
                <a:tc>
                  <a:txBody>
                    <a:bodyPr/>
                    <a:lstStyle/>
                    <a:p>
                      <a:pPr algn="ctr"/>
                      <a:r>
                        <a:rPr lang="en-US" sz="1100" dirty="0"/>
                        <a:t>8</a:t>
                      </a:r>
                    </a:p>
                  </a:txBody>
                  <a:tcPr marL="34290" marR="34290" marT="6858" marB="6858" anchor="ctr"/>
                </a:tc>
                <a:tc>
                  <a:txBody>
                    <a:bodyPr/>
                    <a:lstStyle/>
                    <a:p>
                      <a:pPr algn="ctr"/>
                      <a:r>
                        <a:rPr lang="en-US" sz="1100" dirty="0"/>
                        <a:t>4.2</a:t>
                      </a:r>
                    </a:p>
                  </a:txBody>
                  <a:tcPr marL="34290" marR="34290" marT="6858" marB="6858" anchor="ctr"/>
                </a:tc>
                <a:extLst>
                  <a:ext uri="{0D108BD9-81ED-4DB2-BD59-A6C34878D82A}">
                    <a16:rowId xmlns:a16="http://schemas.microsoft.com/office/drawing/2014/main" val="1071579250"/>
                  </a:ext>
                </a:extLst>
              </a:tr>
              <a:tr h="195182">
                <a:tc vMerge="1">
                  <a:txBody>
                    <a:bodyPr/>
                    <a:lstStyle/>
                    <a:p>
                      <a:endParaRPr lang="en-US"/>
                    </a:p>
                  </a:txBody>
                  <a:tcPr/>
                </a:tc>
                <a:tc>
                  <a:txBody>
                    <a:bodyPr/>
                    <a:lstStyle/>
                    <a:p>
                      <a:pPr algn="ctr"/>
                      <a:r>
                        <a:rPr lang="en-US" sz="1100" dirty="0"/>
                        <a:t>576 cores</a:t>
                      </a:r>
                    </a:p>
                  </a:txBody>
                  <a:tcPr marL="34290" marR="34290" marT="6858" marB="6858" anchor="ctr"/>
                </a:tc>
                <a:tc>
                  <a:txBody>
                    <a:bodyPr/>
                    <a:lstStyle/>
                    <a:p>
                      <a:pPr algn="ctr"/>
                      <a:r>
                        <a:rPr lang="en-US" sz="1100" dirty="0"/>
                        <a:t>16</a:t>
                      </a:r>
                    </a:p>
                  </a:txBody>
                  <a:tcPr marL="34290" marR="34290" marT="6858" marB="6858" anchor="ctr"/>
                </a:tc>
                <a:tc>
                  <a:txBody>
                    <a:bodyPr/>
                    <a:lstStyle/>
                    <a:p>
                      <a:pPr algn="ctr"/>
                      <a:r>
                        <a:rPr lang="en-US" sz="1100" dirty="0"/>
                        <a:t>2.2</a:t>
                      </a:r>
                    </a:p>
                  </a:txBody>
                  <a:tcPr marL="34290" marR="34290" marT="6858" marB="6858" anchor="ctr"/>
                </a:tc>
                <a:extLst>
                  <a:ext uri="{0D108BD9-81ED-4DB2-BD59-A6C34878D82A}">
                    <a16:rowId xmlns:a16="http://schemas.microsoft.com/office/drawing/2014/main" val="1317178774"/>
                  </a:ext>
                </a:extLst>
              </a:tr>
              <a:tr h="195182">
                <a:tc vMerge="1">
                  <a:txBody>
                    <a:bodyPr/>
                    <a:lstStyle/>
                    <a:p>
                      <a:endParaRPr lang="en-US"/>
                    </a:p>
                  </a:txBody>
                  <a:tcPr/>
                </a:tc>
                <a:tc>
                  <a:txBody>
                    <a:bodyPr/>
                    <a:lstStyle/>
                    <a:p>
                      <a:pPr algn="ctr"/>
                      <a:r>
                        <a:rPr lang="en-US" sz="1100" dirty="0"/>
                        <a:t>1152 cores</a:t>
                      </a:r>
                    </a:p>
                  </a:txBody>
                  <a:tcPr marL="34290" marR="34290" marT="6858" marB="6858" anchor="ctr"/>
                </a:tc>
                <a:tc>
                  <a:txBody>
                    <a:bodyPr/>
                    <a:lstStyle/>
                    <a:p>
                      <a:pPr algn="ctr"/>
                      <a:r>
                        <a:rPr lang="en-US" sz="1100" dirty="0"/>
                        <a:t>32</a:t>
                      </a:r>
                    </a:p>
                  </a:txBody>
                  <a:tcPr marL="34290" marR="34290" marT="6858" marB="6858" anchor="ctr"/>
                </a:tc>
                <a:tc>
                  <a:txBody>
                    <a:bodyPr/>
                    <a:lstStyle/>
                    <a:p>
                      <a:pPr algn="ctr"/>
                      <a:r>
                        <a:rPr lang="en-US" sz="1100" dirty="0"/>
                        <a:t>1.1</a:t>
                      </a:r>
                    </a:p>
                  </a:txBody>
                  <a:tcPr marL="34290" marR="34290" marT="6858" marB="6858" anchor="ctr"/>
                </a:tc>
                <a:extLst>
                  <a:ext uri="{0D108BD9-81ED-4DB2-BD59-A6C34878D82A}">
                    <a16:rowId xmlns:a16="http://schemas.microsoft.com/office/drawing/2014/main" val="1659556990"/>
                  </a:ext>
                </a:extLst>
              </a:tr>
              <a:tr h="195182">
                <a:tc vMerge="1">
                  <a:txBody>
                    <a:bodyPr/>
                    <a:lstStyle/>
                    <a:p>
                      <a:endParaRPr lang="en-US"/>
                    </a:p>
                  </a:txBody>
                  <a:tcPr/>
                </a:tc>
                <a:tc>
                  <a:txBody>
                    <a:bodyPr/>
                    <a:lstStyle/>
                    <a:p>
                      <a:pPr algn="ctr"/>
                      <a:r>
                        <a:rPr lang="en-US" sz="1100" dirty="0"/>
                        <a:t>2304 cores</a:t>
                      </a:r>
                    </a:p>
                  </a:txBody>
                  <a:tcPr marL="34290" marR="34290" marT="6858" marB="6858" anchor="ctr"/>
                </a:tc>
                <a:tc>
                  <a:txBody>
                    <a:bodyPr/>
                    <a:lstStyle/>
                    <a:p>
                      <a:pPr algn="ctr"/>
                      <a:r>
                        <a:rPr lang="en-US" sz="1100" dirty="0"/>
                        <a:t>64</a:t>
                      </a:r>
                    </a:p>
                  </a:txBody>
                  <a:tcPr marL="34290" marR="34290" marT="6858" marB="6858" anchor="ctr"/>
                </a:tc>
                <a:tc>
                  <a:txBody>
                    <a:bodyPr/>
                    <a:lstStyle/>
                    <a:p>
                      <a:pPr algn="ctr"/>
                      <a:r>
                        <a:rPr lang="en-US" sz="1100" dirty="0"/>
                        <a:t>0.6</a:t>
                      </a:r>
                    </a:p>
                  </a:txBody>
                  <a:tcPr marL="34290" marR="34290" marT="6858" marB="6858" anchor="ctr"/>
                </a:tc>
                <a:extLst>
                  <a:ext uri="{0D108BD9-81ED-4DB2-BD59-A6C34878D82A}">
                    <a16:rowId xmlns:a16="http://schemas.microsoft.com/office/drawing/2014/main" val="896646947"/>
                  </a:ext>
                </a:extLst>
              </a:tr>
              <a:tr h="195182">
                <a:tc vMerge="1">
                  <a:txBody>
                    <a:bodyPr/>
                    <a:lstStyle/>
                    <a:p>
                      <a:endParaRPr lang="en-US"/>
                    </a:p>
                  </a:txBody>
                  <a:tcPr/>
                </a:tc>
                <a:tc>
                  <a:txBody>
                    <a:bodyPr/>
                    <a:lstStyle/>
                    <a:p>
                      <a:pPr algn="ctr"/>
                      <a:r>
                        <a:rPr lang="en-US" sz="1100" dirty="0"/>
                        <a:t>4608 cores</a:t>
                      </a:r>
                    </a:p>
                  </a:txBody>
                  <a:tcPr marL="34290" marR="34290" marT="6858" marB="6858" anchor="ctr"/>
                </a:tc>
                <a:tc>
                  <a:txBody>
                    <a:bodyPr/>
                    <a:lstStyle/>
                    <a:p>
                      <a:pPr algn="ctr"/>
                      <a:r>
                        <a:rPr lang="en-US" sz="1100" dirty="0"/>
                        <a:t>128</a:t>
                      </a:r>
                    </a:p>
                  </a:txBody>
                  <a:tcPr marL="34290" marR="34290" marT="6858" marB="6858" anchor="ctr"/>
                </a:tc>
                <a:tc>
                  <a:txBody>
                    <a:bodyPr/>
                    <a:lstStyle/>
                    <a:p>
                      <a:pPr algn="ctr"/>
                      <a:r>
                        <a:rPr lang="en-US" sz="1100" dirty="0"/>
                        <a:t>0.3</a:t>
                      </a:r>
                    </a:p>
                  </a:txBody>
                  <a:tcPr marL="34290" marR="34290" marT="6858" marB="6858" anchor="ctr"/>
                </a:tc>
                <a:extLst>
                  <a:ext uri="{0D108BD9-81ED-4DB2-BD59-A6C34878D82A}">
                    <a16:rowId xmlns:a16="http://schemas.microsoft.com/office/drawing/2014/main" val="470570190"/>
                  </a:ext>
                </a:extLst>
              </a:tr>
              <a:tr h="195182">
                <a:tc vMerge="1">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t>9216 cores</a:t>
                      </a:r>
                    </a:p>
                  </a:txBody>
                  <a:tcPr marL="34290" marR="34290" marT="6858" marB="6858" anchor="ctr">
                    <a:lnB w="12700" cap="flat" cmpd="sng" algn="ctr">
                      <a:solidFill>
                        <a:schemeClr val="tx1"/>
                      </a:solidFill>
                      <a:prstDash val="solid"/>
                      <a:round/>
                      <a:headEnd type="none" w="med" len="med"/>
                      <a:tailEnd type="none" w="med" len="med"/>
                    </a:lnB>
                  </a:tcPr>
                </a:tc>
                <a:tc>
                  <a:txBody>
                    <a:bodyPr/>
                    <a:lstStyle/>
                    <a:p>
                      <a:pPr algn="ctr"/>
                      <a:r>
                        <a:rPr lang="en-US" sz="1100" dirty="0"/>
                        <a:t>256</a:t>
                      </a:r>
                    </a:p>
                  </a:txBody>
                  <a:tcPr marL="34290" marR="34290" marT="6858" marB="6858" anchor="ctr">
                    <a:lnB w="12700" cap="flat" cmpd="sng" algn="ctr">
                      <a:solidFill>
                        <a:schemeClr val="tx1"/>
                      </a:solidFill>
                      <a:prstDash val="solid"/>
                      <a:round/>
                      <a:headEnd type="none" w="med" len="med"/>
                      <a:tailEnd type="none" w="med" len="med"/>
                    </a:lnB>
                  </a:tcPr>
                </a:tc>
                <a:tc>
                  <a:txBody>
                    <a:bodyPr/>
                    <a:lstStyle/>
                    <a:p>
                      <a:pPr algn="ctr"/>
                      <a:r>
                        <a:rPr lang="en-US" sz="1100" dirty="0"/>
                        <a:t>0.2</a:t>
                      </a:r>
                    </a:p>
                  </a:txBody>
                  <a:tcPr marL="34290" marR="34290" marT="6858" marB="6858"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088687"/>
                  </a:ext>
                </a:extLst>
              </a:tr>
              <a:tr h="195182">
                <a:tc rowSpan="6">
                  <a:txBody>
                    <a:bodyPr/>
                    <a:lstStyle/>
                    <a:p>
                      <a:pPr algn="ctr"/>
                      <a:r>
                        <a:rPr lang="en-US" sz="1400" dirty="0"/>
                        <a:t>Sierra</a:t>
                      </a:r>
                    </a:p>
                  </a:txBody>
                  <a:tcPr marL="34290" marR="34290" marT="6858" marB="6858" vert="vert27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100" dirty="0"/>
                        <a:t>8 GPUs</a:t>
                      </a:r>
                    </a:p>
                  </a:txBody>
                  <a:tcPr marL="34290" marR="34290" marT="6858" marB="6858" anchor="ctr">
                    <a:lnT w="12700" cap="flat" cmpd="sng" algn="ctr">
                      <a:solidFill>
                        <a:schemeClr val="tx1"/>
                      </a:solidFill>
                      <a:prstDash val="solid"/>
                      <a:round/>
                      <a:headEnd type="none" w="med" len="med"/>
                      <a:tailEnd type="none" w="med" len="med"/>
                    </a:lnT>
                  </a:tcPr>
                </a:tc>
                <a:tc>
                  <a:txBody>
                    <a:bodyPr/>
                    <a:lstStyle/>
                    <a:p>
                      <a:pPr algn="ctr"/>
                      <a:r>
                        <a:rPr lang="en-US" sz="1100" dirty="0"/>
                        <a:t>2</a:t>
                      </a:r>
                    </a:p>
                  </a:txBody>
                  <a:tcPr marL="34290" marR="34290" marT="6858" marB="6858" anchor="ctr">
                    <a:lnT w="12700" cap="flat" cmpd="sng" algn="ctr">
                      <a:solidFill>
                        <a:schemeClr val="tx1"/>
                      </a:solidFill>
                      <a:prstDash val="solid"/>
                      <a:round/>
                      <a:headEnd type="none" w="med" len="med"/>
                      <a:tailEnd type="none" w="med" len="med"/>
                    </a:lnT>
                  </a:tcPr>
                </a:tc>
                <a:tc>
                  <a:txBody>
                    <a:bodyPr/>
                    <a:lstStyle/>
                    <a:p>
                      <a:pPr algn="ctr"/>
                      <a:r>
                        <a:rPr lang="en-US" sz="1100" dirty="0"/>
                        <a:t>1.1</a:t>
                      </a:r>
                    </a:p>
                  </a:txBody>
                  <a:tcPr marL="34290" marR="34290" marT="6858" marB="6858"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93112658"/>
                  </a:ext>
                </a:extLst>
              </a:tr>
              <a:tr h="195182">
                <a:tc vMerge="1">
                  <a:txBody>
                    <a:bodyPr/>
                    <a:lstStyle/>
                    <a:p>
                      <a:endParaRPr lang="en-US"/>
                    </a:p>
                  </a:txBody>
                  <a:tcPr/>
                </a:tc>
                <a:tc>
                  <a:txBody>
                    <a:bodyPr/>
                    <a:lstStyle/>
                    <a:p>
                      <a:pPr algn="ctr"/>
                      <a:r>
                        <a:rPr lang="en-US" sz="1100" dirty="0"/>
                        <a:t>16 GPUs</a:t>
                      </a:r>
                    </a:p>
                  </a:txBody>
                  <a:tcPr marL="34290" marR="34290" marT="6858" marB="6858" anchor="ctr"/>
                </a:tc>
                <a:tc>
                  <a:txBody>
                    <a:bodyPr/>
                    <a:lstStyle/>
                    <a:p>
                      <a:pPr algn="ctr"/>
                      <a:r>
                        <a:rPr lang="en-US" sz="1100" dirty="0"/>
                        <a:t>4</a:t>
                      </a:r>
                    </a:p>
                  </a:txBody>
                  <a:tcPr marL="34290" marR="34290" marT="6858" marB="6858" anchor="ctr"/>
                </a:tc>
                <a:tc>
                  <a:txBody>
                    <a:bodyPr/>
                    <a:lstStyle/>
                    <a:p>
                      <a:pPr algn="ctr"/>
                      <a:r>
                        <a:rPr lang="en-US" sz="1100" dirty="0"/>
                        <a:t>0.7</a:t>
                      </a:r>
                    </a:p>
                  </a:txBody>
                  <a:tcPr marL="34290" marR="34290" marT="6858" marB="6858" anchor="ctr"/>
                </a:tc>
                <a:extLst>
                  <a:ext uri="{0D108BD9-81ED-4DB2-BD59-A6C34878D82A}">
                    <a16:rowId xmlns:a16="http://schemas.microsoft.com/office/drawing/2014/main" val="1055820393"/>
                  </a:ext>
                </a:extLst>
              </a:tr>
              <a:tr h="195182">
                <a:tc vMerge="1">
                  <a:txBody>
                    <a:bodyPr/>
                    <a:lstStyle/>
                    <a:p>
                      <a:endParaRPr lang="en-US"/>
                    </a:p>
                  </a:txBody>
                  <a:tcPr/>
                </a:tc>
                <a:tc>
                  <a:txBody>
                    <a:bodyPr/>
                    <a:lstStyle/>
                    <a:p>
                      <a:pPr algn="ctr"/>
                      <a:r>
                        <a:rPr lang="en-US" sz="1100" dirty="0"/>
                        <a:t>32 GPUs</a:t>
                      </a:r>
                    </a:p>
                  </a:txBody>
                  <a:tcPr marL="34290" marR="34290" marT="6858" marB="6858" anchor="ctr"/>
                </a:tc>
                <a:tc>
                  <a:txBody>
                    <a:bodyPr/>
                    <a:lstStyle/>
                    <a:p>
                      <a:pPr algn="ctr"/>
                      <a:r>
                        <a:rPr lang="en-US" sz="1100" dirty="0"/>
                        <a:t>8</a:t>
                      </a:r>
                    </a:p>
                  </a:txBody>
                  <a:tcPr marL="34290" marR="34290" marT="6858" marB="6858" anchor="ctr"/>
                </a:tc>
                <a:tc>
                  <a:txBody>
                    <a:bodyPr/>
                    <a:lstStyle/>
                    <a:p>
                      <a:pPr algn="ctr"/>
                      <a:r>
                        <a:rPr lang="en-US" sz="1100" dirty="0"/>
                        <a:t>0.5</a:t>
                      </a:r>
                    </a:p>
                  </a:txBody>
                  <a:tcPr marL="34290" marR="34290" marT="6858" marB="6858" anchor="ctr"/>
                </a:tc>
                <a:extLst>
                  <a:ext uri="{0D108BD9-81ED-4DB2-BD59-A6C34878D82A}">
                    <a16:rowId xmlns:a16="http://schemas.microsoft.com/office/drawing/2014/main" val="898889342"/>
                  </a:ext>
                </a:extLst>
              </a:tr>
              <a:tr h="195182">
                <a:tc vMerge="1">
                  <a:txBody>
                    <a:bodyPr/>
                    <a:lstStyle/>
                    <a:p>
                      <a:endParaRPr lang="en-US"/>
                    </a:p>
                  </a:txBody>
                  <a:tcPr/>
                </a:tc>
                <a:tc>
                  <a:txBody>
                    <a:bodyPr/>
                    <a:lstStyle/>
                    <a:p>
                      <a:pPr algn="ctr"/>
                      <a:r>
                        <a:rPr lang="en-US" sz="1100" dirty="0"/>
                        <a:t>64 GPUs</a:t>
                      </a:r>
                    </a:p>
                  </a:txBody>
                  <a:tcPr marL="34290" marR="34290" marT="6858" marB="6858" anchor="ctr"/>
                </a:tc>
                <a:tc>
                  <a:txBody>
                    <a:bodyPr/>
                    <a:lstStyle/>
                    <a:p>
                      <a:pPr algn="ctr"/>
                      <a:r>
                        <a:rPr lang="en-US" sz="1100" dirty="0"/>
                        <a:t>16</a:t>
                      </a:r>
                    </a:p>
                  </a:txBody>
                  <a:tcPr marL="34290" marR="34290" marT="6858" marB="6858" anchor="ctr"/>
                </a:tc>
                <a:tc>
                  <a:txBody>
                    <a:bodyPr/>
                    <a:lstStyle/>
                    <a:p>
                      <a:pPr algn="ctr"/>
                      <a:r>
                        <a:rPr lang="en-US" sz="1100" dirty="0"/>
                        <a:t>0.3</a:t>
                      </a:r>
                    </a:p>
                  </a:txBody>
                  <a:tcPr marL="34290" marR="34290" marT="6858" marB="6858" anchor="ctr"/>
                </a:tc>
                <a:extLst>
                  <a:ext uri="{0D108BD9-81ED-4DB2-BD59-A6C34878D82A}">
                    <a16:rowId xmlns:a16="http://schemas.microsoft.com/office/drawing/2014/main" val="3179717446"/>
                  </a:ext>
                </a:extLst>
              </a:tr>
              <a:tr h="195182">
                <a:tc vMerge="1">
                  <a:txBody>
                    <a:bodyPr/>
                    <a:lstStyle/>
                    <a:p>
                      <a:endParaRPr lang="en-US"/>
                    </a:p>
                  </a:txBody>
                  <a:tcPr/>
                </a:tc>
                <a:tc>
                  <a:txBody>
                    <a:bodyPr/>
                    <a:lstStyle/>
                    <a:p>
                      <a:pPr algn="ctr"/>
                      <a:r>
                        <a:rPr lang="en-US" sz="1100" dirty="0"/>
                        <a:t>128 GPUs</a:t>
                      </a:r>
                    </a:p>
                  </a:txBody>
                  <a:tcPr marL="34290" marR="34290" marT="6858" marB="6858" anchor="ctr"/>
                </a:tc>
                <a:tc>
                  <a:txBody>
                    <a:bodyPr/>
                    <a:lstStyle/>
                    <a:p>
                      <a:pPr algn="ctr"/>
                      <a:r>
                        <a:rPr lang="en-US" sz="1100" dirty="0"/>
                        <a:t>32</a:t>
                      </a:r>
                    </a:p>
                  </a:txBody>
                  <a:tcPr marL="34290" marR="34290" marT="6858" marB="6858" anchor="ctr"/>
                </a:tc>
                <a:tc>
                  <a:txBody>
                    <a:bodyPr/>
                    <a:lstStyle/>
                    <a:p>
                      <a:pPr algn="ctr"/>
                      <a:r>
                        <a:rPr lang="en-US" sz="1100" dirty="0"/>
                        <a:t>0.3</a:t>
                      </a:r>
                    </a:p>
                  </a:txBody>
                  <a:tcPr marL="34290" marR="34290" marT="6858" marB="6858" anchor="ctr"/>
                </a:tc>
                <a:extLst>
                  <a:ext uri="{0D108BD9-81ED-4DB2-BD59-A6C34878D82A}">
                    <a16:rowId xmlns:a16="http://schemas.microsoft.com/office/drawing/2014/main" val="75057631"/>
                  </a:ext>
                </a:extLst>
              </a:tr>
              <a:tr h="195182">
                <a:tc vMerge="1">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sz="1100" dirty="0"/>
                        <a:t>256 GPUs</a:t>
                      </a:r>
                    </a:p>
                  </a:txBody>
                  <a:tcPr marL="34290" marR="34290" marT="6858" marB="6858" anchor="ctr">
                    <a:lnB w="12700" cap="flat" cmpd="sng" algn="ctr">
                      <a:noFill/>
                      <a:prstDash val="solid"/>
                      <a:round/>
                      <a:headEnd type="none" w="med" len="med"/>
                      <a:tailEnd type="none" w="med" len="med"/>
                    </a:lnB>
                  </a:tcPr>
                </a:tc>
                <a:tc>
                  <a:txBody>
                    <a:bodyPr/>
                    <a:lstStyle/>
                    <a:p>
                      <a:pPr algn="ctr"/>
                      <a:r>
                        <a:rPr lang="en-US" sz="1100" dirty="0"/>
                        <a:t>64</a:t>
                      </a:r>
                    </a:p>
                  </a:txBody>
                  <a:tcPr marL="34290" marR="34290" marT="6858" marB="6858" anchor="ctr">
                    <a:lnB w="12700" cap="flat" cmpd="sng" algn="ctr">
                      <a:noFill/>
                      <a:prstDash val="solid"/>
                      <a:round/>
                      <a:headEnd type="none" w="med" len="med"/>
                      <a:tailEnd type="none" w="med" len="med"/>
                    </a:lnB>
                  </a:tcPr>
                </a:tc>
                <a:tc>
                  <a:txBody>
                    <a:bodyPr/>
                    <a:lstStyle/>
                    <a:p>
                      <a:pPr algn="ctr"/>
                      <a:r>
                        <a:rPr lang="en-US" sz="1100" dirty="0"/>
                        <a:t>0.2</a:t>
                      </a:r>
                    </a:p>
                  </a:txBody>
                  <a:tcPr marL="34290" marR="34290" marT="6858" marB="6858" anchor="ctr">
                    <a:lnB w="12700" cap="flat" cmpd="sng" algn="ctr">
                      <a:noFill/>
                      <a:prstDash val="solid"/>
                      <a:round/>
                      <a:headEnd type="none" w="med" len="med"/>
                      <a:tailEnd type="none" w="med" len="med"/>
                    </a:lnB>
                  </a:tcPr>
                </a:tc>
                <a:extLst>
                  <a:ext uri="{0D108BD9-81ED-4DB2-BD59-A6C34878D82A}">
                    <a16:rowId xmlns:a16="http://schemas.microsoft.com/office/drawing/2014/main" val="1731334951"/>
                  </a:ext>
                </a:extLst>
              </a:tr>
            </a:tbl>
          </a:graphicData>
        </a:graphic>
      </p:graphicFrame>
      <p:sp>
        <p:nvSpPr>
          <p:cNvPr id="9" name="TextBox 8">
            <a:extLst>
              <a:ext uri="{FF2B5EF4-FFF2-40B4-BE49-F238E27FC236}">
                <a16:creationId xmlns:a16="http://schemas.microsoft.com/office/drawing/2014/main" id="{B147A8F5-6EB9-AE4B-AFEC-4295A93CE0F2}"/>
              </a:ext>
            </a:extLst>
          </p:cNvPr>
          <p:cNvSpPr txBox="1"/>
          <p:nvPr/>
        </p:nvSpPr>
        <p:spPr>
          <a:xfrm>
            <a:off x="3664779" y="2205703"/>
            <a:ext cx="1105438" cy="553998"/>
          </a:xfrm>
          <a:prstGeom prst="rect">
            <a:avLst/>
          </a:prstGeom>
          <a:noFill/>
        </p:spPr>
        <p:txBody>
          <a:bodyPr wrap="square" rtlCol="0">
            <a:spAutoFit/>
          </a:bodyPr>
          <a:lstStyle/>
          <a:p>
            <a:pPr algn="ctr"/>
            <a:r>
              <a:rPr lang="en-US" sz="1000" dirty="0"/>
              <a:t>Node-Node</a:t>
            </a:r>
          </a:p>
          <a:p>
            <a:pPr algn="ctr"/>
            <a:r>
              <a:rPr lang="en-US" sz="1000" dirty="0"/>
              <a:t>Speedup</a:t>
            </a:r>
          </a:p>
          <a:p>
            <a:pPr algn="ctr"/>
            <a:r>
              <a:rPr lang="en-US" sz="1000" dirty="0"/>
              <a:t>14.5×</a:t>
            </a:r>
          </a:p>
        </p:txBody>
      </p:sp>
      <p:sp>
        <p:nvSpPr>
          <p:cNvPr id="11" name="Content Placeholder 1">
            <a:extLst>
              <a:ext uri="{FF2B5EF4-FFF2-40B4-BE49-F238E27FC236}">
                <a16:creationId xmlns:a16="http://schemas.microsoft.com/office/drawing/2014/main" id="{50366A0D-59FE-2C45-BFFB-586A020949B2}"/>
              </a:ext>
            </a:extLst>
          </p:cNvPr>
          <p:cNvSpPr txBox="1">
            <a:spLocks/>
          </p:cNvSpPr>
          <p:nvPr/>
        </p:nvSpPr>
        <p:spPr>
          <a:xfrm>
            <a:off x="4162706" y="3735184"/>
            <a:ext cx="4183912" cy="851889"/>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685800"/>
            <a:r>
              <a:rPr lang="en-US" sz="1800" dirty="0"/>
              <a:t>Identified major bottlenecks</a:t>
            </a:r>
          </a:p>
          <a:p>
            <a:pPr lvl="1" defTabSz="685800"/>
            <a:r>
              <a:rPr lang="en-US" sz="1500" dirty="0"/>
              <a:t>Kernel launch overhead</a:t>
            </a:r>
          </a:p>
          <a:p>
            <a:pPr lvl="1" defTabSz="685800"/>
            <a:r>
              <a:rPr lang="en-US" sz="1500" dirty="0"/>
              <a:t>GPU register pressure</a:t>
            </a:r>
          </a:p>
        </p:txBody>
      </p:sp>
      <p:sp>
        <p:nvSpPr>
          <p:cNvPr id="13" name="Right Bracket 12">
            <a:extLst>
              <a:ext uri="{FF2B5EF4-FFF2-40B4-BE49-F238E27FC236}">
                <a16:creationId xmlns:a16="http://schemas.microsoft.com/office/drawing/2014/main" id="{CA8A3A8D-6F8A-6545-A99D-93F204224EE0}"/>
              </a:ext>
            </a:extLst>
          </p:cNvPr>
          <p:cNvSpPr/>
          <p:nvPr/>
        </p:nvSpPr>
        <p:spPr>
          <a:xfrm>
            <a:off x="4258640" y="1632858"/>
            <a:ext cx="339579" cy="1587640"/>
          </a:xfrm>
          <a:prstGeom prst="rightBracket">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12" name="Straight Arrow Connector 11">
            <a:extLst>
              <a:ext uri="{FF2B5EF4-FFF2-40B4-BE49-F238E27FC236}">
                <a16:creationId xmlns:a16="http://schemas.microsoft.com/office/drawing/2014/main" id="{55540194-DC6C-4140-A2FB-B4810FBB8845}"/>
              </a:ext>
            </a:extLst>
          </p:cNvPr>
          <p:cNvCxnSpPr>
            <a:cxnSpLocks/>
            <a:stCxn id="13" idx="0"/>
          </p:cNvCxnSpPr>
          <p:nvPr/>
        </p:nvCxnSpPr>
        <p:spPr>
          <a:xfrm flipH="1">
            <a:off x="3850622" y="1632858"/>
            <a:ext cx="408018" cy="10937"/>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25A8BB9-FBA7-C041-B76F-FC6E2868490E}"/>
              </a:ext>
            </a:extLst>
          </p:cNvPr>
          <p:cNvCxnSpPr>
            <a:cxnSpLocks/>
          </p:cNvCxnSpPr>
          <p:nvPr/>
        </p:nvCxnSpPr>
        <p:spPr>
          <a:xfrm flipH="1">
            <a:off x="3858011" y="3220497"/>
            <a:ext cx="487903" cy="0"/>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52AE47D2-88AD-E34E-A452-382DCE5D0967}"/>
              </a:ext>
            </a:extLst>
          </p:cNvPr>
          <p:cNvPicPr>
            <a:picLocks noChangeAspect="1"/>
          </p:cNvPicPr>
          <p:nvPr/>
        </p:nvPicPr>
        <p:blipFill>
          <a:blip r:embed="rId2"/>
          <a:stretch>
            <a:fillRect/>
          </a:stretch>
        </p:blipFill>
        <p:spPr>
          <a:xfrm>
            <a:off x="4936856" y="1105317"/>
            <a:ext cx="4091014" cy="2572380"/>
          </a:xfrm>
          <a:prstGeom prst="rect">
            <a:avLst/>
          </a:prstGeom>
        </p:spPr>
      </p:pic>
      <p:sp>
        <p:nvSpPr>
          <p:cNvPr id="14" name="TextBox 13">
            <a:extLst>
              <a:ext uri="{FF2B5EF4-FFF2-40B4-BE49-F238E27FC236}">
                <a16:creationId xmlns:a16="http://schemas.microsoft.com/office/drawing/2014/main" id="{92F3DAB3-8111-F54C-B333-943453140475}"/>
              </a:ext>
            </a:extLst>
          </p:cNvPr>
          <p:cNvSpPr txBox="1"/>
          <p:nvPr/>
        </p:nvSpPr>
        <p:spPr>
          <a:xfrm>
            <a:off x="5988818" y="949570"/>
            <a:ext cx="2016899" cy="307777"/>
          </a:xfrm>
          <a:prstGeom prst="rect">
            <a:avLst/>
          </a:prstGeom>
          <a:noFill/>
        </p:spPr>
        <p:txBody>
          <a:bodyPr wrap="none" rtlCol="0">
            <a:spAutoFit/>
          </a:bodyPr>
          <a:lstStyle/>
          <a:p>
            <a:r>
              <a:rPr lang="en-US" sz="1400" dirty="0"/>
              <a:t>Runtime vs. Bandwidth</a:t>
            </a:r>
          </a:p>
        </p:txBody>
      </p:sp>
      <p:sp>
        <p:nvSpPr>
          <p:cNvPr id="17" name="TextBox 16">
            <a:extLst>
              <a:ext uri="{FF2B5EF4-FFF2-40B4-BE49-F238E27FC236}">
                <a16:creationId xmlns:a16="http://schemas.microsoft.com/office/drawing/2014/main" id="{16B962B6-9DE4-8443-9A8F-63C8DBEA5210}"/>
              </a:ext>
            </a:extLst>
          </p:cNvPr>
          <p:cNvSpPr txBox="1"/>
          <p:nvPr/>
        </p:nvSpPr>
        <p:spPr>
          <a:xfrm rot="16200000">
            <a:off x="4461468" y="2331218"/>
            <a:ext cx="978153" cy="276999"/>
          </a:xfrm>
          <a:prstGeom prst="rect">
            <a:avLst/>
          </a:prstGeom>
          <a:noFill/>
        </p:spPr>
        <p:txBody>
          <a:bodyPr wrap="none" rtlCol="0">
            <a:spAutoFit/>
          </a:bodyPr>
          <a:lstStyle/>
          <a:p>
            <a:r>
              <a:rPr lang="en-US" sz="1200" dirty="0"/>
              <a:t>Runtime (s)</a:t>
            </a:r>
          </a:p>
        </p:txBody>
      </p:sp>
    </p:spTree>
    <p:extLst>
      <p:ext uri="{BB962C8B-B14F-4D97-AF65-F5344CB8AC3E}">
        <p14:creationId xmlns:p14="http://schemas.microsoft.com/office/powerpoint/2010/main" val="1605855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8897-AC04-E14A-8E4D-AF70597D2178}"/>
              </a:ext>
            </a:extLst>
          </p:cNvPr>
          <p:cNvSpPr>
            <a:spLocks noGrp="1"/>
          </p:cNvSpPr>
          <p:nvPr>
            <p:ph type="title"/>
          </p:nvPr>
        </p:nvSpPr>
        <p:spPr/>
        <p:txBody>
          <a:bodyPr/>
          <a:lstStyle/>
          <a:p>
            <a:r>
              <a:rPr lang="en-US" dirty="0" err="1"/>
              <a:t>Ardra</a:t>
            </a:r>
            <a:r>
              <a:rPr lang="en-US" dirty="0"/>
              <a:t> performance is closely tracking cache bandwidth</a:t>
            </a:r>
            <a:br>
              <a:rPr lang="en-US" dirty="0"/>
            </a:br>
            <a:r>
              <a:rPr lang="en-US" dirty="0"/>
              <a:t>across architectures</a:t>
            </a:r>
          </a:p>
        </p:txBody>
      </p:sp>
      <p:graphicFrame>
        <p:nvGraphicFramePr>
          <p:cNvPr id="5" name="Table 4">
            <a:extLst>
              <a:ext uri="{FF2B5EF4-FFF2-40B4-BE49-F238E27FC236}">
                <a16:creationId xmlns:a16="http://schemas.microsoft.com/office/drawing/2014/main" id="{6FDDAE5A-46E0-6A45-AC4E-24373E3BFDAA}"/>
              </a:ext>
            </a:extLst>
          </p:cNvPr>
          <p:cNvGraphicFramePr>
            <a:graphicFrameLocks noGrp="1"/>
          </p:cNvGraphicFramePr>
          <p:nvPr>
            <p:extLst>
              <p:ext uri="{D42A27DB-BD31-4B8C-83A1-F6EECF244321}">
                <p14:modId xmlns:p14="http://schemas.microsoft.com/office/powerpoint/2010/main" val="608774428"/>
              </p:ext>
            </p:extLst>
          </p:nvPr>
        </p:nvGraphicFramePr>
        <p:xfrm>
          <a:off x="5016354" y="1044116"/>
          <a:ext cx="4047257" cy="3665045"/>
        </p:xfrm>
        <a:graphic>
          <a:graphicData uri="http://schemas.openxmlformats.org/drawingml/2006/table">
            <a:tbl>
              <a:tblPr firstRow="1" bandRow="1">
                <a:tableStyleId>{5C22544A-7EE6-4342-B048-85BDC9FD1C3A}</a:tableStyleId>
              </a:tblPr>
              <a:tblGrid>
                <a:gridCol w="1186725">
                  <a:extLst>
                    <a:ext uri="{9D8B030D-6E8A-4147-A177-3AD203B41FA5}">
                      <a16:colId xmlns:a16="http://schemas.microsoft.com/office/drawing/2014/main" val="1196161095"/>
                    </a:ext>
                  </a:extLst>
                </a:gridCol>
                <a:gridCol w="716145">
                  <a:extLst>
                    <a:ext uri="{9D8B030D-6E8A-4147-A177-3AD203B41FA5}">
                      <a16:colId xmlns:a16="http://schemas.microsoft.com/office/drawing/2014/main" val="1416084476"/>
                    </a:ext>
                  </a:extLst>
                </a:gridCol>
                <a:gridCol w="1098494">
                  <a:extLst>
                    <a:ext uri="{9D8B030D-6E8A-4147-A177-3AD203B41FA5}">
                      <a16:colId xmlns:a16="http://schemas.microsoft.com/office/drawing/2014/main" val="4091174753"/>
                    </a:ext>
                  </a:extLst>
                </a:gridCol>
                <a:gridCol w="1045893">
                  <a:extLst>
                    <a:ext uri="{9D8B030D-6E8A-4147-A177-3AD203B41FA5}">
                      <a16:colId xmlns:a16="http://schemas.microsoft.com/office/drawing/2014/main" val="2657839974"/>
                    </a:ext>
                  </a:extLst>
                </a:gridCol>
              </a:tblGrid>
              <a:tr h="327485">
                <a:tc>
                  <a:txBody>
                    <a:bodyPr/>
                    <a:lstStyle/>
                    <a:p>
                      <a:pPr algn="ctr"/>
                      <a:r>
                        <a:rPr lang="en-US" sz="1200" dirty="0"/>
                        <a:t>Resources</a:t>
                      </a:r>
                    </a:p>
                  </a:txBody>
                  <a:tcPr marL="68580" marR="68580" marT="34290" marB="34290"/>
                </a:tc>
                <a:tc>
                  <a:txBody>
                    <a:bodyPr/>
                    <a:lstStyle/>
                    <a:p>
                      <a:pPr algn="ctr"/>
                      <a:r>
                        <a:rPr lang="en-US" sz="1200" dirty="0"/>
                        <a:t>Nodes</a:t>
                      </a:r>
                    </a:p>
                  </a:txBody>
                  <a:tcPr marL="68580" marR="68580" marT="34290" marB="34290"/>
                </a:tc>
                <a:tc>
                  <a:txBody>
                    <a:bodyPr/>
                    <a:lstStyle/>
                    <a:p>
                      <a:pPr algn="ctr"/>
                      <a:r>
                        <a:rPr lang="en-US" sz="1200" dirty="0"/>
                        <a:t>Runtime (s)</a:t>
                      </a:r>
                    </a:p>
                  </a:txBody>
                  <a:tcPr marL="68580" marR="68580" marT="34290" marB="34290"/>
                </a:tc>
                <a:tc>
                  <a:txBody>
                    <a:bodyPr/>
                    <a:lstStyle/>
                    <a:p>
                      <a:pPr algn="ctr"/>
                      <a:r>
                        <a:rPr lang="en-US" sz="1200" dirty="0"/>
                        <a:t>Speedup </a:t>
                      </a:r>
                      <a:r>
                        <a:rPr lang="en-US" sz="1200" dirty="0">
                          <a:solidFill>
                            <a:schemeClr val="bg1"/>
                          </a:solidFill>
                        </a:rPr>
                        <a:t>(</a:t>
                      </a:r>
                      <a:r>
                        <a:rPr lang="en-US" sz="1200" b="1" dirty="0">
                          <a:solidFill>
                            <a:schemeClr val="bg1"/>
                          </a:solidFill>
                        </a:rPr>
                        <a:t>×)</a:t>
                      </a:r>
                      <a:endParaRPr lang="en-US" sz="1200" dirty="0">
                        <a:solidFill>
                          <a:schemeClr val="bg1"/>
                        </a:solidFill>
                      </a:endParaRPr>
                    </a:p>
                  </a:txBody>
                  <a:tcPr marL="68580" marR="68580" marT="34290" marB="34290"/>
                </a:tc>
                <a:extLst>
                  <a:ext uri="{0D108BD9-81ED-4DB2-BD59-A6C34878D82A}">
                    <a16:rowId xmlns:a16="http://schemas.microsoft.com/office/drawing/2014/main" val="3354528569"/>
                  </a:ext>
                </a:extLst>
              </a:tr>
              <a:tr h="480060">
                <a:tc>
                  <a:txBody>
                    <a:bodyPr/>
                    <a:lstStyle/>
                    <a:p>
                      <a:r>
                        <a:rPr lang="en-US" sz="1200" dirty="0"/>
                        <a:t>36 CPU cores</a:t>
                      </a:r>
                    </a:p>
                  </a:txBody>
                  <a:tcPr marL="68580" marR="68580" marT="34290" marB="34290"/>
                </a:tc>
                <a:tc>
                  <a:txBody>
                    <a:bodyPr/>
                    <a:lstStyle/>
                    <a:p>
                      <a:r>
                        <a:rPr lang="en-US" sz="1200" dirty="0"/>
                        <a:t>1</a:t>
                      </a:r>
                    </a:p>
                  </a:txBody>
                  <a:tcPr marL="68580" marR="68580" marT="34290" marB="34290"/>
                </a:tc>
                <a:tc>
                  <a:txBody>
                    <a:bodyPr/>
                    <a:lstStyle/>
                    <a:p>
                      <a:r>
                        <a:rPr lang="en-US" sz="1200" dirty="0"/>
                        <a:t>38.76</a:t>
                      </a:r>
                    </a:p>
                  </a:txBody>
                  <a:tcPr marL="68580" marR="68580" marT="34290" marB="34290"/>
                </a:tc>
                <a:tc>
                  <a:txBody>
                    <a:bodyPr/>
                    <a:lstStyle/>
                    <a:p>
                      <a:r>
                        <a:rPr lang="en-US" sz="1200" dirty="0"/>
                        <a:t>1.0</a:t>
                      </a:r>
                    </a:p>
                  </a:txBody>
                  <a:tcPr marL="68580" marR="68580" marT="34290" marB="34290"/>
                </a:tc>
                <a:extLst>
                  <a:ext uri="{0D108BD9-81ED-4DB2-BD59-A6C34878D82A}">
                    <a16:rowId xmlns:a16="http://schemas.microsoft.com/office/drawing/2014/main" val="2439942143"/>
                  </a:ext>
                </a:extLst>
              </a:tr>
              <a:tr h="285750">
                <a:tc>
                  <a:txBody>
                    <a:bodyPr/>
                    <a:lstStyle/>
                    <a:p>
                      <a:r>
                        <a:rPr lang="en-US" sz="1200" dirty="0"/>
                        <a:t>72 cores</a:t>
                      </a:r>
                    </a:p>
                  </a:txBody>
                  <a:tcPr marL="68580" marR="68580" marT="34290" marB="34290"/>
                </a:tc>
                <a:tc>
                  <a:txBody>
                    <a:bodyPr/>
                    <a:lstStyle/>
                    <a:p>
                      <a:r>
                        <a:rPr lang="en-US" sz="1200" dirty="0"/>
                        <a:t>2</a:t>
                      </a:r>
                    </a:p>
                  </a:txBody>
                  <a:tcPr marL="68580" marR="68580" marT="34290" marB="34290"/>
                </a:tc>
                <a:tc>
                  <a:txBody>
                    <a:bodyPr/>
                    <a:lstStyle/>
                    <a:p>
                      <a:r>
                        <a:rPr lang="en-US" sz="1200" dirty="0"/>
                        <a:t>18.57</a:t>
                      </a:r>
                    </a:p>
                  </a:txBody>
                  <a:tcPr marL="68580" marR="68580" marT="34290" marB="34290"/>
                </a:tc>
                <a:tc>
                  <a:txBody>
                    <a:bodyPr/>
                    <a:lstStyle/>
                    <a:p>
                      <a:r>
                        <a:rPr lang="en-US" sz="1200" dirty="0"/>
                        <a:t>2.1</a:t>
                      </a:r>
                    </a:p>
                  </a:txBody>
                  <a:tcPr marL="68580" marR="68580" marT="34290" marB="34290"/>
                </a:tc>
                <a:extLst>
                  <a:ext uri="{0D108BD9-81ED-4DB2-BD59-A6C34878D82A}">
                    <a16:rowId xmlns:a16="http://schemas.microsoft.com/office/drawing/2014/main" val="368461103"/>
                  </a:ext>
                </a:extLst>
              </a:tr>
              <a:tr h="285750">
                <a:tc>
                  <a:txBody>
                    <a:bodyPr/>
                    <a:lstStyle/>
                    <a:p>
                      <a:r>
                        <a:rPr lang="en-US" sz="1200" dirty="0"/>
                        <a:t>144 cores</a:t>
                      </a:r>
                    </a:p>
                  </a:txBody>
                  <a:tcPr marL="68580" marR="68580" marT="34290" marB="34290"/>
                </a:tc>
                <a:tc>
                  <a:txBody>
                    <a:bodyPr/>
                    <a:lstStyle/>
                    <a:p>
                      <a:r>
                        <a:rPr lang="en-US" sz="1200" dirty="0"/>
                        <a:t>4</a:t>
                      </a:r>
                    </a:p>
                  </a:txBody>
                  <a:tcPr marL="68580" marR="68580" marT="34290" marB="34290"/>
                </a:tc>
                <a:tc>
                  <a:txBody>
                    <a:bodyPr/>
                    <a:lstStyle/>
                    <a:p>
                      <a:r>
                        <a:rPr lang="en-US" sz="1200" dirty="0"/>
                        <a:t>8.95</a:t>
                      </a:r>
                    </a:p>
                  </a:txBody>
                  <a:tcPr marL="68580" marR="68580" marT="34290" marB="34290"/>
                </a:tc>
                <a:tc>
                  <a:txBody>
                    <a:bodyPr/>
                    <a:lstStyle/>
                    <a:p>
                      <a:r>
                        <a:rPr lang="en-US" sz="1200" dirty="0"/>
                        <a:t>4.3</a:t>
                      </a:r>
                    </a:p>
                  </a:txBody>
                  <a:tcPr marL="68580" marR="68580" marT="34290" marB="34290"/>
                </a:tc>
                <a:extLst>
                  <a:ext uri="{0D108BD9-81ED-4DB2-BD59-A6C34878D82A}">
                    <a16:rowId xmlns:a16="http://schemas.microsoft.com/office/drawing/2014/main" val="3537433310"/>
                  </a:ext>
                </a:extLst>
              </a:tr>
              <a:tr h="285750">
                <a:tc>
                  <a:txBody>
                    <a:bodyPr/>
                    <a:lstStyle/>
                    <a:p>
                      <a:r>
                        <a:rPr lang="en-US" sz="1200" dirty="0"/>
                        <a:t>288 cores</a:t>
                      </a:r>
                    </a:p>
                  </a:txBody>
                  <a:tcPr marL="68580" marR="68580" marT="34290" marB="34290"/>
                </a:tc>
                <a:tc>
                  <a:txBody>
                    <a:bodyPr/>
                    <a:lstStyle/>
                    <a:p>
                      <a:r>
                        <a:rPr lang="en-US" sz="1200" dirty="0"/>
                        <a:t>8</a:t>
                      </a:r>
                    </a:p>
                  </a:txBody>
                  <a:tcPr marL="68580" marR="68580" marT="34290" marB="34290"/>
                </a:tc>
                <a:tc>
                  <a:txBody>
                    <a:bodyPr/>
                    <a:lstStyle/>
                    <a:p>
                      <a:r>
                        <a:rPr lang="en-US" sz="1200" dirty="0"/>
                        <a:t>5.03</a:t>
                      </a:r>
                    </a:p>
                  </a:txBody>
                  <a:tcPr marL="68580" marR="68580" marT="34290" marB="34290"/>
                </a:tc>
                <a:tc>
                  <a:txBody>
                    <a:bodyPr/>
                    <a:lstStyle/>
                    <a:p>
                      <a:r>
                        <a:rPr lang="en-US" sz="1200" dirty="0"/>
                        <a:t>7.7</a:t>
                      </a:r>
                    </a:p>
                  </a:txBody>
                  <a:tcPr marL="68580" marR="68580" marT="34290" marB="34290"/>
                </a:tc>
                <a:extLst>
                  <a:ext uri="{0D108BD9-81ED-4DB2-BD59-A6C34878D82A}">
                    <a16:rowId xmlns:a16="http://schemas.microsoft.com/office/drawing/2014/main" val="1149401570"/>
                  </a:ext>
                </a:extLst>
              </a:tr>
              <a:tr h="285750">
                <a:tc>
                  <a:txBody>
                    <a:bodyPr/>
                    <a:lstStyle/>
                    <a:p>
                      <a:r>
                        <a:rPr lang="en-US" sz="1200" dirty="0"/>
                        <a:t>4 P100 GPUs</a:t>
                      </a:r>
                    </a:p>
                  </a:txBody>
                  <a:tcPr marL="68580" marR="68580" marT="34290" marB="34290"/>
                </a:tc>
                <a:tc>
                  <a:txBody>
                    <a:bodyPr/>
                    <a:lstStyle/>
                    <a:p>
                      <a:r>
                        <a:rPr lang="en-US" sz="1200" dirty="0"/>
                        <a:t>1</a:t>
                      </a:r>
                    </a:p>
                  </a:txBody>
                  <a:tcPr marL="68580" marR="68580" marT="34290" marB="34290"/>
                </a:tc>
                <a:tc>
                  <a:txBody>
                    <a:bodyPr/>
                    <a:lstStyle/>
                    <a:p>
                      <a:r>
                        <a:rPr lang="en-US" sz="1200" dirty="0"/>
                        <a:t>4.69</a:t>
                      </a:r>
                    </a:p>
                  </a:txBody>
                  <a:tcPr marL="68580" marR="68580" marT="34290" marB="34290"/>
                </a:tc>
                <a:tc>
                  <a:txBody>
                    <a:bodyPr/>
                    <a:lstStyle/>
                    <a:p>
                      <a:r>
                        <a:rPr lang="en-US" sz="1200" dirty="0"/>
                        <a:t>8.3</a:t>
                      </a:r>
                    </a:p>
                  </a:txBody>
                  <a:tcPr marL="68580" marR="68580" marT="34290" marB="34290"/>
                </a:tc>
                <a:extLst>
                  <a:ext uri="{0D108BD9-81ED-4DB2-BD59-A6C34878D82A}">
                    <a16:rowId xmlns:a16="http://schemas.microsoft.com/office/drawing/2014/main" val="939432239"/>
                  </a:ext>
                </a:extLst>
              </a:tr>
              <a:tr h="285750">
                <a:tc>
                  <a:txBody>
                    <a:bodyPr/>
                    <a:lstStyle/>
                    <a:p>
                      <a:r>
                        <a:rPr lang="en-US" sz="1200" dirty="0"/>
                        <a:t>8 GPUs</a:t>
                      </a:r>
                    </a:p>
                  </a:txBody>
                  <a:tcPr marL="68580" marR="68580" marT="34290" marB="34290"/>
                </a:tc>
                <a:tc>
                  <a:txBody>
                    <a:bodyPr/>
                    <a:lstStyle/>
                    <a:p>
                      <a:r>
                        <a:rPr lang="en-US" sz="1200" dirty="0"/>
                        <a:t>2</a:t>
                      </a:r>
                    </a:p>
                  </a:txBody>
                  <a:tcPr marL="68580" marR="68580" marT="34290" marB="34290"/>
                </a:tc>
                <a:tc>
                  <a:txBody>
                    <a:bodyPr/>
                    <a:lstStyle/>
                    <a:p>
                      <a:r>
                        <a:rPr lang="en-US" sz="1200" dirty="0"/>
                        <a:t>2.56</a:t>
                      </a:r>
                    </a:p>
                  </a:txBody>
                  <a:tcPr marL="68580" marR="68580" marT="34290" marB="34290"/>
                </a:tc>
                <a:tc>
                  <a:txBody>
                    <a:bodyPr/>
                    <a:lstStyle/>
                    <a:p>
                      <a:r>
                        <a:rPr lang="en-US" sz="1200" dirty="0"/>
                        <a:t>15.1</a:t>
                      </a:r>
                    </a:p>
                  </a:txBody>
                  <a:tcPr marL="68580" marR="68580" marT="34290" marB="34290"/>
                </a:tc>
                <a:extLst>
                  <a:ext uri="{0D108BD9-81ED-4DB2-BD59-A6C34878D82A}">
                    <a16:rowId xmlns:a16="http://schemas.microsoft.com/office/drawing/2014/main" val="859713180"/>
                  </a:ext>
                </a:extLst>
              </a:tr>
              <a:tr h="285750">
                <a:tc>
                  <a:txBody>
                    <a:bodyPr/>
                    <a:lstStyle/>
                    <a:p>
                      <a:r>
                        <a:rPr lang="en-US" sz="1200" dirty="0"/>
                        <a:t>16 GPUs</a:t>
                      </a:r>
                    </a:p>
                  </a:txBody>
                  <a:tcPr marL="68580" marR="68580" marT="34290" marB="34290"/>
                </a:tc>
                <a:tc>
                  <a:txBody>
                    <a:bodyPr/>
                    <a:lstStyle/>
                    <a:p>
                      <a:r>
                        <a:rPr lang="en-US" sz="1200" dirty="0"/>
                        <a:t>4</a:t>
                      </a:r>
                    </a:p>
                  </a:txBody>
                  <a:tcPr marL="68580" marR="68580" marT="34290" marB="34290"/>
                </a:tc>
                <a:tc>
                  <a:txBody>
                    <a:bodyPr/>
                    <a:lstStyle/>
                    <a:p>
                      <a:r>
                        <a:rPr lang="en-US" sz="1200" dirty="0"/>
                        <a:t>1.39</a:t>
                      </a:r>
                    </a:p>
                  </a:txBody>
                  <a:tcPr marL="68580" marR="68580" marT="34290" marB="34290"/>
                </a:tc>
                <a:tc>
                  <a:txBody>
                    <a:bodyPr/>
                    <a:lstStyle/>
                    <a:p>
                      <a:r>
                        <a:rPr lang="en-US" sz="1200" dirty="0"/>
                        <a:t>27.8</a:t>
                      </a:r>
                    </a:p>
                  </a:txBody>
                  <a:tcPr marL="68580" marR="68580" marT="34290" marB="34290"/>
                </a:tc>
                <a:extLst>
                  <a:ext uri="{0D108BD9-81ED-4DB2-BD59-A6C34878D82A}">
                    <a16:rowId xmlns:a16="http://schemas.microsoft.com/office/drawing/2014/main" val="4120552185"/>
                  </a:ext>
                </a:extLst>
              </a:tr>
              <a:tr h="285750">
                <a:tc>
                  <a:txBody>
                    <a:bodyPr/>
                    <a:lstStyle/>
                    <a:p>
                      <a:r>
                        <a:rPr lang="en-US" sz="1200" dirty="0"/>
                        <a:t>4 V100 GPUs</a:t>
                      </a:r>
                    </a:p>
                  </a:txBody>
                  <a:tcPr marL="68580" marR="68580" marT="34290" marB="34290"/>
                </a:tc>
                <a:tc>
                  <a:txBody>
                    <a:bodyPr/>
                    <a:lstStyle/>
                    <a:p>
                      <a:r>
                        <a:rPr lang="en-US" sz="1200" dirty="0"/>
                        <a:t>1</a:t>
                      </a:r>
                    </a:p>
                  </a:txBody>
                  <a:tcPr marL="68580" marR="68580" marT="34290" marB="34290"/>
                </a:tc>
                <a:tc>
                  <a:txBody>
                    <a:bodyPr/>
                    <a:lstStyle/>
                    <a:p>
                      <a:r>
                        <a:rPr lang="en-US" sz="1200" dirty="0"/>
                        <a:t>3.13</a:t>
                      </a:r>
                    </a:p>
                  </a:txBody>
                  <a:tcPr marL="68580" marR="68580" marT="34290" marB="34290"/>
                </a:tc>
                <a:tc>
                  <a:txBody>
                    <a:bodyPr/>
                    <a:lstStyle/>
                    <a:p>
                      <a:r>
                        <a:rPr lang="en-US" sz="1200" dirty="0"/>
                        <a:t>12.4</a:t>
                      </a:r>
                    </a:p>
                  </a:txBody>
                  <a:tcPr marL="68580" marR="68580" marT="34290" marB="34290"/>
                </a:tc>
                <a:extLst>
                  <a:ext uri="{0D108BD9-81ED-4DB2-BD59-A6C34878D82A}">
                    <a16:rowId xmlns:a16="http://schemas.microsoft.com/office/drawing/2014/main" val="1494497357"/>
                  </a:ext>
                </a:extLst>
              </a:tr>
              <a:tr h="285750">
                <a:tc>
                  <a:txBody>
                    <a:bodyPr/>
                    <a:lstStyle/>
                    <a:p>
                      <a:r>
                        <a:rPr lang="en-US" sz="1200" dirty="0"/>
                        <a:t>8 GPUs</a:t>
                      </a:r>
                    </a:p>
                  </a:txBody>
                  <a:tcPr marL="68580" marR="68580" marT="34290" marB="34290"/>
                </a:tc>
                <a:tc>
                  <a:txBody>
                    <a:bodyPr/>
                    <a:lstStyle/>
                    <a:p>
                      <a:r>
                        <a:rPr lang="en-US" sz="1200" dirty="0"/>
                        <a:t>2</a:t>
                      </a:r>
                    </a:p>
                  </a:txBody>
                  <a:tcPr marL="68580" marR="68580" marT="34290" marB="34290"/>
                </a:tc>
                <a:tc>
                  <a:txBody>
                    <a:bodyPr/>
                    <a:lstStyle/>
                    <a:p>
                      <a:r>
                        <a:rPr lang="en-US" sz="1200" dirty="0"/>
                        <a:t>1.73</a:t>
                      </a:r>
                    </a:p>
                  </a:txBody>
                  <a:tcPr marL="68580" marR="68580" marT="34290" marB="34290"/>
                </a:tc>
                <a:tc>
                  <a:txBody>
                    <a:bodyPr/>
                    <a:lstStyle/>
                    <a:p>
                      <a:r>
                        <a:rPr lang="en-US" sz="1200" dirty="0"/>
                        <a:t>22.4</a:t>
                      </a:r>
                    </a:p>
                  </a:txBody>
                  <a:tcPr marL="68580" marR="68580" marT="34290" marB="34290"/>
                </a:tc>
                <a:extLst>
                  <a:ext uri="{0D108BD9-81ED-4DB2-BD59-A6C34878D82A}">
                    <a16:rowId xmlns:a16="http://schemas.microsoft.com/office/drawing/2014/main" val="1514638435"/>
                  </a:ext>
                </a:extLst>
              </a:tr>
              <a:tr h="285750">
                <a:tc>
                  <a:txBody>
                    <a:bodyPr/>
                    <a:lstStyle/>
                    <a:p>
                      <a:r>
                        <a:rPr lang="en-US" sz="1200" dirty="0"/>
                        <a:t>16 GPUs</a:t>
                      </a:r>
                    </a:p>
                  </a:txBody>
                  <a:tcPr marL="68580" marR="68580" marT="34290" marB="34290"/>
                </a:tc>
                <a:tc>
                  <a:txBody>
                    <a:bodyPr/>
                    <a:lstStyle/>
                    <a:p>
                      <a:r>
                        <a:rPr lang="en-US" sz="1200" dirty="0"/>
                        <a:t>4</a:t>
                      </a:r>
                    </a:p>
                  </a:txBody>
                  <a:tcPr marL="68580" marR="68580" marT="34290" marB="34290"/>
                </a:tc>
                <a:tc>
                  <a:txBody>
                    <a:bodyPr/>
                    <a:lstStyle/>
                    <a:p>
                      <a:r>
                        <a:rPr lang="en-US" sz="1200" dirty="0"/>
                        <a:t>1.08</a:t>
                      </a:r>
                    </a:p>
                  </a:txBody>
                  <a:tcPr marL="68580" marR="68580" marT="34290" marB="34290"/>
                </a:tc>
                <a:tc>
                  <a:txBody>
                    <a:bodyPr/>
                    <a:lstStyle/>
                    <a:p>
                      <a:r>
                        <a:rPr lang="en-US" sz="1200" dirty="0"/>
                        <a:t>35.8</a:t>
                      </a:r>
                    </a:p>
                  </a:txBody>
                  <a:tcPr marL="68580" marR="68580" marT="34290" marB="34290"/>
                </a:tc>
                <a:extLst>
                  <a:ext uri="{0D108BD9-81ED-4DB2-BD59-A6C34878D82A}">
                    <a16:rowId xmlns:a16="http://schemas.microsoft.com/office/drawing/2014/main" val="1885715342"/>
                  </a:ext>
                </a:extLst>
              </a:tr>
              <a:tr h="285750">
                <a:tc>
                  <a:txBody>
                    <a:bodyPr/>
                    <a:lstStyle/>
                    <a:p>
                      <a:r>
                        <a:rPr lang="en-US" sz="1200" dirty="0"/>
                        <a:t>32 GPUs</a:t>
                      </a:r>
                    </a:p>
                  </a:txBody>
                  <a:tcPr marL="68580" marR="68580" marT="34290" marB="34290"/>
                </a:tc>
                <a:tc>
                  <a:txBody>
                    <a:bodyPr/>
                    <a:lstStyle/>
                    <a:p>
                      <a:r>
                        <a:rPr lang="en-US" sz="1200" dirty="0"/>
                        <a:t>8</a:t>
                      </a:r>
                    </a:p>
                  </a:txBody>
                  <a:tcPr marL="68580" marR="68580" marT="34290" marB="34290"/>
                </a:tc>
                <a:tc>
                  <a:txBody>
                    <a:bodyPr/>
                    <a:lstStyle/>
                    <a:p>
                      <a:r>
                        <a:rPr lang="en-US" sz="1200" dirty="0"/>
                        <a:t>0.77</a:t>
                      </a:r>
                    </a:p>
                  </a:txBody>
                  <a:tcPr marL="68580" marR="68580" marT="34290" marB="34290"/>
                </a:tc>
                <a:tc>
                  <a:txBody>
                    <a:bodyPr/>
                    <a:lstStyle/>
                    <a:p>
                      <a:r>
                        <a:rPr lang="en-US" sz="1200" dirty="0"/>
                        <a:t>50.5</a:t>
                      </a:r>
                    </a:p>
                  </a:txBody>
                  <a:tcPr marL="68580" marR="68580" marT="34290" marB="34290"/>
                </a:tc>
                <a:extLst>
                  <a:ext uri="{0D108BD9-81ED-4DB2-BD59-A6C34878D82A}">
                    <a16:rowId xmlns:a16="http://schemas.microsoft.com/office/drawing/2014/main" val="1396064655"/>
                  </a:ext>
                </a:extLst>
              </a:tr>
            </a:tbl>
          </a:graphicData>
        </a:graphic>
      </p:graphicFrame>
      <p:sp>
        <p:nvSpPr>
          <p:cNvPr id="7" name="TextBox 6">
            <a:extLst>
              <a:ext uri="{FF2B5EF4-FFF2-40B4-BE49-F238E27FC236}">
                <a16:creationId xmlns:a16="http://schemas.microsoft.com/office/drawing/2014/main" id="{489865A5-9C1A-3740-B176-3C4938D7548D}"/>
              </a:ext>
            </a:extLst>
          </p:cNvPr>
          <p:cNvSpPr txBox="1"/>
          <p:nvPr/>
        </p:nvSpPr>
        <p:spPr>
          <a:xfrm>
            <a:off x="615148" y="969538"/>
            <a:ext cx="3371850" cy="300082"/>
          </a:xfrm>
          <a:prstGeom prst="rect">
            <a:avLst/>
          </a:prstGeom>
          <a:noFill/>
        </p:spPr>
        <p:txBody>
          <a:bodyPr wrap="square" rtlCol="0">
            <a:spAutoFit/>
          </a:bodyPr>
          <a:lstStyle/>
          <a:p>
            <a:pPr algn="ctr"/>
            <a:r>
              <a:rPr lang="en-US" sz="1350" dirty="0"/>
              <a:t>Criticality search solver</a:t>
            </a:r>
          </a:p>
        </p:txBody>
      </p:sp>
      <p:sp>
        <p:nvSpPr>
          <p:cNvPr id="8" name="TextBox 7">
            <a:extLst>
              <a:ext uri="{FF2B5EF4-FFF2-40B4-BE49-F238E27FC236}">
                <a16:creationId xmlns:a16="http://schemas.microsoft.com/office/drawing/2014/main" id="{6E86ADAD-F580-1C48-91E8-26D6FAEECD71}"/>
              </a:ext>
            </a:extLst>
          </p:cNvPr>
          <p:cNvSpPr txBox="1"/>
          <p:nvPr/>
        </p:nvSpPr>
        <p:spPr>
          <a:xfrm rot="16200000">
            <a:off x="4133882" y="1841717"/>
            <a:ext cx="1327179" cy="415498"/>
          </a:xfrm>
          <a:prstGeom prst="rect">
            <a:avLst/>
          </a:prstGeom>
          <a:solidFill>
            <a:schemeClr val="accent5"/>
          </a:solidFill>
        </p:spPr>
        <p:txBody>
          <a:bodyPr wrap="square" rtlCol="0">
            <a:spAutoFit/>
          </a:bodyPr>
          <a:lstStyle/>
          <a:p>
            <a:pPr algn="ctr"/>
            <a:r>
              <a:rPr lang="en-US" sz="1000" dirty="0"/>
              <a:t>CTS-1</a:t>
            </a:r>
          </a:p>
          <a:p>
            <a:pPr algn="ctr"/>
            <a:r>
              <a:rPr lang="en-US" sz="1000" dirty="0"/>
              <a:t> (Broadwell)</a:t>
            </a:r>
          </a:p>
        </p:txBody>
      </p:sp>
      <p:sp>
        <p:nvSpPr>
          <p:cNvPr id="9" name="TextBox 8">
            <a:extLst>
              <a:ext uri="{FF2B5EF4-FFF2-40B4-BE49-F238E27FC236}">
                <a16:creationId xmlns:a16="http://schemas.microsoft.com/office/drawing/2014/main" id="{619505BC-FA7E-7244-BFF9-2766405A5501}"/>
              </a:ext>
            </a:extLst>
          </p:cNvPr>
          <p:cNvSpPr txBox="1"/>
          <p:nvPr/>
        </p:nvSpPr>
        <p:spPr>
          <a:xfrm rot="16200000">
            <a:off x="4377391" y="2942007"/>
            <a:ext cx="840159" cy="400110"/>
          </a:xfrm>
          <a:prstGeom prst="rect">
            <a:avLst/>
          </a:prstGeom>
          <a:solidFill>
            <a:schemeClr val="accent3"/>
          </a:solidFill>
        </p:spPr>
        <p:txBody>
          <a:bodyPr wrap="square" rtlCol="0">
            <a:spAutoFit/>
          </a:bodyPr>
          <a:lstStyle/>
          <a:p>
            <a:pPr algn="ctr"/>
            <a:r>
              <a:rPr lang="en-US" sz="1000" dirty="0"/>
              <a:t>EA (P8+P100)</a:t>
            </a:r>
          </a:p>
        </p:txBody>
      </p:sp>
      <p:sp>
        <p:nvSpPr>
          <p:cNvPr id="10" name="TextBox 9">
            <a:extLst>
              <a:ext uri="{FF2B5EF4-FFF2-40B4-BE49-F238E27FC236}">
                <a16:creationId xmlns:a16="http://schemas.microsoft.com/office/drawing/2014/main" id="{2C5D647A-74CE-F64F-A5BE-AB9D0212A3A6}"/>
              </a:ext>
            </a:extLst>
          </p:cNvPr>
          <p:cNvSpPr txBox="1"/>
          <p:nvPr/>
        </p:nvSpPr>
        <p:spPr>
          <a:xfrm rot="16200000">
            <a:off x="4233593" y="3934815"/>
            <a:ext cx="1137805" cy="415498"/>
          </a:xfrm>
          <a:prstGeom prst="rect">
            <a:avLst/>
          </a:prstGeom>
          <a:solidFill>
            <a:srgbClr val="FC0D1B"/>
          </a:solidFill>
        </p:spPr>
        <p:txBody>
          <a:bodyPr wrap="square" rtlCol="0">
            <a:spAutoFit/>
          </a:bodyPr>
          <a:lstStyle/>
          <a:p>
            <a:pPr algn="ctr"/>
            <a:r>
              <a:rPr lang="en-US" sz="1000" dirty="0"/>
              <a:t>Sierra (P9+V100)</a:t>
            </a:r>
          </a:p>
        </p:txBody>
      </p:sp>
      <p:pic>
        <p:nvPicPr>
          <p:cNvPr id="4" name="Picture 3">
            <a:extLst>
              <a:ext uri="{FF2B5EF4-FFF2-40B4-BE49-F238E27FC236}">
                <a16:creationId xmlns:a16="http://schemas.microsoft.com/office/drawing/2014/main" id="{D90D0B4B-0F0D-C749-81B4-8AA50D91DBFC}"/>
              </a:ext>
            </a:extLst>
          </p:cNvPr>
          <p:cNvPicPr>
            <a:picLocks noChangeAspect="1"/>
          </p:cNvPicPr>
          <p:nvPr/>
        </p:nvPicPr>
        <p:blipFill>
          <a:blip r:embed="rId2"/>
          <a:stretch>
            <a:fillRect/>
          </a:stretch>
        </p:blipFill>
        <p:spPr>
          <a:xfrm>
            <a:off x="134743" y="1229018"/>
            <a:ext cx="4346821" cy="3604239"/>
          </a:xfrm>
          <a:prstGeom prst="rect">
            <a:avLst/>
          </a:prstGeom>
        </p:spPr>
      </p:pic>
      <p:sp>
        <p:nvSpPr>
          <p:cNvPr id="11" name="TextBox 10">
            <a:extLst>
              <a:ext uri="{FF2B5EF4-FFF2-40B4-BE49-F238E27FC236}">
                <a16:creationId xmlns:a16="http://schemas.microsoft.com/office/drawing/2014/main" id="{77F2FB46-7742-0F4E-B067-38152999FCBE}"/>
              </a:ext>
            </a:extLst>
          </p:cNvPr>
          <p:cNvSpPr txBox="1"/>
          <p:nvPr/>
        </p:nvSpPr>
        <p:spPr>
          <a:xfrm>
            <a:off x="5220119" y="683288"/>
            <a:ext cx="2016899" cy="307777"/>
          </a:xfrm>
          <a:prstGeom prst="rect">
            <a:avLst/>
          </a:prstGeom>
          <a:noFill/>
        </p:spPr>
        <p:txBody>
          <a:bodyPr wrap="none" rtlCol="0">
            <a:spAutoFit/>
          </a:bodyPr>
          <a:lstStyle/>
          <a:p>
            <a:r>
              <a:rPr lang="en-US" sz="1400" dirty="0"/>
              <a:t>Runtime vs. Bandwidth</a:t>
            </a:r>
          </a:p>
        </p:txBody>
      </p:sp>
    </p:spTree>
    <p:extLst>
      <p:ext uri="{BB962C8B-B14F-4D97-AF65-F5344CB8AC3E}">
        <p14:creationId xmlns:p14="http://schemas.microsoft.com/office/powerpoint/2010/main" val="182570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1367-FA1E-9B40-9844-2C2BC47E79C3}"/>
              </a:ext>
            </a:extLst>
          </p:cNvPr>
          <p:cNvSpPr>
            <a:spLocks noGrp="1"/>
          </p:cNvSpPr>
          <p:nvPr>
            <p:ph type="title"/>
          </p:nvPr>
        </p:nvSpPr>
        <p:spPr>
          <a:xfrm>
            <a:off x="427055" y="145006"/>
            <a:ext cx="8229600" cy="754380"/>
          </a:xfrm>
        </p:spPr>
        <p:txBody>
          <a:bodyPr/>
          <a:lstStyle/>
          <a:p>
            <a:r>
              <a:rPr lang="en-US" dirty="0"/>
              <a:t>SW4 is running high resolution earthquake simulations much more efficiently on Sierra than KNL</a:t>
            </a:r>
          </a:p>
        </p:txBody>
      </p:sp>
      <p:pic>
        <p:nvPicPr>
          <p:cNvPr id="4" name="Picture 3">
            <a:extLst>
              <a:ext uri="{FF2B5EF4-FFF2-40B4-BE49-F238E27FC236}">
                <a16:creationId xmlns:a16="http://schemas.microsoft.com/office/drawing/2014/main" id="{2670B16C-025B-7E45-B169-CB00710B9D61}"/>
              </a:ext>
            </a:extLst>
          </p:cNvPr>
          <p:cNvPicPr>
            <a:picLocks noChangeAspect="1"/>
          </p:cNvPicPr>
          <p:nvPr/>
        </p:nvPicPr>
        <p:blipFill>
          <a:blip r:embed="rId2"/>
          <a:stretch>
            <a:fillRect/>
          </a:stretch>
        </p:blipFill>
        <p:spPr>
          <a:xfrm>
            <a:off x="156237" y="1000081"/>
            <a:ext cx="4114800" cy="2361858"/>
          </a:xfrm>
          <a:prstGeom prst="rect">
            <a:avLst/>
          </a:prstGeom>
        </p:spPr>
      </p:pic>
      <p:pic>
        <p:nvPicPr>
          <p:cNvPr id="5" name="Picture 4">
            <a:extLst>
              <a:ext uri="{FF2B5EF4-FFF2-40B4-BE49-F238E27FC236}">
                <a16:creationId xmlns:a16="http://schemas.microsoft.com/office/drawing/2014/main" id="{3180B88D-8F42-B840-B7CD-F67C68B41491}"/>
              </a:ext>
            </a:extLst>
          </p:cNvPr>
          <p:cNvPicPr>
            <a:picLocks noChangeAspect="1"/>
          </p:cNvPicPr>
          <p:nvPr/>
        </p:nvPicPr>
        <p:blipFill>
          <a:blip r:embed="rId3"/>
          <a:stretch>
            <a:fillRect/>
          </a:stretch>
        </p:blipFill>
        <p:spPr>
          <a:xfrm>
            <a:off x="4732616" y="1000081"/>
            <a:ext cx="4114800" cy="2361858"/>
          </a:xfrm>
          <a:prstGeom prst="rect">
            <a:avLst/>
          </a:prstGeom>
        </p:spPr>
      </p:pic>
      <p:sp>
        <p:nvSpPr>
          <p:cNvPr id="6" name="TextBox 5">
            <a:extLst>
              <a:ext uri="{FF2B5EF4-FFF2-40B4-BE49-F238E27FC236}">
                <a16:creationId xmlns:a16="http://schemas.microsoft.com/office/drawing/2014/main" id="{1D59C53F-5748-3140-977E-D83C8046E491}"/>
              </a:ext>
            </a:extLst>
          </p:cNvPr>
          <p:cNvSpPr txBox="1"/>
          <p:nvPr/>
        </p:nvSpPr>
        <p:spPr>
          <a:xfrm>
            <a:off x="0" y="4535085"/>
            <a:ext cx="9144000" cy="307777"/>
          </a:xfrm>
          <a:prstGeom prst="rect">
            <a:avLst/>
          </a:prstGeom>
          <a:solidFill>
            <a:schemeClr val="tx2"/>
          </a:solidFill>
          <a:ln>
            <a:solidFill>
              <a:schemeClr val="tx1"/>
            </a:solidFill>
          </a:ln>
        </p:spPr>
        <p:txBody>
          <a:bodyPr wrap="square" rtlCol="0">
            <a:spAutoFit/>
          </a:bodyPr>
          <a:lstStyle/>
          <a:p>
            <a:pPr algn="ctr"/>
            <a:r>
              <a:rPr lang="en-US" sz="1400" dirty="0">
                <a:solidFill>
                  <a:schemeClr val="bg1"/>
                </a:solidFill>
              </a:rPr>
              <a:t>Two codes, different platforms: Peak Ground Velocity maps agree to machine precision!</a:t>
            </a:r>
          </a:p>
        </p:txBody>
      </p:sp>
      <p:sp>
        <p:nvSpPr>
          <p:cNvPr id="7" name="TextBox 6">
            <a:extLst>
              <a:ext uri="{FF2B5EF4-FFF2-40B4-BE49-F238E27FC236}">
                <a16:creationId xmlns:a16="http://schemas.microsoft.com/office/drawing/2014/main" id="{CC293526-93AE-E547-930B-32D2861834DE}"/>
              </a:ext>
            </a:extLst>
          </p:cNvPr>
          <p:cNvSpPr txBox="1"/>
          <p:nvPr/>
        </p:nvSpPr>
        <p:spPr>
          <a:xfrm>
            <a:off x="329836" y="3024299"/>
            <a:ext cx="2991525" cy="276999"/>
          </a:xfrm>
          <a:prstGeom prst="rect">
            <a:avLst/>
          </a:prstGeom>
          <a:solidFill>
            <a:schemeClr val="bg1"/>
          </a:solidFill>
        </p:spPr>
        <p:txBody>
          <a:bodyPr wrap="none" rtlCol="0">
            <a:spAutoFit/>
          </a:bodyPr>
          <a:lstStyle/>
          <a:p>
            <a:r>
              <a:rPr lang="en-US" sz="1200" b="1" dirty="0"/>
              <a:t>Cori-II (SW4): PGV = 2.1797349453 m/s</a:t>
            </a:r>
          </a:p>
        </p:txBody>
      </p:sp>
      <p:sp>
        <p:nvSpPr>
          <p:cNvPr id="8" name="TextBox 7">
            <a:extLst>
              <a:ext uri="{FF2B5EF4-FFF2-40B4-BE49-F238E27FC236}">
                <a16:creationId xmlns:a16="http://schemas.microsoft.com/office/drawing/2014/main" id="{C91EC6CF-F501-924F-B266-FE54C9749295}"/>
              </a:ext>
            </a:extLst>
          </p:cNvPr>
          <p:cNvSpPr txBox="1"/>
          <p:nvPr/>
        </p:nvSpPr>
        <p:spPr>
          <a:xfrm>
            <a:off x="4894913" y="3024299"/>
            <a:ext cx="3405099" cy="276999"/>
          </a:xfrm>
          <a:prstGeom prst="rect">
            <a:avLst/>
          </a:prstGeom>
          <a:solidFill>
            <a:schemeClr val="bg1"/>
          </a:solidFill>
        </p:spPr>
        <p:txBody>
          <a:bodyPr wrap="none" rtlCol="0">
            <a:spAutoFit/>
          </a:bodyPr>
          <a:lstStyle/>
          <a:p>
            <a:r>
              <a:rPr lang="en-US" sz="1200" b="1" dirty="0"/>
              <a:t>Sierra(SW4-RAJA): PGV = 2.1797349453 m/s</a:t>
            </a:r>
          </a:p>
        </p:txBody>
      </p:sp>
      <p:graphicFrame>
        <p:nvGraphicFramePr>
          <p:cNvPr id="10" name="Table 9">
            <a:extLst>
              <a:ext uri="{FF2B5EF4-FFF2-40B4-BE49-F238E27FC236}">
                <a16:creationId xmlns:a16="http://schemas.microsoft.com/office/drawing/2014/main" id="{8584AB9B-02EA-BB4A-B0AB-2DFA5B624DF7}"/>
              </a:ext>
            </a:extLst>
          </p:cNvPr>
          <p:cNvGraphicFramePr>
            <a:graphicFrameLocks noGrp="1"/>
          </p:cNvGraphicFramePr>
          <p:nvPr>
            <p:extLst>
              <p:ext uri="{D42A27DB-BD31-4B8C-83A1-F6EECF244321}">
                <p14:modId xmlns:p14="http://schemas.microsoft.com/office/powerpoint/2010/main" val="1206509224"/>
              </p:ext>
            </p:extLst>
          </p:nvPr>
        </p:nvGraphicFramePr>
        <p:xfrm>
          <a:off x="226410" y="3438631"/>
          <a:ext cx="8691180" cy="1035813"/>
        </p:xfrm>
        <a:graphic>
          <a:graphicData uri="http://schemas.openxmlformats.org/drawingml/2006/table">
            <a:tbl>
              <a:tblPr firstRow="1" bandRow="1">
                <a:tableStyleId>{5C22544A-7EE6-4342-B048-85BDC9FD1C3A}</a:tableStyleId>
              </a:tblPr>
              <a:tblGrid>
                <a:gridCol w="4345590">
                  <a:extLst>
                    <a:ext uri="{9D8B030D-6E8A-4147-A177-3AD203B41FA5}">
                      <a16:colId xmlns:a16="http://schemas.microsoft.com/office/drawing/2014/main" val="989843428"/>
                    </a:ext>
                  </a:extLst>
                </a:gridCol>
                <a:gridCol w="4345590">
                  <a:extLst>
                    <a:ext uri="{9D8B030D-6E8A-4147-A177-3AD203B41FA5}">
                      <a16:colId xmlns:a16="http://schemas.microsoft.com/office/drawing/2014/main" val="3927376715"/>
                    </a:ext>
                  </a:extLst>
                </a:gridCol>
              </a:tblGrid>
              <a:tr h="34527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25.8B grid points, 63,063 timesteps</a:t>
                      </a:r>
                      <a:r>
                        <a:rPr lang="en-US" sz="1400" b="1" dirty="0">
                          <a:solidFill>
                            <a:schemeClr val="tx1"/>
                          </a:solidFill>
                        </a:rPr>
                        <a:t> – </a:t>
                      </a:r>
                      <a:r>
                        <a:rPr lang="en-US" sz="1400" b="0" dirty="0">
                          <a:solidFill>
                            <a:schemeClr val="tx1"/>
                          </a:solidFill>
                        </a:rPr>
                        <a:t>solver </a:t>
                      </a:r>
                      <a:r>
                        <a:rPr lang="en-US" sz="1400" b="0" dirty="0" err="1">
                          <a:solidFill>
                            <a:schemeClr val="tx1"/>
                          </a:solidFill>
                        </a:rPr>
                        <a:t>wallclock</a:t>
                      </a:r>
                      <a:r>
                        <a:rPr lang="en-US" sz="1400" b="0" dirty="0">
                          <a:solidFill>
                            <a:schemeClr val="tx1"/>
                          </a:solidFill>
                        </a:rPr>
                        <a:t> time 10.3 hours</a:t>
                      </a:r>
                    </a:p>
                  </a:txBody>
                  <a:tcPr marL="68580" marR="68580" marT="34290" marB="34290">
                    <a:solidFill>
                      <a:schemeClr val="tx2">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endParaRPr>
                    </a:p>
                  </a:txBody>
                  <a:tcPr marL="68580" marR="68580" marT="34290" marB="34290">
                    <a:solidFill>
                      <a:schemeClr val="tx2">
                        <a:lumMod val="20000"/>
                        <a:lumOff val="80000"/>
                      </a:schemeClr>
                    </a:solidFill>
                  </a:tcPr>
                </a:tc>
                <a:extLst>
                  <a:ext uri="{0D108BD9-81ED-4DB2-BD59-A6C34878D82A}">
                    <a16:rowId xmlns:a16="http://schemas.microsoft.com/office/drawing/2014/main" val="2691499147"/>
                  </a:ext>
                </a:extLst>
              </a:tr>
              <a:tr h="3452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85% of Cori-II: </a:t>
                      </a:r>
                      <a:r>
                        <a:rPr lang="en-US" sz="1400" b="0" dirty="0">
                          <a:solidFill>
                            <a:schemeClr val="tx1"/>
                          </a:solidFill>
                        </a:rPr>
                        <a:t>8,192 nodes (524,288 CPU cores)</a:t>
                      </a:r>
                    </a:p>
                  </a:txBody>
                  <a:tcPr marL="68580" marR="68580" marT="34290" marB="34290">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6% of Sierra</a:t>
                      </a:r>
                      <a:r>
                        <a:rPr lang="en-US" sz="1400" b="0" dirty="0">
                          <a:solidFill>
                            <a:schemeClr val="tx1"/>
                          </a:solidFill>
                        </a:rPr>
                        <a:t>: 256 nodes (1024 GPUs)</a:t>
                      </a:r>
                    </a:p>
                  </a:txBody>
                  <a:tcPr marL="68580" marR="68580" marT="34290" marB="34290">
                    <a:solidFill>
                      <a:schemeClr val="tx2">
                        <a:lumMod val="20000"/>
                        <a:lumOff val="80000"/>
                      </a:schemeClr>
                    </a:solidFill>
                  </a:tcPr>
                </a:tc>
                <a:extLst>
                  <a:ext uri="{0D108BD9-81ED-4DB2-BD59-A6C34878D82A}">
                    <a16:rowId xmlns:a16="http://schemas.microsoft.com/office/drawing/2014/main" val="2030160437"/>
                  </a:ext>
                </a:extLst>
              </a:tr>
              <a:tr h="3452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27 PF </a:t>
                      </a:r>
                      <a:r>
                        <a:rPr lang="en-US" sz="1400" b="0" dirty="0">
                          <a:solidFill>
                            <a:schemeClr val="tx1"/>
                          </a:solidFill>
                        </a:rPr>
                        <a:t>total peak (#12 Top 500)</a:t>
                      </a:r>
                    </a:p>
                  </a:txBody>
                  <a:tcPr marL="68580" marR="68580" marT="34290" marB="34290">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125 PF </a:t>
                      </a:r>
                      <a:r>
                        <a:rPr lang="en-US" sz="1400" b="0" dirty="0">
                          <a:solidFill>
                            <a:schemeClr val="tx1"/>
                          </a:solidFill>
                        </a:rPr>
                        <a:t>total peak (#2 Top 500)</a:t>
                      </a:r>
                    </a:p>
                  </a:txBody>
                  <a:tcPr marL="68580" marR="68580" marT="34290" marB="34290">
                    <a:solidFill>
                      <a:schemeClr val="tx2">
                        <a:lumMod val="20000"/>
                        <a:lumOff val="80000"/>
                      </a:schemeClr>
                    </a:solidFill>
                  </a:tcPr>
                </a:tc>
                <a:extLst>
                  <a:ext uri="{0D108BD9-81ED-4DB2-BD59-A6C34878D82A}">
                    <a16:rowId xmlns:a16="http://schemas.microsoft.com/office/drawing/2014/main" val="1283383531"/>
                  </a:ext>
                </a:extLst>
              </a:tr>
            </a:tbl>
          </a:graphicData>
        </a:graphic>
      </p:graphicFrame>
    </p:spTree>
    <p:extLst>
      <p:ext uri="{BB962C8B-B14F-4D97-AF65-F5344CB8AC3E}">
        <p14:creationId xmlns:p14="http://schemas.microsoft.com/office/powerpoint/2010/main" val="2057137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91FE-A6FD-074E-A4A6-2A16D9259E58}"/>
              </a:ext>
            </a:extLst>
          </p:cNvPr>
          <p:cNvSpPr>
            <a:spLocks noGrp="1"/>
          </p:cNvSpPr>
          <p:nvPr>
            <p:ph type="title"/>
          </p:nvPr>
        </p:nvSpPr>
        <p:spPr/>
        <p:txBody>
          <a:bodyPr/>
          <a:lstStyle/>
          <a:p>
            <a:r>
              <a:rPr lang="en-US" dirty="0"/>
              <a:t>Each application has taken years of effort to get where we are….</a:t>
            </a:r>
          </a:p>
        </p:txBody>
      </p:sp>
      <p:graphicFrame>
        <p:nvGraphicFramePr>
          <p:cNvPr id="4" name="Project Timeline" descr="Timeline charting project details">
            <a:extLst>
              <a:ext uri="{FF2B5EF4-FFF2-40B4-BE49-F238E27FC236}">
                <a16:creationId xmlns:a16="http://schemas.microsoft.com/office/drawing/2014/main" id="{254F0432-79D4-DA46-BEA9-965769289652}"/>
              </a:ext>
            </a:extLst>
          </p:cNvPr>
          <p:cNvGraphicFramePr>
            <a:graphicFrameLocks/>
          </p:cNvGraphicFramePr>
          <p:nvPr/>
        </p:nvGraphicFramePr>
        <p:xfrm>
          <a:off x="58783" y="985318"/>
          <a:ext cx="9028067" cy="383167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a:extLst>
              <a:ext uri="{FF2B5EF4-FFF2-40B4-BE49-F238E27FC236}">
                <a16:creationId xmlns:a16="http://schemas.microsoft.com/office/drawing/2014/main" id="{094818DC-66C6-2F45-A739-97BC666B68B3}"/>
              </a:ext>
            </a:extLst>
          </p:cNvPr>
          <p:cNvSpPr txBox="1"/>
          <p:nvPr/>
        </p:nvSpPr>
        <p:spPr>
          <a:xfrm>
            <a:off x="5722517" y="4434898"/>
            <a:ext cx="2917523" cy="381288"/>
          </a:xfrm>
          <a:prstGeom prst="rect">
            <a:avLst/>
          </a:prstGeom>
          <a:ln>
            <a:solidFill>
              <a:schemeClr val="tx1"/>
            </a:solidFill>
          </a:ln>
        </p:spPr>
        <p:txBody>
          <a:bodyPr wrap="square" rtlCol="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t>2017</a:t>
            </a:r>
          </a:p>
        </p:txBody>
      </p:sp>
      <p:sp>
        <p:nvSpPr>
          <p:cNvPr id="7" name="TextBox 1">
            <a:extLst>
              <a:ext uri="{FF2B5EF4-FFF2-40B4-BE49-F238E27FC236}">
                <a16:creationId xmlns:a16="http://schemas.microsoft.com/office/drawing/2014/main" id="{E9921EE3-24FB-104B-A8D8-16B9ED139D7A}"/>
              </a:ext>
            </a:extLst>
          </p:cNvPr>
          <p:cNvSpPr txBox="1"/>
          <p:nvPr/>
        </p:nvSpPr>
        <p:spPr>
          <a:xfrm>
            <a:off x="8641555" y="4438139"/>
            <a:ext cx="502446" cy="372852"/>
          </a:xfrm>
          <a:prstGeom prst="rect">
            <a:avLst/>
          </a:prstGeom>
          <a:ln>
            <a:solidFill>
              <a:schemeClr val="tx1"/>
            </a:solidFill>
          </a:ln>
        </p:spPr>
        <p:txBody>
          <a:bodyPr wrap="square" rtlCol="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t>‘18</a:t>
            </a:r>
          </a:p>
        </p:txBody>
      </p:sp>
      <p:sp>
        <p:nvSpPr>
          <p:cNvPr id="15" name="Rectangle 14">
            <a:extLst>
              <a:ext uri="{FF2B5EF4-FFF2-40B4-BE49-F238E27FC236}">
                <a16:creationId xmlns:a16="http://schemas.microsoft.com/office/drawing/2014/main" id="{2599DE41-C755-6A4C-911C-FE6555E53D96}"/>
              </a:ext>
            </a:extLst>
          </p:cNvPr>
          <p:cNvSpPr/>
          <p:nvPr/>
        </p:nvSpPr>
        <p:spPr bwMode="auto">
          <a:xfrm>
            <a:off x="404949" y="4323806"/>
            <a:ext cx="2599508" cy="476794"/>
          </a:xfrm>
          <a:prstGeom prst="rect">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4" name="TextBox 1">
            <a:extLst>
              <a:ext uri="{FF2B5EF4-FFF2-40B4-BE49-F238E27FC236}">
                <a16:creationId xmlns:a16="http://schemas.microsoft.com/office/drawing/2014/main" id="{20BC9EEB-0085-6E42-803F-E0E1BE1ACB1C}"/>
              </a:ext>
            </a:extLst>
          </p:cNvPr>
          <p:cNvSpPr txBox="1"/>
          <p:nvPr/>
        </p:nvSpPr>
        <p:spPr>
          <a:xfrm>
            <a:off x="1" y="4436917"/>
            <a:ext cx="2706832" cy="370723"/>
          </a:xfrm>
          <a:prstGeom prst="rect">
            <a:avLst/>
          </a:prstGeom>
          <a:solidFill>
            <a:schemeClr val="bg1"/>
          </a:solidFill>
          <a:ln>
            <a:solidFill>
              <a:schemeClr val="tx1"/>
            </a:solidFill>
          </a:ln>
        </p:spPr>
        <p:txBody>
          <a:bodyPr wrap="square" rtlCol="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t>2015</a:t>
            </a:r>
          </a:p>
        </p:txBody>
      </p:sp>
      <p:sp>
        <p:nvSpPr>
          <p:cNvPr id="5" name="TextBox 1">
            <a:extLst>
              <a:ext uri="{FF2B5EF4-FFF2-40B4-BE49-F238E27FC236}">
                <a16:creationId xmlns:a16="http://schemas.microsoft.com/office/drawing/2014/main" id="{AB4BB6B3-2A84-AD42-88F7-A353BA30C643}"/>
              </a:ext>
            </a:extLst>
          </p:cNvPr>
          <p:cNvSpPr txBox="1"/>
          <p:nvPr/>
        </p:nvSpPr>
        <p:spPr>
          <a:xfrm>
            <a:off x="2712027" y="4436918"/>
            <a:ext cx="3013364" cy="379268"/>
          </a:xfrm>
          <a:prstGeom prst="rect">
            <a:avLst/>
          </a:prstGeom>
          <a:ln>
            <a:solidFill>
              <a:schemeClr val="tx1"/>
            </a:solidFill>
          </a:ln>
        </p:spPr>
        <p:txBody>
          <a:bodyPr wrap="square" rtlCol="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a:t>2016</a:t>
            </a:r>
            <a:endParaRPr lang="en-US" sz="1800" b="1" dirty="0"/>
          </a:p>
        </p:txBody>
      </p:sp>
      <p:sp>
        <p:nvSpPr>
          <p:cNvPr id="16" name="TextBox 15">
            <a:extLst>
              <a:ext uri="{FF2B5EF4-FFF2-40B4-BE49-F238E27FC236}">
                <a16:creationId xmlns:a16="http://schemas.microsoft.com/office/drawing/2014/main" id="{5A22A5EB-398B-E240-83D2-B8C7636379C7}"/>
              </a:ext>
            </a:extLst>
          </p:cNvPr>
          <p:cNvSpPr txBox="1"/>
          <p:nvPr/>
        </p:nvSpPr>
        <p:spPr>
          <a:xfrm>
            <a:off x="117134" y="3512761"/>
            <a:ext cx="3213896" cy="861774"/>
          </a:xfrm>
          <a:prstGeom prst="rect">
            <a:avLst/>
          </a:prstGeom>
          <a:noFill/>
          <a:ln w="19050">
            <a:solidFill>
              <a:schemeClr val="accent1"/>
            </a:solidFill>
          </a:ln>
        </p:spPr>
        <p:txBody>
          <a:bodyPr wrap="square" rtlCol="0">
            <a:spAutoFit/>
          </a:bodyPr>
          <a:lstStyle/>
          <a:p>
            <a:r>
              <a:rPr lang="en-US" sz="1400" dirty="0"/>
              <a:t>Ares’ Sierra porting timeline:</a:t>
            </a:r>
          </a:p>
          <a:p>
            <a:pPr marL="174625" indent="-174625">
              <a:buFont typeface="Arial" panose="020B0604020202020204" pitchFamily="34" charset="0"/>
              <a:buChar char="•"/>
            </a:pPr>
            <a:r>
              <a:rPr lang="en-US" sz="1200" dirty="0"/>
              <a:t>Code base prep, early GPU runs, incremental performance improvements</a:t>
            </a:r>
          </a:p>
          <a:p>
            <a:pPr marL="174625" indent="-174625">
              <a:buFont typeface="Arial" panose="020B0604020202020204" pitchFamily="34" charset="0"/>
              <a:buChar char="•"/>
            </a:pPr>
            <a:r>
              <a:rPr lang="en-US" sz="1200" dirty="0"/>
              <a:t>Other apps are similar…. </a:t>
            </a:r>
          </a:p>
        </p:txBody>
      </p:sp>
    </p:spTree>
    <p:extLst>
      <p:ext uri="{BB962C8B-B14F-4D97-AF65-F5344CB8AC3E}">
        <p14:creationId xmlns:p14="http://schemas.microsoft.com/office/powerpoint/2010/main" val="3275359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875F5-1D2C-4174-A95E-D92EB38CEFB7}"/>
              </a:ext>
            </a:extLst>
          </p:cNvPr>
          <p:cNvSpPr>
            <a:spLocks noGrp="1"/>
          </p:cNvSpPr>
          <p:nvPr>
            <p:ph type="title"/>
          </p:nvPr>
        </p:nvSpPr>
        <p:spPr/>
        <p:txBody>
          <a:bodyPr/>
          <a:lstStyle/>
          <a:p>
            <a:r>
              <a:rPr lang="en-US" dirty="0"/>
              <a:t>Each optimization step improves performance </a:t>
            </a:r>
            <a:r>
              <a:rPr lang="en-US" u="sng" dirty="0"/>
              <a:t>and</a:t>
            </a:r>
            <a:r>
              <a:rPr lang="en-US" dirty="0"/>
              <a:t> reveals the next problem to solve</a:t>
            </a:r>
          </a:p>
        </p:txBody>
      </p:sp>
      <p:sp>
        <p:nvSpPr>
          <p:cNvPr id="7" name="Content Placeholder 1">
            <a:extLst>
              <a:ext uri="{FF2B5EF4-FFF2-40B4-BE49-F238E27FC236}">
                <a16:creationId xmlns:a16="http://schemas.microsoft.com/office/drawing/2014/main" id="{55FF84F5-F6DD-344F-83EC-3D9C45A523A4}"/>
              </a:ext>
            </a:extLst>
          </p:cNvPr>
          <p:cNvSpPr>
            <a:spLocks noGrp="1"/>
          </p:cNvSpPr>
          <p:nvPr>
            <p:ph idx="1"/>
          </p:nvPr>
        </p:nvSpPr>
        <p:spPr>
          <a:xfrm>
            <a:off x="248655" y="1050496"/>
            <a:ext cx="3830052" cy="3569630"/>
          </a:xfrm>
        </p:spPr>
        <p:txBody>
          <a:bodyPr>
            <a:normAutofit/>
          </a:bodyPr>
          <a:lstStyle/>
          <a:p>
            <a:pPr marL="57150" indent="0">
              <a:buNone/>
            </a:pPr>
            <a:r>
              <a:rPr lang="en-US" b="1" dirty="0"/>
              <a:t>GPUs have performance overheads that we don’t see on CPUs</a:t>
            </a:r>
          </a:p>
          <a:p>
            <a:pPr>
              <a:spcBef>
                <a:spcPts val="1200"/>
              </a:spcBef>
            </a:pPr>
            <a:r>
              <a:rPr lang="en-US" sz="1700" dirty="0"/>
              <a:t>Kernel launch overhead</a:t>
            </a:r>
          </a:p>
          <a:p>
            <a:pPr lvl="1">
              <a:spcBef>
                <a:spcPts val="300"/>
              </a:spcBef>
            </a:pPr>
            <a:r>
              <a:rPr lang="en-US" dirty="0"/>
              <a:t>Can be hidden with asynchronous kernel launches</a:t>
            </a:r>
          </a:p>
          <a:p>
            <a:r>
              <a:rPr lang="en-US" sz="1700" dirty="0"/>
              <a:t>Data transfer between memory spaces</a:t>
            </a:r>
          </a:p>
          <a:p>
            <a:pPr lvl="1">
              <a:spcBef>
                <a:spcPts val="300"/>
              </a:spcBef>
            </a:pPr>
            <a:r>
              <a:rPr lang="en-US" dirty="0"/>
              <a:t>Must be avoided or hidden behind other kernels</a:t>
            </a:r>
          </a:p>
          <a:p>
            <a:r>
              <a:rPr lang="en-US" sz="1700" dirty="0"/>
              <a:t>Memory allocation is significantly more expensive on the GPU</a:t>
            </a:r>
          </a:p>
          <a:p>
            <a:pPr lvl="1">
              <a:spcBef>
                <a:spcPts val="300"/>
              </a:spcBef>
            </a:pPr>
            <a:r>
              <a:rPr lang="en-US" dirty="0"/>
              <a:t>Memory pools are a must!</a:t>
            </a:r>
          </a:p>
          <a:p>
            <a:endParaRPr lang="en-US" dirty="0"/>
          </a:p>
        </p:txBody>
      </p:sp>
      <p:sp>
        <p:nvSpPr>
          <p:cNvPr id="8" name="Content Placeholder 1">
            <a:extLst>
              <a:ext uri="{FF2B5EF4-FFF2-40B4-BE49-F238E27FC236}">
                <a16:creationId xmlns:a16="http://schemas.microsoft.com/office/drawing/2014/main" id="{CD96D881-6E41-8543-884B-67557CF1C1EA}"/>
              </a:ext>
            </a:extLst>
          </p:cNvPr>
          <p:cNvSpPr txBox="1">
            <a:spLocks/>
          </p:cNvSpPr>
          <p:nvPr/>
        </p:nvSpPr>
        <p:spPr>
          <a:xfrm>
            <a:off x="4310556" y="1050496"/>
            <a:ext cx="4743205" cy="3659867"/>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defTabSz="914400">
              <a:buFont typeface="Wingdings" charset="2"/>
              <a:buNone/>
            </a:pPr>
            <a:r>
              <a:rPr lang="en-US" sz="2000" b="1" dirty="0"/>
              <a:t>Coordinating many parts</a:t>
            </a:r>
          </a:p>
          <a:p>
            <a:pPr defTabSz="914400">
              <a:spcBef>
                <a:spcPts val="1200"/>
              </a:spcBef>
            </a:pPr>
            <a:r>
              <a:rPr lang="en-US" sz="1900" dirty="0"/>
              <a:t>Libraries have different porting strategies/timelines</a:t>
            </a:r>
          </a:p>
          <a:p>
            <a:pPr lvl="1" defTabSz="914400">
              <a:spcBef>
                <a:spcPts val="300"/>
              </a:spcBef>
            </a:pPr>
            <a:r>
              <a:rPr lang="en-US" sz="1800" dirty="0"/>
              <a:t>Un-ported parts </a:t>
            </a:r>
            <a:r>
              <a:rPr lang="en-US" sz="1800" dirty="0">
                <a:sym typeface="Wingdings" pitchFamily="2" charset="2"/>
              </a:rPr>
              <a:t> </a:t>
            </a:r>
            <a:r>
              <a:rPr lang="en-US" sz="1800" dirty="0"/>
              <a:t>costly CPU/GPU data transfers</a:t>
            </a:r>
          </a:p>
          <a:p>
            <a:pPr defTabSz="914400">
              <a:spcBef>
                <a:spcPts val="1200"/>
              </a:spcBef>
            </a:pPr>
            <a:r>
              <a:rPr lang="en-US" sz="1900" dirty="0"/>
              <a:t>GPU memory is a scarce resource to share</a:t>
            </a:r>
            <a:endParaRPr lang="en-US" sz="2000" b="1" dirty="0"/>
          </a:p>
          <a:p>
            <a:pPr lvl="1" defTabSz="914400">
              <a:spcBef>
                <a:spcPts val="1200"/>
              </a:spcBef>
            </a:pPr>
            <a:r>
              <a:rPr lang="en-US" sz="1500" dirty="0"/>
              <a:t>Memory pools can help</a:t>
            </a:r>
          </a:p>
        </p:txBody>
      </p:sp>
    </p:spTree>
    <p:extLst>
      <p:ext uri="{BB962C8B-B14F-4D97-AF65-F5344CB8AC3E}">
        <p14:creationId xmlns:p14="http://schemas.microsoft.com/office/powerpoint/2010/main" val="2019593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F7248D-C6A9-CB45-B8DF-A18419F238AA}"/>
              </a:ext>
            </a:extLst>
          </p:cNvPr>
          <p:cNvSpPr>
            <a:spLocks noGrp="1"/>
          </p:cNvSpPr>
          <p:nvPr>
            <p:ph idx="1"/>
          </p:nvPr>
        </p:nvSpPr>
        <p:spPr>
          <a:xfrm>
            <a:off x="397673" y="1044080"/>
            <a:ext cx="8229600" cy="3680167"/>
          </a:xfrm>
        </p:spPr>
        <p:txBody>
          <a:bodyPr>
            <a:normAutofit/>
          </a:bodyPr>
          <a:lstStyle/>
          <a:p>
            <a:r>
              <a:rPr lang="en-US" dirty="0"/>
              <a:t>It helps </a:t>
            </a:r>
            <a:r>
              <a:rPr lang="en-US" b="1" dirty="0"/>
              <a:t>insulate applications from technology disruption </a:t>
            </a:r>
            <a:r>
              <a:rPr lang="en-US" dirty="0"/>
              <a:t>and doesn’t inhibit using new or platform-specific tools</a:t>
            </a:r>
          </a:p>
          <a:p>
            <a:pPr>
              <a:spcBef>
                <a:spcPts val="900"/>
              </a:spcBef>
            </a:pPr>
            <a:r>
              <a:rPr lang="en-US" dirty="0"/>
              <a:t>It </a:t>
            </a:r>
            <a:r>
              <a:rPr lang="en-US" b="1" dirty="0"/>
              <a:t>insulates apps from variability </a:t>
            </a:r>
            <a:r>
              <a:rPr lang="en-US" dirty="0"/>
              <a:t>of programming model and architecture considerations</a:t>
            </a:r>
          </a:p>
          <a:p>
            <a:pPr lvl="1"/>
            <a:r>
              <a:rPr lang="en-US" dirty="0"/>
              <a:t>“Easy to do most things, possible to do really hard things” (apologies to Larry Wall)</a:t>
            </a:r>
          </a:p>
          <a:p>
            <a:pPr>
              <a:spcBef>
                <a:spcPts val="900"/>
              </a:spcBef>
            </a:pPr>
            <a:r>
              <a:rPr lang="en-US" dirty="0"/>
              <a:t>It’s easy for one application to adopt features and/or optimizations developed in RAJA for another application (just grab a newer version)</a:t>
            </a:r>
          </a:p>
          <a:p>
            <a:pPr>
              <a:spcBef>
                <a:spcPts val="900"/>
              </a:spcBef>
            </a:pPr>
            <a:r>
              <a:rPr lang="en-US" dirty="0"/>
              <a:t>It is reasonably </a:t>
            </a:r>
            <a:r>
              <a:rPr lang="en-US" b="1" dirty="0"/>
              <a:t>easy to grasp</a:t>
            </a:r>
            <a:r>
              <a:rPr lang="en-US" dirty="0"/>
              <a:t> for all application developers (esp. non CS experts)</a:t>
            </a:r>
          </a:p>
          <a:p>
            <a:pPr>
              <a:spcBef>
                <a:spcPts val="900"/>
              </a:spcBef>
            </a:pPr>
            <a:r>
              <a:rPr lang="en-US" dirty="0"/>
              <a:t>It’s </a:t>
            </a:r>
            <a:r>
              <a:rPr lang="en-US" b="1" dirty="0"/>
              <a:t>easy to integrate</a:t>
            </a:r>
            <a:r>
              <a:rPr lang="en-US" dirty="0"/>
              <a:t> with apps and </a:t>
            </a:r>
            <a:r>
              <a:rPr lang="en-US" b="1" dirty="0"/>
              <a:t>easy to adopt incrementally</a:t>
            </a:r>
          </a:p>
          <a:p>
            <a:pPr>
              <a:spcBef>
                <a:spcPts val="900"/>
              </a:spcBef>
            </a:pPr>
            <a:r>
              <a:rPr lang="en-US" dirty="0"/>
              <a:t>It </a:t>
            </a:r>
            <a:r>
              <a:rPr lang="en-US" b="1" dirty="0"/>
              <a:t>facilitates application flexibility </a:t>
            </a:r>
            <a:r>
              <a:rPr lang="en-US" dirty="0"/>
              <a:t>by promoting clean encapsulation</a:t>
            </a:r>
          </a:p>
        </p:txBody>
      </p:sp>
      <p:sp>
        <p:nvSpPr>
          <p:cNvPr id="3" name="Title 2">
            <a:extLst>
              <a:ext uri="{FF2B5EF4-FFF2-40B4-BE49-F238E27FC236}">
                <a16:creationId xmlns:a16="http://schemas.microsoft.com/office/drawing/2014/main" id="{E828D6A9-F013-924A-BE03-9FDF06A8235B}"/>
              </a:ext>
            </a:extLst>
          </p:cNvPr>
          <p:cNvSpPr>
            <a:spLocks noGrp="1"/>
          </p:cNvSpPr>
          <p:nvPr>
            <p:ph type="title"/>
          </p:nvPr>
        </p:nvSpPr>
        <p:spPr>
          <a:xfrm>
            <a:off x="429151" y="159021"/>
            <a:ext cx="8229600" cy="756578"/>
          </a:xfrm>
        </p:spPr>
        <p:txBody>
          <a:bodyPr/>
          <a:lstStyle/>
          <a:p>
            <a:r>
              <a:rPr lang="en-US" dirty="0"/>
              <a:t>RAJA has enabled us to write high performance code for Sierra while maintaining portability…</a:t>
            </a:r>
          </a:p>
        </p:txBody>
      </p:sp>
      <p:sp>
        <p:nvSpPr>
          <p:cNvPr id="4" name="TextBox 3">
            <a:extLst>
              <a:ext uri="{FF2B5EF4-FFF2-40B4-BE49-F238E27FC236}">
                <a16:creationId xmlns:a16="http://schemas.microsoft.com/office/drawing/2014/main" id="{6A907B93-9D7F-ED4A-819F-70FE7A2E7F37}"/>
              </a:ext>
            </a:extLst>
          </p:cNvPr>
          <p:cNvSpPr txBox="1"/>
          <p:nvPr/>
        </p:nvSpPr>
        <p:spPr>
          <a:xfrm>
            <a:off x="0" y="4501964"/>
            <a:ext cx="9144000" cy="584775"/>
          </a:xfrm>
          <a:prstGeom prst="rect">
            <a:avLst/>
          </a:prstGeom>
          <a:solidFill>
            <a:schemeClr val="tx2"/>
          </a:solidFill>
          <a:ln>
            <a:noFill/>
          </a:ln>
        </p:spPr>
        <p:txBody>
          <a:bodyPr wrap="square" rtlCol="0">
            <a:spAutoFit/>
          </a:bodyPr>
          <a:lstStyle/>
          <a:p>
            <a:pPr algn="ctr"/>
            <a:r>
              <a:rPr lang="en-US" sz="1600" dirty="0">
                <a:solidFill>
                  <a:schemeClr val="bg1"/>
                </a:solidFill>
                <a:latin typeface="Calibri" panose="020F0502020204030204" pitchFamily="34" charset="0"/>
                <a:cs typeface="Calibri" panose="020F0502020204030204" pitchFamily="34" charset="0"/>
              </a:rPr>
              <a:t>The performance gains we are observing on Sierra are game changing for us –</a:t>
            </a:r>
          </a:p>
          <a:p>
            <a:pPr algn="ctr"/>
            <a:r>
              <a:rPr lang="en-US" sz="1600" dirty="0">
                <a:solidFill>
                  <a:schemeClr val="bg1"/>
                </a:solidFill>
                <a:latin typeface="Calibri" panose="020F0502020204030204" pitchFamily="34" charset="0"/>
                <a:cs typeface="Calibri" panose="020F0502020204030204" pitchFamily="34" charset="0"/>
              </a:rPr>
              <a:t>allowing us to dramatically enhance physics fidelity and simulation throughput. </a:t>
            </a:r>
          </a:p>
        </p:txBody>
      </p:sp>
    </p:spTree>
    <p:extLst>
      <p:ext uri="{BB962C8B-B14F-4D97-AF65-F5344CB8AC3E}">
        <p14:creationId xmlns:p14="http://schemas.microsoft.com/office/powerpoint/2010/main" val="2109005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D50E50D3-0766-0D45-8893-73480177A394}"/>
              </a:ext>
            </a:extLst>
          </p:cNvPr>
          <p:cNvSpPr txBox="1">
            <a:spLocks/>
          </p:cNvSpPr>
          <p:nvPr/>
        </p:nvSpPr>
        <p:spPr>
          <a:xfrm>
            <a:off x="2559644" y="1467552"/>
            <a:ext cx="3941582" cy="3750763"/>
          </a:xfrm>
          <a:prstGeom prst="rect">
            <a:avLst/>
          </a:prstGeom>
        </p:spPr>
        <p:txBody>
          <a:bodyPr vert="horz" lIns="0" tIns="0" rIns="0" bIns="0" rtlCol="0">
            <a:normAutofit/>
          </a:bodyPr>
          <a:lstStyle>
            <a:lvl1pPr marL="285750" indent="-228600" algn="l" rtl="0" eaLnBrk="1" latinLnBrk="0" hangingPunct="1">
              <a:spcBef>
                <a:spcPts val="1200"/>
              </a:spcBef>
              <a:spcAft>
                <a:spcPts val="60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600"/>
              </a:spcAft>
              <a:buClrTx/>
              <a:buSzPct val="90000"/>
              <a:buFont typeface="Calibri" panose="020F0502020204030204" pitchFamily="34" charset="0"/>
              <a:buChar char="—"/>
              <a:defRPr kumimoji="0" sz="16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600"/>
              </a:spcAft>
              <a:buClrTx/>
              <a:buSzPct val="90000"/>
              <a:buFont typeface="Arial" panose="020B0604020202020204" pitchFamily="34" charset="0"/>
              <a:buChar char="•"/>
              <a:defRPr kumimoji="0" sz="14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60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600"/>
              </a:spcAft>
              <a:buClrTx/>
              <a:buFont typeface="Arial"/>
              <a:buChar char="•"/>
              <a:tabLst>
                <a:tab pos="1200150" algn="l"/>
              </a:tabLst>
              <a:defRPr kumimoji="0" lang="en-US" sz="12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lvl="1" defTabSz="914400"/>
            <a:r>
              <a:rPr lang="en-US" sz="1400" dirty="0"/>
              <a:t>Adam </a:t>
            </a:r>
            <a:r>
              <a:rPr lang="en-US" sz="1400" dirty="0" err="1"/>
              <a:t>Kunen</a:t>
            </a:r>
            <a:endParaRPr lang="en-US" sz="1400" dirty="0"/>
          </a:p>
          <a:p>
            <a:pPr lvl="1" defTabSz="914400"/>
            <a:r>
              <a:rPr lang="en-US" sz="1400" dirty="0"/>
              <a:t>Scott Moe (AMD)</a:t>
            </a:r>
          </a:p>
          <a:p>
            <a:pPr lvl="1" defTabSz="914400"/>
            <a:r>
              <a:rPr lang="en-US" sz="1400" dirty="0"/>
              <a:t>Olga Pearce</a:t>
            </a:r>
          </a:p>
          <a:p>
            <a:pPr lvl="1" defTabSz="914400"/>
            <a:r>
              <a:rPr lang="en-US" sz="1400" dirty="0"/>
              <a:t>Tom </a:t>
            </a:r>
            <a:r>
              <a:rPr lang="en-US" sz="1400" dirty="0" err="1"/>
              <a:t>Scogland</a:t>
            </a:r>
            <a:endParaRPr lang="en-US" sz="1400" dirty="0"/>
          </a:p>
          <a:p>
            <a:pPr lvl="1" defTabSz="914400"/>
            <a:r>
              <a:rPr lang="en-US" sz="1400" dirty="0"/>
              <a:t>Arturo Vargas</a:t>
            </a:r>
          </a:p>
          <a:p>
            <a:pPr defTabSz="914400"/>
            <a:endParaRPr lang="en-US" dirty="0"/>
          </a:p>
        </p:txBody>
      </p:sp>
      <p:sp>
        <p:nvSpPr>
          <p:cNvPr id="3" name="Title 2"/>
          <p:cNvSpPr>
            <a:spLocks noGrp="1"/>
          </p:cNvSpPr>
          <p:nvPr>
            <p:ph type="title"/>
          </p:nvPr>
        </p:nvSpPr>
        <p:spPr/>
        <p:txBody>
          <a:bodyPr/>
          <a:lstStyle/>
          <a:p>
            <a:r>
              <a:rPr lang="en-US" sz="2800" dirty="0"/>
              <a:t>Acknowledgements</a:t>
            </a:r>
          </a:p>
        </p:txBody>
      </p:sp>
      <p:sp>
        <p:nvSpPr>
          <p:cNvPr id="2" name="Content Placeholder 1"/>
          <p:cNvSpPr>
            <a:spLocks noGrp="1"/>
          </p:cNvSpPr>
          <p:nvPr>
            <p:ph idx="1"/>
          </p:nvPr>
        </p:nvSpPr>
        <p:spPr>
          <a:xfrm>
            <a:off x="6615167" y="1132155"/>
            <a:ext cx="2456097" cy="1600654"/>
          </a:xfrm>
        </p:spPr>
        <p:txBody>
          <a:bodyPr>
            <a:normAutofit/>
          </a:bodyPr>
          <a:lstStyle/>
          <a:p>
            <a:pPr marL="57150" indent="0">
              <a:buNone/>
            </a:pPr>
            <a:r>
              <a:rPr lang="en-US" sz="1400" b="1" dirty="0"/>
              <a:t>Umpire Team and contributors</a:t>
            </a:r>
          </a:p>
          <a:p>
            <a:pPr lvl="1"/>
            <a:r>
              <a:rPr lang="en-US" sz="1400" dirty="0"/>
              <a:t>David </a:t>
            </a:r>
            <a:r>
              <a:rPr lang="en-US" sz="1400" dirty="0" err="1"/>
              <a:t>Beckingsale</a:t>
            </a:r>
            <a:r>
              <a:rPr lang="en-US" sz="1400" dirty="0"/>
              <a:t> (PL)</a:t>
            </a:r>
          </a:p>
          <a:p>
            <a:pPr lvl="1"/>
            <a:r>
              <a:rPr lang="en-US" sz="1400" dirty="0"/>
              <a:t>Johann </a:t>
            </a:r>
            <a:r>
              <a:rPr lang="en-US" sz="1400" dirty="0" err="1"/>
              <a:t>Dahm</a:t>
            </a:r>
            <a:r>
              <a:rPr lang="en-US" sz="1400" dirty="0"/>
              <a:t> (IBM)</a:t>
            </a:r>
          </a:p>
          <a:p>
            <a:pPr lvl="1"/>
            <a:r>
              <a:rPr lang="en-US" sz="1400" dirty="0"/>
              <a:t>Rich Hornung</a:t>
            </a:r>
          </a:p>
          <a:p>
            <a:pPr lvl="1"/>
            <a:r>
              <a:rPr lang="en-US" sz="1400" dirty="0"/>
              <a:t>Marty McFadden</a:t>
            </a:r>
          </a:p>
          <a:p>
            <a:pPr lvl="1"/>
            <a:endParaRPr lang="en-US" dirty="0"/>
          </a:p>
          <a:p>
            <a:endParaRPr lang="en-US" dirty="0"/>
          </a:p>
        </p:txBody>
      </p:sp>
      <p:sp>
        <p:nvSpPr>
          <p:cNvPr id="9" name="Content Placeholder 1">
            <a:extLst>
              <a:ext uri="{FF2B5EF4-FFF2-40B4-BE49-F238E27FC236}">
                <a16:creationId xmlns:a16="http://schemas.microsoft.com/office/drawing/2014/main" id="{68356E86-9279-9E47-94DB-10ECA8AE5B03}"/>
              </a:ext>
            </a:extLst>
          </p:cNvPr>
          <p:cNvSpPr txBox="1">
            <a:spLocks/>
          </p:cNvSpPr>
          <p:nvPr/>
        </p:nvSpPr>
        <p:spPr>
          <a:xfrm>
            <a:off x="41252" y="1121764"/>
            <a:ext cx="3941582" cy="3750763"/>
          </a:xfrm>
          <a:prstGeom prst="rect">
            <a:avLst/>
          </a:prstGeom>
        </p:spPr>
        <p:txBody>
          <a:bodyPr vert="horz" lIns="0" tIns="0" rIns="0" bIns="0" rtlCol="0">
            <a:normAutofit/>
          </a:bodyPr>
          <a:lstStyle>
            <a:lvl1pPr marL="285750" indent="-228600" algn="l" rtl="0" eaLnBrk="1" latinLnBrk="0" hangingPunct="1">
              <a:spcBef>
                <a:spcPts val="1200"/>
              </a:spcBef>
              <a:spcAft>
                <a:spcPts val="60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600"/>
              </a:spcAft>
              <a:buClrTx/>
              <a:buSzPct val="90000"/>
              <a:buFont typeface="Calibri" panose="020F0502020204030204" pitchFamily="34" charset="0"/>
              <a:buChar char="—"/>
              <a:defRPr kumimoji="0" sz="16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600"/>
              </a:spcAft>
              <a:buClrTx/>
              <a:buSzPct val="90000"/>
              <a:buFont typeface="Arial" panose="020B0604020202020204" pitchFamily="34" charset="0"/>
              <a:buChar char="•"/>
              <a:defRPr kumimoji="0" sz="14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60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600"/>
              </a:spcAft>
              <a:buClrTx/>
              <a:buFont typeface="Arial"/>
              <a:buChar char="•"/>
              <a:tabLst>
                <a:tab pos="1200150" algn="l"/>
              </a:tabLst>
              <a:defRPr kumimoji="0" lang="en-US" sz="12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342900" lvl="1" indent="0" defTabSz="914400">
              <a:buNone/>
            </a:pPr>
            <a:r>
              <a:rPr lang="en-US" sz="1400" b="1" dirty="0"/>
              <a:t>RAJA Team and contributors</a:t>
            </a:r>
          </a:p>
          <a:p>
            <a:pPr lvl="1" defTabSz="914400"/>
            <a:r>
              <a:rPr lang="en-US" sz="1400" dirty="0"/>
              <a:t>Rich Hornung (PL)</a:t>
            </a:r>
          </a:p>
          <a:p>
            <a:pPr lvl="1" defTabSz="914400"/>
            <a:r>
              <a:rPr lang="en-US" sz="1400" dirty="0"/>
              <a:t>David </a:t>
            </a:r>
            <a:r>
              <a:rPr lang="en-US" sz="1400" dirty="0" err="1"/>
              <a:t>Beckingsale</a:t>
            </a:r>
            <a:endParaRPr lang="en-US" sz="1400" dirty="0"/>
          </a:p>
          <a:p>
            <a:pPr lvl="1" defTabSz="914400"/>
            <a:r>
              <a:rPr lang="en-US" sz="1400" dirty="0"/>
              <a:t>Jason </a:t>
            </a:r>
            <a:r>
              <a:rPr lang="en-US" sz="1400" dirty="0" err="1"/>
              <a:t>Burmark</a:t>
            </a:r>
            <a:endParaRPr lang="en-US" sz="1400" dirty="0"/>
          </a:p>
          <a:p>
            <a:pPr lvl="1" defTabSz="914400"/>
            <a:r>
              <a:rPr lang="en-US" sz="1400" dirty="0"/>
              <a:t>Noel Chalmers (AMD)</a:t>
            </a:r>
          </a:p>
          <a:p>
            <a:pPr lvl="1" defTabSz="914400"/>
            <a:r>
              <a:rPr lang="en-US" sz="1400" dirty="0"/>
              <a:t>Robert Chen</a:t>
            </a:r>
          </a:p>
          <a:p>
            <a:pPr lvl="1" defTabSz="914400"/>
            <a:r>
              <a:rPr lang="en-US" sz="1400" dirty="0"/>
              <a:t>Matt </a:t>
            </a:r>
            <a:r>
              <a:rPr lang="en-US" sz="1400" dirty="0" err="1"/>
              <a:t>Cordery</a:t>
            </a:r>
            <a:r>
              <a:rPr lang="en-US" sz="1400" dirty="0"/>
              <a:t> (IBM)</a:t>
            </a:r>
          </a:p>
          <a:p>
            <a:pPr lvl="1" defTabSz="914400"/>
            <a:r>
              <a:rPr lang="en-US" sz="1400" dirty="0"/>
              <a:t>Chip Freitag (AMD)</a:t>
            </a:r>
          </a:p>
          <a:p>
            <a:pPr lvl="1" defTabSz="914400"/>
            <a:r>
              <a:rPr lang="en-US" sz="1400" dirty="0"/>
              <a:t>Jeff Hammond (Intel) </a:t>
            </a:r>
          </a:p>
          <a:p>
            <a:pPr lvl="1" defTabSz="914400"/>
            <a:r>
              <a:rPr lang="en-US" sz="1400" dirty="0"/>
              <a:t>Holger Jones</a:t>
            </a:r>
          </a:p>
          <a:p>
            <a:pPr lvl="1" defTabSz="914400"/>
            <a:r>
              <a:rPr lang="en-US" sz="1400" dirty="0"/>
              <a:t>Jeff Keasler</a:t>
            </a:r>
          </a:p>
          <a:p>
            <a:pPr lvl="1" defTabSz="914400"/>
            <a:r>
              <a:rPr lang="en-US" sz="1400" dirty="0"/>
              <a:t>Will Killian (Millersville University)</a:t>
            </a:r>
          </a:p>
        </p:txBody>
      </p:sp>
      <p:sp>
        <p:nvSpPr>
          <p:cNvPr id="11" name="Content Placeholder 1">
            <a:extLst>
              <a:ext uri="{FF2B5EF4-FFF2-40B4-BE49-F238E27FC236}">
                <a16:creationId xmlns:a16="http://schemas.microsoft.com/office/drawing/2014/main" id="{5728BAE3-A3FE-F848-9AF2-5F2A295DC003}"/>
              </a:ext>
            </a:extLst>
          </p:cNvPr>
          <p:cNvSpPr txBox="1">
            <a:spLocks/>
          </p:cNvSpPr>
          <p:nvPr/>
        </p:nvSpPr>
        <p:spPr>
          <a:xfrm>
            <a:off x="3499782" y="3122468"/>
            <a:ext cx="2906214" cy="1293668"/>
          </a:xfrm>
          <a:prstGeom prst="rect">
            <a:avLst/>
          </a:prstGeom>
          <a:ln w="25400">
            <a:solidFill>
              <a:schemeClr val="tx1"/>
            </a:solidFill>
          </a:ln>
        </p:spPr>
        <p:txBody>
          <a:bodyPr vert="horz" lIns="0" tIns="0" rIns="0" bIns="0" rtlCol="0">
            <a:normAutofit/>
          </a:bodyPr>
          <a:lstStyle>
            <a:lvl1pPr marL="285750" indent="-228600" algn="l" rtl="0" eaLnBrk="1" latinLnBrk="0" hangingPunct="1">
              <a:spcBef>
                <a:spcPts val="1200"/>
              </a:spcBef>
              <a:spcAft>
                <a:spcPts val="60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600"/>
              </a:spcAft>
              <a:buClrTx/>
              <a:buSzPct val="90000"/>
              <a:buFont typeface="Calibri" panose="020F0502020204030204" pitchFamily="34" charset="0"/>
              <a:buChar char="—"/>
              <a:defRPr kumimoji="0" sz="16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600"/>
              </a:spcAft>
              <a:buClrTx/>
              <a:buSzPct val="90000"/>
              <a:buFont typeface="Arial" panose="020B0604020202020204" pitchFamily="34" charset="0"/>
              <a:buChar char="•"/>
              <a:defRPr kumimoji="0" sz="14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60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600"/>
              </a:spcAft>
              <a:buClrTx/>
              <a:buFont typeface="Arial"/>
              <a:buChar char="•"/>
              <a:tabLst>
                <a:tab pos="1200150" algn="l"/>
              </a:tabLst>
              <a:defRPr kumimoji="0" lang="en-US" sz="12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defTabSz="914400">
              <a:buFont typeface="Wingdings" charset="2"/>
              <a:buNone/>
            </a:pPr>
            <a:r>
              <a:rPr lang="en-US" sz="1400" b="1" dirty="0"/>
              <a:t>Plus, all the application developers, Livermore Computing staff, vendor contributors and compiler teams, and others who have helped make these projects more robust and viable for production codes.</a:t>
            </a:r>
            <a:endParaRPr lang="en-US" sz="1400" dirty="0"/>
          </a:p>
        </p:txBody>
      </p:sp>
      <p:sp>
        <p:nvSpPr>
          <p:cNvPr id="7" name="Content Placeholder 1">
            <a:extLst>
              <a:ext uri="{FF2B5EF4-FFF2-40B4-BE49-F238E27FC236}">
                <a16:creationId xmlns:a16="http://schemas.microsoft.com/office/drawing/2014/main" id="{8B112B44-3666-9E44-869D-739C2ECE095E}"/>
              </a:ext>
            </a:extLst>
          </p:cNvPr>
          <p:cNvSpPr txBox="1">
            <a:spLocks/>
          </p:cNvSpPr>
          <p:nvPr/>
        </p:nvSpPr>
        <p:spPr>
          <a:xfrm>
            <a:off x="6674047" y="2957491"/>
            <a:ext cx="2355653" cy="1762752"/>
          </a:xfrm>
          <a:prstGeom prst="rect">
            <a:avLst/>
          </a:prstGeom>
        </p:spPr>
        <p:txBody>
          <a:bodyPr vert="horz" lIns="0" tIns="0" rIns="0" bIns="0" rtlCol="0">
            <a:normAutofit fontScale="85000" lnSpcReduction="20000"/>
          </a:bodyPr>
          <a:lstStyle>
            <a:lvl1pPr marL="285750" indent="-228600" algn="l" rtl="0" eaLnBrk="1" latinLnBrk="0" hangingPunct="1">
              <a:spcBef>
                <a:spcPts val="1200"/>
              </a:spcBef>
              <a:spcAft>
                <a:spcPts val="60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600"/>
              </a:spcAft>
              <a:buClrTx/>
              <a:buSzPct val="90000"/>
              <a:buFont typeface="Calibri" panose="020F0502020204030204" pitchFamily="34" charset="0"/>
              <a:buChar char="—"/>
              <a:defRPr kumimoji="0" sz="16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600"/>
              </a:spcAft>
              <a:buClrTx/>
              <a:buSzPct val="90000"/>
              <a:buFont typeface="Arial" panose="020B0604020202020204" pitchFamily="34" charset="0"/>
              <a:buChar char="•"/>
              <a:defRPr kumimoji="0" sz="14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60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600"/>
              </a:spcAft>
              <a:buClrTx/>
              <a:buFont typeface="Arial"/>
              <a:buChar char="•"/>
              <a:tabLst>
                <a:tab pos="1200150" algn="l"/>
              </a:tabLst>
              <a:defRPr kumimoji="0" lang="en-US" sz="12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defTabSz="914400">
              <a:buFont typeface="Wingdings" charset="2"/>
              <a:buNone/>
            </a:pPr>
            <a:r>
              <a:rPr lang="en-US" sz="1600" b="1" dirty="0"/>
              <a:t>CHAI Team and contributors</a:t>
            </a:r>
          </a:p>
          <a:p>
            <a:pPr lvl="1" defTabSz="914400"/>
            <a:r>
              <a:rPr lang="en-US" dirty="0"/>
              <a:t>David </a:t>
            </a:r>
            <a:r>
              <a:rPr lang="en-US" dirty="0" err="1"/>
              <a:t>Beckingsale</a:t>
            </a:r>
            <a:r>
              <a:rPr lang="en-US" dirty="0"/>
              <a:t> (PL)</a:t>
            </a:r>
          </a:p>
          <a:p>
            <a:pPr lvl="1" defTabSz="914400"/>
            <a:r>
              <a:rPr lang="en-US" dirty="0"/>
              <a:t>Alan Dayton</a:t>
            </a:r>
          </a:p>
          <a:p>
            <a:pPr lvl="1" defTabSz="914400"/>
            <a:r>
              <a:rPr lang="en-US" dirty="0"/>
              <a:t>Holger Jones</a:t>
            </a:r>
          </a:p>
          <a:p>
            <a:pPr lvl="1" defTabSz="914400"/>
            <a:r>
              <a:rPr lang="en-US" dirty="0"/>
              <a:t>Adam </a:t>
            </a:r>
            <a:r>
              <a:rPr lang="en-US" dirty="0" err="1"/>
              <a:t>Kunen</a:t>
            </a:r>
            <a:endParaRPr lang="en-US" dirty="0"/>
          </a:p>
          <a:p>
            <a:pPr lvl="1" defTabSz="914400"/>
            <a:r>
              <a:rPr lang="en-US" dirty="0"/>
              <a:t>David </a:t>
            </a:r>
            <a:r>
              <a:rPr lang="en-US" dirty="0" err="1"/>
              <a:t>Poliakoff</a:t>
            </a:r>
            <a:endParaRPr lang="en-US" dirty="0"/>
          </a:p>
          <a:p>
            <a:pPr lvl="1" defTabSz="914400"/>
            <a:r>
              <a:rPr lang="en-US" dirty="0"/>
              <a:t>Peter Robinson</a:t>
            </a:r>
          </a:p>
          <a:p>
            <a:pPr lvl="1" defTabSz="914400"/>
            <a:endParaRPr lang="en-US" dirty="0"/>
          </a:p>
          <a:p>
            <a:pPr defTabSz="914400"/>
            <a:endParaRPr lang="en-US" dirty="0"/>
          </a:p>
        </p:txBody>
      </p:sp>
    </p:spTree>
    <p:extLst>
      <p:ext uri="{BB962C8B-B14F-4D97-AF65-F5344CB8AC3E}">
        <p14:creationId xmlns:p14="http://schemas.microsoft.com/office/powerpoint/2010/main" val="2987136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623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0548DF-0C90-0048-8612-966D515C0A7E}"/>
              </a:ext>
            </a:extLst>
          </p:cNvPr>
          <p:cNvSpPr>
            <a:spLocks noGrp="1"/>
          </p:cNvSpPr>
          <p:nvPr>
            <p:ph idx="1"/>
          </p:nvPr>
        </p:nvSpPr>
        <p:spPr>
          <a:xfrm>
            <a:off x="344588" y="1013075"/>
            <a:ext cx="8667844" cy="3795747"/>
          </a:xfrm>
        </p:spPr>
        <p:txBody>
          <a:bodyPr>
            <a:normAutofit lnSpcReduction="10000"/>
          </a:bodyPr>
          <a:lstStyle/>
          <a:p>
            <a:pPr>
              <a:spcBef>
                <a:spcPts val="900"/>
              </a:spcBef>
            </a:pPr>
            <a:r>
              <a:rPr lang="en-US" sz="2000" b="1" dirty="0"/>
              <a:t>Large codes</a:t>
            </a:r>
          </a:p>
          <a:p>
            <a:pPr lvl="1">
              <a:spcBef>
                <a:spcPts val="900"/>
              </a:spcBef>
            </a:pPr>
            <a:r>
              <a:rPr lang="en-US" sz="1800" dirty="0"/>
              <a:t>Each app is </a:t>
            </a:r>
            <a:r>
              <a:rPr lang="en-US" dirty="0"/>
              <a:t>O(100K) – O(1M) SLOC and has many loop kernels O(1K) – O(10K)</a:t>
            </a:r>
          </a:p>
          <a:p>
            <a:pPr>
              <a:spcBef>
                <a:spcPts val="900"/>
              </a:spcBef>
            </a:pPr>
            <a:r>
              <a:rPr lang="en-US" sz="2000" b="1" dirty="0"/>
              <a:t>Long service lives</a:t>
            </a:r>
          </a:p>
          <a:p>
            <a:pPr lvl="1">
              <a:spcBef>
                <a:spcPts val="900"/>
              </a:spcBef>
            </a:pPr>
            <a:r>
              <a:rPr lang="en-US" dirty="0"/>
              <a:t>Used daily in production for decades, covering a large mission space</a:t>
            </a:r>
          </a:p>
          <a:p>
            <a:pPr>
              <a:spcBef>
                <a:spcPts val="900"/>
              </a:spcBef>
            </a:pPr>
            <a:r>
              <a:rPr lang="en-US" sz="2000" b="1" dirty="0"/>
              <a:t>Diverse platform requirements </a:t>
            </a:r>
          </a:p>
          <a:p>
            <a:pPr lvl="1">
              <a:spcBef>
                <a:spcPts val="900"/>
              </a:spcBef>
            </a:pPr>
            <a:r>
              <a:rPr lang="en-US" dirty="0"/>
              <a:t>Codes must run on laptops, commodity clusters (CTS), advanced technology systems (ATS)</a:t>
            </a:r>
          </a:p>
          <a:p>
            <a:pPr lvl="1">
              <a:spcBef>
                <a:spcPts val="900"/>
              </a:spcBef>
            </a:pPr>
            <a:r>
              <a:rPr lang="en-US" dirty="0"/>
              <a:t>The ASC program buys large CTS and ATS systems in 3-5 year cycles; thus, </a:t>
            </a:r>
            <a:r>
              <a:rPr lang="en-US" dirty="0">
                <a:sym typeface="Wingdings" pitchFamily="2" charset="2"/>
              </a:rPr>
              <a:t>codes </a:t>
            </a:r>
            <a:r>
              <a:rPr lang="en-US" dirty="0"/>
              <a:t>must be viable over multiple platform generations</a:t>
            </a:r>
          </a:p>
          <a:p>
            <a:pPr>
              <a:spcBef>
                <a:spcPts val="450"/>
              </a:spcBef>
            </a:pPr>
            <a:r>
              <a:rPr lang="en-US" sz="2000" b="1" dirty="0"/>
              <a:t>Codes are under continual development</a:t>
            </a:r>
          </a:p>
          <a:p>
            <a:pPr lvl="1">
              <a:spcBef>
                <a:spcPts val="450"/>
              </a:spcBef>
            </a:pPr>
            <a:r>
              <a:rPr lang="en-US" dirty="0"/>
              <a:t>New modeling capabilities added throughout lifetimes of codes</a:t>
            </a:r>
          </a:p>
          <a:p>
            <a:pPr lvl="1">
              <a:spcBef>
                <a:spcPts val="450"/>
              </a:spcBef>
            </a:pPr>
            <a:r>
              <a:rPr lang="en-US" dirty="0"/>
              <a:t>Adopting new technologies (hardware &amp; software) cannot disrupt users</a:t>
            </a:r>
          </a:p>
          <a:p>
            <a:endParaRPr lang="en-US" b="1" dirty="0"/>
          </a:p>
          <a:p>
            <a:endParaRPr lang="en-US" b="1" dirty="0"/>
          </a:p>
          <a:p>
            <a:pPr marL="342900" lvl="1" indent="0">
              <a:buNone/>
            </a:pPr>
            <a:endParaRPr lang="en-US" dirty="0"/>
          </a:p>
          <a:p>
            <a:pPr lvl="1"/>
            <a:endParaRPr lang="en-US" dirty="0"/>
          </a:p>
        </p:txBody>
      </p:sp>
      <p:sp>
        <p:nvSpPr>
          <p:cNvPr id="3" name="Title 2">
            <a:extLst>
              <a:ext uri="{FF2B5EF4-FFF2-40B4-BE49-F238E27FC236}">
                <a16:creationId xmlns:a16="http://schemas.microsoft.com/office/drawing/2014/main" id="{0EA2711A-A90E-534B-AC89-BEFA6EE3F850}"/>
              </a:ext>
            </a:extLst>
          </p:cNvPr>
          <p:cNvSpPr>
            <a:spLocks noGrp="1"/>
          </p:cNvSpPr>
          <p:nvPr>
            <p:ph type="title"/>
          </p:nvPr>
        </p:nvSpPr>
        <p:spPr/>
        <p:txBody>
          <a:bodyPr/>
          <a:lstStyle/>
          <a:p>
            <a:r>
              <a:rPr lang="en-US" dirty="0"/>
              <a:t>Transforming the LLNL multi-physics code base for Sierra presents daunting portability challenges</a:t>
            </a:r>
          </a:p>
        </p:txBody>
      </p:sp>
    </p:spTree>
    <p:extLst>
      <p:ext uri="{BB962C8B-B14F-4D97-AF65-F5344CB8AC3E}">
        <p14:creationId xmlns:p14="http://schemas.microsoft.com/office/powerpoint/2010/main" val="450171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0548DF-0C90-0048-8612-966D515C0A7E}"/>
              </a:ext>
            </a:extLst>
          </p:cNvPr>
          <p:cNvSpPr>
            <a:spLocks noGrp="1"/>
          </p:cNvSpPr>
          <p:nvPr>
            <p:ph idx="1"/>
          </p:nvPr>
        </p:nvSpPr>
        <p:spPr>
          <a:xfrm>
            <a:off x="344588" y="980185"/>
            <a:ext cx="8667844" cy="3795747"/>
          </a:xfrm>
        </p:spPr>
        <p:txBody>
          <a:bodyPr>
            <a:normAutofit/>
          </a:bodyPr>
          <a:lstStyle/>
          <a:p>
            <a:pPr>
              <a:spcBef>
                <a:spcPts val="900"/>
              </a:spcBef>
            </a:pPr>
            <a:r>
              <a:rPr lang="en-US" sz="2000" b="1" dirty="0"/>
              <a:t>Initially our goal was to get LLNL apps to run efficiently on Sierra…GPUs!</a:t>
            </a:r>
          </a:p>
          <a:p>
            <a:pPr>
              <a:spcBef>
                <a:spcPts val="900"/>
              </a:spcBef>
            </a:pPr>
            <a:r>
              <a:rPr lang="en-US" sz="2000" b="1" dirty="0"/>
              <a:t>A complete rewrite in CUDA was not an option</a:t>
            </a:r>
          </a:p>
          <a:p>
            <a:pPr lvl="1">
              <a:spcBef>
                <a:spcPts val="900"/>
              </a:spcBef>
            </a:pPr>
            <a:r>
              <a:rPr lang="en-US" sz="1800" dirty="0"/>
              <a:t>Not portable</a:t>
            </a:r>
          </a:p>
          <a:p>
            <a:pPr lvl="1">
              <a:spcBef>
                <a:spcPts val="900"/>
              </a:spcBef>
            </a:pPr>
            <a:r>
              <a:rPr lang="en-US" sz="1800" dirty="0"/>
              <a:t>Cannot afford to maintain multiple versions of large codes</a:t>
            </a:r>
          </a:p>
          <a:p>
            <a:pPr>
              <a:spcBef>
                <a:spcPts val="900"/>
              </a:spcBef>
            </a:pPr>
            <a:r>
              <a:rPr lang="en-US" sz="2000" b="1" dirty="0"/>
              <a:t>OpenMP was not viable early on and is still deficient (features &amp; compilers)</a:t>
            </a:r>
          </a:p>
          <a:p>
            <a:pPr lvl="1">
              <a:spcBef>
                <a:spcPts val="900"/>
              </a:spcBef>
            </a:pPr>
            <a:r>
              <a:rPr lang="en-US" sz="1800" dirty="0"/>
              <a:t>Even if OpenMP was feature complete with mature compilers, managing verbose pragma statements on thousands of loops is a nightmare</a:t>
            </a:r>
          </a:p>
          <a:p>
            <a:pPr>
              <a:spcBef>
                <a:spcPts val="900"/>
              </a:spcBef>
            </a:pPr>
            <a:r>
              <a:rPr lang="en-US" sz="2000" dirty="0"/>
              <a:t>Plus, future DoE platforms (Frontier, Aurora, Perlmutter,…) are based on GPUs from different vendors</a:t>
            </a:r>
          </a:p>
          <a:p>
            <a:pPr lvl="1">
              <a:spcBef>
                <a:spcPts val="900"/>
              </a:spcBef>
            </a:pPr>
            <a:r>
              <a:rPr lang="en-US" sz="1800" b="1" dirty="0"/>
              <a:t>Accessing different technologies </a:t>
            </a:r>
            <a:r>
              <a:rPr lang="en-US" sz="1800" b="1" u="sng" dirty="0"/>
              <a:t>in a portable way</a:t>
            </a:r>
            <a:r>
              <a:rPr lang="en-US" sz="1800" b="1" dirty="0"/>
              <a:t> is critical!</a:t>
            </a:r>
          </a:p>
          <a:p>
            <a:endParaRPr lang="en-US" b="1" dirty="0"/>
          </a:p>
          <a:p>
            <a:endParaRPr lang="en-US" b="1" dirty="0"/>
          </a:p>
          <a:p>
            <a:pPr marL="342900" lvl="1" indent="0">
              <a:buNone/>
            </a:pPr>
            <a:endParaRPr lang="en-US" dirty="0"/>
          </a:p>
          <a:p>
            <a:pPr lvl="1"/>
            <a:endParaRPr lang="en-US" dirty="0"/>
          </a:p>
        </p:txBody>
      </p:sp>
      <p:sp>
        <p:nvSpPr>
          <p:cNvPr id="3" name="Title 2">
            <a:extLst>
              <a:ext uri="{FF2B5EF4-FFF2-40B4-BE49-F238E27FC236}">
                <a16:creationId xmlns:a16="http://schemas.microsoft.com/office/drawing/2014/main" id="{0EA2711A-A90E-534B-AC89-BEFA6EE3F850}"/>
              </a:ext>
            </a:extLst>
          </p:cNvPr>
          <p:cNvSpPr>
            <a:spLocks noGrp="1"/>
          </p:cNvSpPr>
          <p:nvPr>
            <p:ph type="title"/>
          </p:nvPr>
        </p:nvSpPr>
        <p:spPr/>
        <p:txBody>
          <a:bodyPr/>
          <a:lstStyle/>
          <a:p>
            <a:r>
              <a:rPr lang="en-US" dirty="0"/>
              <a:t>The development of RAJA is driven by requirements and constraints of large, production applications</a:t>
            </a:r>
          </a:p>
        </p:txBody>
      </p:sp>
    </p:spTree>
    <p:extLst>
      <p:ext uri="{BB962C8B-B14F-4D97-AF65-F5344CB8AC3E}">
        <p14:creationId xmlns:p14="http://schemas.microsoft.com/office/powerpoint/2010/main" val="1499025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BD0B90-24E9-D84B-B972-F013B7611A70}"/>
              </a:ext>
            </a:extLst>
          </p:cNvPr>
          <p:cNvSpPr>
            <a:spLocks noGrp="1"/>
          </p:cNvSpPr>
          <p:nvPr>
            <p:ph type="title"/>
          </p:nvPr>
        </p:nvSpPr>
        <p:spPr/>
        <p:txBody>
          <a:bodyPr/>
          <a:lstStyle/>
          <a:p>
            <a:r>
              <a:rPr lang="en-US" dirty="0"/>
              <a:t>These tools are key for LLNL ASC/ATDM applications to run on Sierra and future platforms</a:t>
            </a:r>
          </a:p>
        </p:txBody>
      </p:sp>
      <p:graphicFrame>
        <p:nvGraphicFramePr>
          <p:cNvPr id="4" name="Table 3">
            <a:extLst>
              <a:ext uri="{FF2B5EF4-FFF2-40B4-BE49-F238E27FC236}">
                <a16:creationId xmlns:a16="http://schemas.microsoft.com/office/drawing/2014/main" id="{2C5DC9EB-1403-E543-A7A9-34490976DB2D}"/>
              </a:ext>
            </a:extLst>
          </p:cNvPr>
          <p:cNvGraphicFramePr>
            <a:graphicFrameLocks noGrp="1"/>
          </p:cNvGraphicFramePr>
          <p:nvPr>
            <p:extLst>
              <p:ext uri="{D42A27DB-BD31-4B8C-83A1-F6EECF244321}">
                <p14:modId xmlns:p14="http://schemas.microsoft.com/office/powerpoint/2010/main" val="2993466277"/>
              </p:ext>
            </p:extLst>
          </p:nvPr>
        </p:nvGraphicFramePr>
        <p:xfrm>
          <a:off x="279537" y="1107362"/>
          <a:ext cx="8596649" cy="3266440"/>
        </p:xfrm>
        <a:graphic>
          <a:graphicData uri="http://schemas.openxmlformats.org/drawingml/2006/table">
            <a:tbl>
              <a:tblPr firstRow="1" bandRow="1">
                <a:tableStyleId>{5C22544A-7EE6-4342-B048-85BDC9FD1C3A}</a:tableStyleId>
              </a:tblPr>
              <a:tblGrid>
                <a:gridCol w="888642">
                  <a:extLst>
                    <a:ext uri="{9D8B030D-6E8A-4147-A177-3AD203B41FA5}">
                      <a16:colId xmlns:a16="http://schemas.microsoft.com/office/drawing/2014/main" val="2538676898"/>
                    </a:ext>
                  </a:extLst>
                </a:gridCol>
                <a:gridCol w="695460">
                  <a:extLst>
                    <a:ext uri="{9D8B030D-6E8A-4147-A177-3AD203B41FA5}">
                      <a16:colId xmlns:a16="http://schemas.microsoft.com/office/drawing/2014/main" val="99516028"/>
                    </a:ext>
                  </a:extLst>
                </a:gridCol>
                <a:gridCol w="888642">
                  <a:extLst>
                    <a:ext uri="{9D8B030D-6E8A-4147-A177-3AD203B41FA5}">
                      <a16:colId xmlns:a16="http://schemas.microsoft.com/office/drawing/2014/main" val="3037209427"/>
                    </a:ext>
                  </a:extLst>
                </a:gridCol>
                <a:gridCol w="689020">
                  <a:extLst>
                    <a:ext uri="{9D8B030D-6E8A-4147-A177-3AD203B41FA5}">
                      <a16:colId xmlns:a16="http://schemas.microsoft.com/office/drawing/2014/main" val="343069908"/>
                    </a:ext>
                  </a:extLst>
                </a:gridCol>
                <a:gridCol w="933718">
                  <a:extLst>
                    <a:ext uri="{9D8B030D-6E8A-4147-A177-3AD203B41FA5}">
                      <a16:colId xmlns:a16="http://schemas.microsoft.com/office/drawing/2014/main" val="2360533686"/>
                    </a:ext>
                  </a:extLst>
                </a:gridCol>
                <a:gridCol w="734096">
                  <a:extLst>
                    <a:ext uri="{9D8B030D-6E8A-4147-A177-3AD203B41FA5}">
                      <a16:colId xmlns:a16="http://schemas.microsoft.com/office/drawing/2014/main" val="2904166050"/>
                    </a:ext>
                  </a:extLst>
                </a:gridCol>
                <a:gridCol w="1126901">
                  <a:extLst>
                    <a:ext uri="{9D8B030D-6E8A-4147-A177-3AD203B41FA5}">
                      <a16:colId xmlns:a16="http://schemas.microsoft.com/office/drawing/2014/main" val="538985443"/>
                    </a:ext>
                  </a:extLst>
                </a:gridCol>
                <a:gridCol w="1180664">
                  <a:extLst>
                    <a:ext uri="{9D8B030D-6E8A-4147-A177-3AD203B41FA5}">
                      <a16:colId xmlns:a16="http://schemas.microsoft.com/office/drawing/2014/main" val="751987413"/>
                    </a:ext>
                  </a:extLst>
                </a:gridCol>
                <a:gridCol w="1459506">
                  <a:extLst>
                    <a:ext uri="{9D8B030D-6E8A-4147-A177-3AD203B41FA5}">
                      <a16:colId xmlns:a16="http://schemas.microsoft.com/office/drawing/2014/main" val="3520717109"/>
                    </a:ext>
                  </a:extLst>
                </a:gridCol>
              </a:tblGrid>
              <a:tr h="370840">
                <a:tc gridSpan="9">
                  <a:txBody>
                    <a:bodyPr/>
                    <a:lstStyle/>
                    <a:p>
                      <a:pPr algn="ctr"/>
                      <a:r>
                        <a:rPr lang="en-US" dirty="0"/>
                        <a:t>Major LLNL Weapons Simulation and </a:t>
                      </a:r>
                      <a:r>
                        <a:rPr lang="en-US"/>
                        <a:t>Computing Program</a:t>
                      </a:r>
                    </a:p>
                    <a:p>
                      <a:pPr algn="ctr"/>
                      <a:r>
                        <a:rPr lang="en-US"/>
                        <a:t>Unclassified </a:t>
                      </a:r>
                      <a:r>
                        <a:rPr lang="en-US" dirty="0"/>
                        <a:t>Applications</a:t>
                      </a:r>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val="524758951"/>
                  </a:ext>
                </a:extLst>
              </a:tr>
              <a:tr h="370840">
                <a:tc>
                  <a:txBody>
                    <a:bodyPr/>
                    <a:lstStyle/>
                    <a:p>
                      <a:endParaRPr lang="en-US" dirty="0"/>
                    </a:p>
                  </a:txBody>
                  <a:tcPr/>
                </a:tc>
                <a:tc>
                  <a:txBody>
                    <a:bodyPr/>
                    <a:lstStyle/>
                    <a:p>
                      <a:r>
                        <a:rPr lang="en-US" sz="1600" dirty="0"/>
                        <a:t>Ares</a:t>
                      </a:r>
                    </a:p>
                  </a:txBody>
                  <a:tcPr/>
                </a:tc>
                <a:tc>
                  <a:txBody>
                    <a:bodyPr/>
                    <a:lstStyle/>
                    <a:p>
                      <a:r>
                        <a:rPr lang="en-US" sz="1600" dirty="0"/>
                        <a:t>ALE3D</a:t>
                      </a:r>
                    </a:p>
                  </a:txBody>
                  <a:tcPr/>
                </a:tc>
                <a:tc>
                  <a:txBody>
                    <a:bodyPr/>
                    <a:lstStyle/>
                    <a:p>
                      <a:r>
                        <a:rPr lang="en-US" sz="1600" dirty="0"/>
                        <a:t>Kull</a:t>
                      </a:r>
                    </a:p>
                  </a:txBody>
                  <a:tcPr/>
                </a:tc>
                <a:tc>
                  <a:txBody>
                    <a:bodyPr/>
                    <a:lstStyle/>
                    <a:p>
                      <a:r>
                        <a:rPr lang="en-US" sz="1600" dirty="0"/>
                        <a:t>MARBL</a:t>
                      </a:r>
                    </a:p>
                  </a:txBody>
                  <a:tcPr/>
                </a:tc>
                <a:tc>
                  <a:txBody>
                    <a:bodyPr/>
                    <a:lstStyle/>
                    <a:p>
                      <a:r>
                        <a:rPr lang="en-US" sz="1600" dirty="0" err="1"/>
                        <a:t>Ardra</a:t>
                      </a:r>
                      <a:endParaRPr lang="en-US" sz="1600" dirty="0"/>
                    </a:p>
                  </a:txBody>
                  <a:tcPr/>
                </a:tc>
                <a:tc>
                  <a:txBody>
                    <a:bodyPr/>
                    <a:lstStyle/>
                    <a:p>
                      <a:r>
                        <a:rPr lang="en-US" sz="1600" dirty="0"/>
                        <a:t>Mercury</a:t>
                      </a:r>
                    </a:p>
                  </a:txBody>
                  <a:tcPr/>
                </a:tc>
                <a:tc>
                  <a:txBody>
                    <a:bodyPr/>
                    <a:lstStyle/>
                    <a:p>
                      <a:r>
                        <a:rPr lang="en-US" sz="1600" dirty="0"/>
                        <a:t>Teton</a:t>
                      </a:r>
                    </a:p>
                  </a:txBody>
                  <a:tcPr/>
                </a:tc>
                <a:tc>
                  <a:txBody>
                    <a:bodyPr/>
                    <a:lstStyle/>
                    <a:p>
                      <a:r>
                        <a:rPr lang="en-US" sz="1600" dirty="0"/>
                        <a:t>Hydra</a:t>
                      </a:r>
                    </a:p>
                  </a:txBody>
                  <a:tcPr/>
                </a:tc>
                <a:extLst>
                  <a:ext uri="{0D108BD9-81ED-4DB2-BD59-A6C34878D82A}">
                    <a16:rowId xmlns:a16="http://schemas.microsoft.com/office/drawing/2014/main" val="1345722681"/>
                  </a:ext>
                </a:extLst>
              </a:tr>
              <a:tr h="370840">
                <a:tc>
                  <a:txBody>
                    <a:bodyPr/>
                    <a:lstStyle/>
                    <a:p>
                      <a:r>
                        <a:rPr lang="en-US" sz="1200" dirty="0"/>
                        <a:t>Language</a:t>
                      </a:r>
                    </a:p>
                  </a:txBody>
                  <a:tcPr/>
                </a:tc>
                <a:tc>
                  <a:txBody>
                    <a:bodyPr/>
                    <a:lstStyle/>
                    <a:p>
                      <a:r>
                        <a:rPr lang="en-US" sz="1400" dirty="0"/>
                        <a:t>C++</a:t>
                      </a:r>
                    </a:p>
                  </a:txBody>
                  <a:tcPr/>
                </a:tc>
                <a:tc>
                  <a:txBody>
                    <a:bodyPr/>
                    <a:lstStyle/>
                    <a:p>
                      <a:r>
                        <a:rPr lang="en-US" sz="1400" dirty="0"/>
                        <a:t>C++</a:t>
                      </a:r>
                    </a:p>
                  </a:txBody>
                  <a:tcPr/>
                </a:tc>
                <a:tc>
                  <a:txBody>
                    <a:bodyPr/>
                    <a:lstStyle/>
                    <a:p>
                      <a:r>
                        <a:rPr lang="en-US" sz="1400" dirty="0"/>
                        <a:t>C++</a:t>
                      </a:r>
                    </a:p>
                  </a:txBody>
                  <a:tcPr/>
                </a:tc>
                <a:tc>
                  <a:txBody>
                    <a:bodyPr/>
                    <a:lstStyle/>
                    <a:p>
                      <a:r>
                        <a:rPr lang="en-US" sz="1400" dirty="0"/>
                        <a:t>C++ &amp; Fortran</a:t>
                      </a:r>
                    </a:p>
                  </a:txBody>
                  <a:tcPr/>
                </a:tc>
                <a:tc>
                  <a:txBody>
                    <a:bodyPr/>
                    <a:lstStyle/>
                    <a:p>
                      <a:r>
                        <a:rPr lang="en-US" sz="1400" dirty="0"/>
                        <a:t>C++</a:t>
                      </a:r>
                    </a:p>
                  </a:txBody>
                  <a:tcPr/>
                </a:tc>
                <a:tc>
                  <a:txBody>
                    <a:bodyPr/>
                    <a:lstStyle/>
                    <a:p>
                      <a:r>
                        <a:rPr lang="en-US" sz="1400" dirty="0"/>
                        <a:t>C++</a:t>
                      </a:r>
                    </a:p>
                  </a:txBody>
                  <a:tcPr/>
                </a:tc>
                <a:tc>
                  <a:txBody>
                    <a:bodyPr/>
                    <a:lstStyle/>
                    <a:p>
                      <a:r>
                        <a:rPr lang="en-US" sz="1400" dirty="0"/>
                        <a:t>Fortran</a:t>
                      </a:r>
                    </a:p>
                  </a:txBody>
                  <a:tcPr/>
                </a:tc>
                <a:tc>
                  <a:txBody>
                    <a:bodyPr/>
                    <a:lstStyle/>
                    <a:p>
                      <a:r>
                        <a:rPr lang="en-US" sz="1400" dirty="0"/>
                        <a:t>C++/C</a:t>
                      </a:r>
                    </a:p>
                  </a:txBody>
                  <a:tcPr/>
                </a:tc>
                <a:extLst>
                  <a:ext uri="{0D108BD9-81ED-4DB2-BD59-A6C34878D82A}">
                    <a16:rowId xmlns:a16="http://schemas.microsoft.com/office/drawing/2014/main" val="976567169"/>
                  </a:ext>
                </a:extLst>
              </a:tr>
              <a:tr h="370840">
                <a:tc>
                  <a:txBody>
                    <a:bodyPr/>
                    <a:lstStyle/>
                    <a:p>
                      <a:r>
                        <a:rPr lang="en-US" sz="1200" dirty="0"/>
                        <a:t>GPU Execution</a:t>
                      </a:r>
                    </a:p>
                    <a:p>
                      <a:r>
                        <a:rPr lang="en-US" sz="1200" dirty="0"/>
                        <a:t>Model</a:t>
                      </a:r>
                    </a:p>
                  </a:txBody>
                  <a:tcPr/>
                </a:tc>
                <a:tc>
                  <a:txBody>
                    <a:bodyPr/>
                    <a:lstStyle/>
                    <a:p>
                      <a:r>
                        <a:rPr lang="en-US" sz="1200" dirty="0"/>
                        <a:t>RAJA</a:t>
                      </a:r>
                    </a:p>
                  </a:txBody>
                  <a:tcPr/>
                </a:tc>
                <a:tc>
                  <a:txBody>
                    <a:bodyPr/>
                    <a:lstStyle/>
                    <a:p>
                      <a:r>
                        <a:rPr lang="en-US" sz="1200" dirty="0"/>
                        <a:t>RAJA</a:t>
                      </a:r>
                    </a:p>
                  </a:txBody>
                  <a:tcPr/>
                </a:tc>
                <a:tc>
                  <a:txBody>
                    <a:bodyPr/>
                    <a:lstStyle/>
                    <a:p>
                      <a:r>
                        <a:rPr lang="en-US" sz="1200" dirty="0"/>
                        <a:t>RAJA</a:t>
                      </a:r>
                    </a:p>
                  </a:txBody>
                  <a:tcPr/>
                </a:tc>
                <a:tc>
                  <a:txBody>
                    <a:bodyPr/>
                    <a:lstStyle/>
                    <a:p>
                      <a:r>
                        <a:rPr lang="en-US" sz="1200" dirty="0"/>
                        <a:t>RAJA + MFEM &amp; OpenMP</a:t>
                      </a:r>
                    </a:p>
                  </a:txBody>
                  <a:tcPr/>
                </a:tc>
                <a:tc>
                  <a:txBody>
                    <a:bodyPr/>
                    <a:lstStyle/>
                    <a:p>
                      <a:r>
                        <a:rPr lang="en-US" sz="1200" dirty="0"/>
                        <a:t>RAJA</a:t>
                      </a:r>
                    </a:p>
                  </a:txBody>
                  <a:tcPr/>
                </a:tc>
                <a:tc>
                  <a:txBody>
                    <a:bodyPr/>
                    <a:lstStyle/>
                    <a:p>
                      <a:r>
                        <a:rPr lang="en-US" sz="1200" dirty="0"/>
                        <a:t>CUDA &amp;</a:t>
                      </a:r>
                    </a:p>
                    <a:p>
                      <a:r>
                        <a:rPr lang="en-US" sz="1200" dirty="0"/>
                        <a:t>RAJA</a:t>
                      </a:r>
                    </a:p>
                  </a:txBody>
                  <a:tcPr/>
                </a:tc>
                <a:tc>
                  <a:txBody>
                    <a:bodyPr/>
                    <a:lstStyle/>
                    <a:p>
                      <a:r>
                        <a:rPr lang="en-US" sz="1200" dirty="0"/>
                        <a:t>OpenMP &amp; CUDA-C</a:t>
                      </a:r>
                    </a:p>
                  </a:txBody>
                  <a:tcPr/>
                </a:tc>
                <a:tc>
                  <a:txBody>
                    <a:bodyPr/>
                    <a:lstStyle/>
                    <a:p>
                      <a:r>
                        <a:rPr lang="en-US" sz="1200" dirty="0"/>
                        <a:t>Exploring OpenMP, CUDA, RAJA</a:t>
                      </a:r>
                    </a:p>
                  </a:txBody>
                  <a:tcPr/>
                </a:tc>
                <a:extLst>
                  <a:ext uri="{0D108BD9-81ED-4DB2-BD59-A6C34878D82A}">
                    <a16:rowId xmlns:a16="http://schemas.microsoft.com/office/drawing/2014/main" val="1426847243"/>
                  </a:ext>
                </a:extLst>
              </a:tr>
              <a:tr h="370840">
                <a:tc>
                  <a:txBody>
                    <a:bodyPr/>
                    <a:lstStyle/>
                    <a:p>
                      <a:r>
                        <a:rPr lang="en-US" sz="1200" dirty="0"/>
                        <a:t>Data Transfer</a:t>
                      </a:r>
                    </a:p>
                  </a:txBody>
                  <a:tcPr/>
                </a:tc>
                <a:tc>
                  <a:txBody>
                    <a:bodyPr/>
                    <a:lstStyle/>
                    <a:p>
                      <a:r>
                        <a:rPr lang="en-US" sz="1200" dirty="0"/>
                        <a:t>UM + Explicit</a:t>
                      </a:r>
                    </a:p>
                  </a:txBody>
                  <a:tcPr/>
                </a:tc>
                <a:tc>
                  <a:txBody>
                    <a:bodyPr/>
                    <a:lstStyle/>
                    <a:p>
                      <a:r>
                        <a:rPr lang="en-US" sz="1200" dirty="0"/>
                        <a:t>CHAI</a:t>
                      </a:r>
                    </a:p>
                  </a:txBody>
                  <a:tcPr/>
                </a:tc>
                <a:tc>
                  <a:txBody>
                    <a:bodyPr/>
                    <a:lstStyle/>
                    <a:p>
                      <a:r>
                        <a:rPr lang="en-US" sz="1200" dirty="0"/>
                        <a:t>UM</a:t>
                      </a:r>
                    </a:p>
                  </a:txBody>
                  <a:tcPr/>
                </a:tc>
                <a:tc>
                  <a:txBody>
                    <a:bodyPr/>
                    <a:lstStyle/>
                    <a:p>
                      <a:r>
                        <a:rPr lang="en-US" sz="1200" dirty="0"/>
                        <a:t>UM + Explicit</a:t>
                      </a:r>
                    </a:p>
                  </a:txBody>
                  <a:tcPr/>
                </a:tc>
                <a:tc>
                  <a:txBody>
                    <a:bodyPr/>
                    <a:lstStyle/>
                    <a:p>
                      <a:r>
                        <a:rPr lang="en-US" sz="1200" dirty="0"/>
                        <a:t>CHAI</a:t>
                      </a:r>
                    </a:p>
                  </a:txBody>
                  <a:tcPr/>
                </a:tc>
                <a:tc>
                  <a:txBody>
                    <a:bodyPr/>
                    <a:lstStyle/>
                    <a:p>
                      <a:r>
                        <a:rPr lang="en-US" sz="1200" dirty="0"/>
                        <a:t>UM</a:t>
                      </a:r>
                    </a:p>
                  </a:txBody>
                  <a:tcPr/>
                </a:tc>
                <a:tc>
                  <a:txBody>
                    <a:bodyPr/>
                    <a:lstStyle/>
                    <a:p>
                      <a:r>
                        <a:rPr lang="en-US" sz="1200" dirty="0"/>
                        <a:t>Explicit</a:t>
                      </a:r>
                    </a:p>
                  </a:txBody>
                  <a:tcPr/>
                </a:tc>
                <a:tc>
                  <a:txBody>
                    <a:bodyPr/>
                    <a:lstStyle/>
                    <a:p>
                      <a:r>
                        <a:rPr lang="en-US" sz="1200" dirty="0"/>
                        <a:t>Explicit, </a:t>
                      </a:r>
                    </a:p>
                    <a:p>
                      <a:r>
                        <a:rPr lang="en-US" sz="1200" dirty="0"/>
                        <a:t>Exploring CHAI</a:t>
                      </a:r>
                    </a:p>
                  </a:txBody>
                  <a:tcPr/>
                </a:tc>
                <a:extLst>
                  <a:ext uri="{0D108BD9-81ED-4DB2-BD59-A6C34878D82A}">
                    <a16:rowId xmlns:a16="http://schemas.microsoft.com/office/drawing/2014/main" val="1602656262"/>
                  </a:ext>
                </a:extLst>
              </a:tr>
              <a:tr h="370840">
                <a:tc>
                  <a:txBody>
                    <a:bodyPr/>
                    <a:lstStyle/>
                    <a:p>
                      <a:r>
                        <a:rPr lang="en-US" sz="1200" dirty="0"/>
                        <a:t>Memory Allocation</a:t>
                      </a:r>
                    </a:p>
                  </a:txBody>
                  <a:tcPr/>
                </a:tc>
                <a:tc>
                  <a:txBody>
                    <a:bodyPr/>
                    <a:lstStyle/>
                    <a:p>
                      <a:r>
                        <a:rPr lang="en-US" sz="1200" dirty="0"/>
                        <a:t>Umpire</a:t>
                      </a:r>
                    </a:p>
                  </a:txBody>
                  <a:tcPr/>
                </a:tc>
                <a:tc>
                  <a:txBody>
                    <a:bodyPr/>
                    <a:lstStyle/>
                    <a:p>
                      <a:r>
                        <a:rPr lang="en-US" sz="1200" dirty="0"/>
                        <a:t>Umpire</a:t>
                      </a:r>
                    </a:p>
                  </a:txBody>
                  <a:tcPr/>
                </a:tc>
                <a:tc>
                  <a:txBody>
                    <a:bodyPr/>
                    <a:lstStyle/>
                    <a:p>
                      <a:r>
                        <a:rPr lang="en-US" sz="1200" dirty="0"/>
                        <a:t>Umpire</a:t>
                      </a:r>
                    </a:p>
                  </a:txBody>
                  <a:tcPr/>
                </a:tc>
                <a:tc>
                  <a:txBody>
                    <a:bodyPr/>
                    <a:lstStyle/>
                    <a:p>
                      <a:r>
                        <a:rPr lang="en-US" sz="1200" dirty="0"/>
                        <a:t>Umpire</a:t>
                      </a:r>
                    </a:p>
                  </a:txBody>
                  <a:tcPr/>
                </a:tc>
                <a:tc>
                  <a:txBody>
                    <a:bodyPr/>
                    <a:lstStyle/>
                    <a:p>
                      <a:r>
                        <a:rPr lang="en-US" sz="1200" dirty="0"/>
                        <a:t>Umpire</a:t>
                      </a:r>
                    </a:p>
                  </a:txBody>
                  <a:tcPr/>
                </a:tc>
                <a:tc>
                  <a:txBody>
                    <a:bodyPr/>
                    <a:lstStyle/>
                    <a:p>
                      <a:r>
                        <a:rPr lang="en-US" sz="1200" dirty="0"/>
                        <a:t>Explicit </a:t>
                      </a:r>
                    </a:p>
                    <a:p>
                      <a:r>
                        <a:rPr lang="en-US" sz="1200" dirty="0"/>
                        <a:t>(Umpire in progress)</a:t>
                      </a:r>
                    </a:p>
                  </a:txBody>
                  <a:tcPr/>
                </a:tc>
                <a:tc>
                  <a:txBody>
                    <a:bodyPr/>
                    <a:lstStyle/>
                    <a:p>
                      <a:r>
                        <a:rPr lang="en-US" sz="1200" dirty="0"/>
                        <a:t>Explicit</a:t>
                      </a:r>
                    </a:p>
                    <a:p>
                      <a:r>
                        <a:rPr lang="en-US" sz="1200" dirty="0"/>
                        <a:t>(Umpire in progress)</a:t>
                      </a:r>
                    </a:p>
                  </a:txBody>
                  <a:tcPr/>
                </a:tc>
                <a:tc>
                  <a:txBody>
                    <a:bodyPr/>
                    <a:lstStyle/>
                    <a:p>
                      <a:r>
                        <a:rPr lang="en-US" sz="1200" dirty="0"/>
                        <a:t>Explicit, </a:t>
                      </a:r>
                    </a:p>
                    <a:p>
                      <a:r>
                        <a:rPr lang="en-US" sz="1200" dirty="0"/>
                        <a:t>Exploring Umpire</a:t>
                      </a:r>
                    </a:p>
                  </a:txBody>
                  <a:tcPr/>
                </a:tc>
                <a:extLst>
                  <a:ext uri="{0D108BD9-81ED-4DB2-BD59-A6C34878D82A}">
                    <a16:rowId xmlns:a16="http://schemas.microsoft.com/office/drawing/2014/main" val="2590338564"/>
                  </a:ext>
                </a:extLst>
              </a:tr>
            </a:tbl>
          </a:graphicData>
        </a:graphic>
      </p:graphicFrame>
      <p:sp>
        <p:nvSpPr>
          <p:cNvPr id="5" name="Rectangle 7">
            <a:extLst>
              <a:ext uri="{FF2B5EF4-FFF2-40B4-BE49-F238E27FC236}">
                <a16:creationId xmlns:a16="http://schemas.microsoft.com/office/drawing/2014/main" id="{1F63493D-1149-B34A-B6E5-5586A836A65A}"/>
              </a:ext>
            </a:extLst>
          </p:cNvPr>
          <p:cNvSpPr>
            <a:spLocks noChangeArrowheads="1"/>
          </p:cNvSpPr>
          <p:nvPr/>
        </p:nvSpPr>
        <p:spPr bwMode="auto">
          <a:xfrm>
            <a:off x="0" y="4473444"/>
            <a:ext cx="9144000" cy="338554"/>
          </a:xfrm>
          <a:prstGeom prst="rect">
            <a:avLst/>
          </a:prstGeom>
          <a:solidFill>
            <a:schemeClr val="accent1">
              <a:lumMod val="75000"/>
            </a:schemeClr>
          </a:solidFill>
          <a:ln w="9525">
            <a:noFill/>
            <a:miter lim="800000"/>
            <a:headEnd/>
            <a:tailEnd/>
          </a:ln>
        </p:spPr>
        <p:txBody>
          <a:bodyPr wrap="square" anchor="b" anchorCtr="0">
            <a:spAutoFit/>
          </a:bodyPr>
          <a:lstStyle/>
          <a:p>
            <a:pPr algn="ctr"/>
            <a:r>
              <a:rPr lang="en-US" sz="1600" dirty="0">
                <a:solidFill>
                  <a:srgbClr val="FFFFFF"/>
                </a:solidFill>
              </a:rPr>
              <a:t>Each application integrates the tools in a unique way that matches its needs and code style. </a:t>
            </a:r>
          </a:p>
        </p:txBody>
      </p:sp>
    </p:spTree>
    <p:extLst>
      <p:ext uri="{BB962C8B-B14F-4D97-AF65-F5344CB8AC3E}">
        <p14:creationId xmlns:p14="http://schemas.microsoft.com/office/powerpoint/2010/main" val="3392193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BD0B90-24E9-D84B-B972-F013B7611A70}"/>
              </a:ext>
            </a:extLst>
          </p:cNvPr>
          <p:cNvSpPr>
            <a:spLocks noGrp="1"/>
          </p:cNvSpPr>
          <p:nvPr>
            <p:ph type="title"/>
          </p:nvPr>
        </p:nvSpPr>
        <p:spPr>
          <a:xfrm>
            <a:off x="457200" y="164631"/>
            <a:ext cx="8349270" cy="756578"/>
          </a:xfrm>
        </p:spPr>
        <p:txBody>
          <a:bodyPr/>
          <a:lstStyle/>
          <a:p>
            <a:r>
              <a:rPr lang="en-US" dirty="0"/>
              <a:t>These tools are also used in other libraries and applications…</a:t>
            </a:r>
          </a:p>
        </p:txBody>
      </p:sp>
      <p:sp>
        <p:nvSpPr>
          <p:cNvPr id="6" name="Content Placeholder 1">
            <a:extLst>
              <a:ext uri="{FF2B5EF4-FFF2-40B4-BE49-F238E27FC236}">
                <a16:creationId xmlns:a16="http://schemas.microsoft.com/office/drawing/2014/main" id="{7C0701E0-5BA2-F14A-B722-482909EDA780}"/>
              </a:ext>
            </a:extLst>
          </p:cNvPr>
          <p:cNvSpPr>
            <a:spLocks noGrp="1"/>
          </p:cNvSpPr>
          <p:nvPr>
            <p:ph idx="1"/>
          </p:nvPr>
        </p:nvSpPr>
        <p:spPr>
          <a:xfrm>
            <a:off x="457200" y="1128808"/>
            <a:ext cx="8229600" cy="2885884"/>
          </a:xfrm>
        </p:spPr>
        <p:txBody>
          <a:bodyPr>
            <a:normAutofit/>
          </a:bodyPr>
          <a:lstStyle/>
          <a:p>
            <a:r>
              <a:rPr lang="en-US" b="1" dirty="0"/>
              <a:t>LLNL apps and libraries (ASC, CASC, etc.)</a:t>
            </a:r>
          </a:p>
          <a:p>
            <a:pPr lvl="1">
              <a:buFont typeface="Courier New" panose="02070309020205020404" pitchFamily="49" charset="0"/>
              <a:buChar char="o"/>
            </a:pPr>
            <a:r>
              <a:rPr lang="en-US" dirty="0"/>
              <a:t>LEOS</a:t>
            </a:r>
          </a:p>
          <a:p>
            <a:pPr lvl="1">
              <a:buFont typeface="Courier New" panose="02070309020205020404" pitchFamily="49" charset="0"/>
              <a:buChar char="o"/>
            </a:pPr>
            <a:r>
              <a:rPr lang="en-US" dirty="0"/>
              <a:t>Overlink</a:t>
            </a:r>
          </a:p>
          <a:p>
            <a:pPr lvl="1">
              <a:buFont typeface="Courier New" panose="02070309020205020404" pitchFamily="49" charset="0"/>
              <a:buChar char="o"/>
            </a:pPr>
            <a:r>
              <a:rPr lang="en-US" dirty="0"/>
              <a:t>Selene</a:t>
            </a:r>
          </a:p>
          <a:p>
            <a:r>
              <a:rPr lang="en-US" b="1" dirty="0"/>
              <a:t>ECP Application, Software Technology, and Co-design projects</a:t>
            </a:r>
          </a:p>
          <a:p>
            <a:pPr lvl="1"/>
            <a:r>
              <a:rPr lang="en-US" dirty="0"/>
              <a:t>SW4 (EQSIM)</a:t>
            </a:r>
          </a:p>
          <a:p>
            <a:pPr lvl="1"/>
            <a:r>
              <a:rPr lang="en-US" dirty="0"/>
              <a:t>GEOS (Subsurface)</a:t>
            </a:r>
          </a:p>
          <a:p>
            <a:pPr lvl="1"/>
            <a:r>
              <a:rPr lang="en-US" dirty="0"/>
              <a:t>SUNDIALS</a:t>
            </a:r>
          </a:p>
          <a:p>
            <a:pPr lvl="1"/>
            <a:r>
              <a:rPr lang="en-US" dirty="0" err="1"/>
              <a:t>DevilRay</a:t>
            </a:r>
            <a:r>
              <a:rPr lang="en-US" dirty="0"/>
              <a:t> (ALPINE)</a:t>
            </a:r>
          </a:p>
          <a:p>
            <a:pPr lvl="1"/>
            <a:r>
              <a:rPr lang="en-US" dirty="0"/>
              <a:t>CEED Co-design (via MFEM)</a:t>
            </a:r>
          </a:p>
          <a:p>
            <a:pPr lvl="1"/>
            <a:endParaRPr lang="en-US" dirty="0"/>
          </a:p>
          <a:p>
            <a:pPr lvl="1"/>
            <a:endParaRPr lang="en-US" dirty="0"/>
          </a:p>
        </p:txBody>
      </p:sp>
      <p:sp>
        <p:nvSpPr>
          <p:cNvPr id="4" name="Rectangle 7">
            <a:extLst>
              <a:ext uri="{FF2B5EF4-FFF2-40B4-BE49-F238E27FC236}">
                <a16:creationId xmlns:a16="http://schemas.microsoft.com/office/drawing/2014/main" id="{BD36E50F-2A18-4644-A502-DB1106EF583D}"/>
              </a:ext>
            </a:extLst>
          </p:cNvPr>
          <p:cNvSpPr>
            <a:spLocks noChangeArrowheads="1"/>
          </p:cNvSpPr>
          <p:nvPr/>
        </p:nvSpPr>
        <p:spPr bwMode="auto">
          <a:xfrm>
            <a:off x="0" y="4473444"/>
            <a:ext cx="9144000" cy="338554"/>
          </a:xfrm>
          <a:prstGeom prst="rect">
            <a:avLst/>
          </a:prstGeom>
          <a:solidFill>
            <a:schemeClr val="accent1">
              <a:lumMod val="75000"/>
            </a:schemeClr>
          </a:solidFill>
          <a:ln w="9525">
            <a:noFill/>
            <a:miter lim="800000"/>
            <a:headEnd/>
            <a:tailEnd/>
          </a:ln>
        </p:spPr>
        <p:txBody>
          <a:bodyPr wrap="square" anchor="b" anchorCtr="0">
            <a:spAutoFit/>
          </a:bodyPr>
          <a:lstStyle/>
          <a:p>
            <a:pPr algn="ctr"/>
            <a:r>
              <a:rPr lang="en-US" sz="1600" dirty="0">
                <a:solidFill>
                  <a:srgbClr val="FFFFFF"/>
                </a:solidFill>
              </a:rPr>
              <a:t>Umpire and RAJA are part of the ECP ST ecosystem and the new LLNL RADIUSS project. </a:t>
            </a:r>
          </a:p>
        </p:txBody>
      </p:sp>
      <p:sp>
        <p:nvSpPr>
          <p:cNvPr id="2" name="TextBox 1">
            <a:extLst>
              <a:ext uri="{FF2B5EF4-FFF2-40B4-BE49-F238E27FC236}">
                <a16:creationId xmlns:a16="http://schemas.microsoft.com/office/drawing/2014/main" id="{240BD304-D26E-DE4F-9F6B-6DF4E344D9FA}"/>
              </a:ext>
            </a:extLst>
          </p:cNvPr>
          <p:cNvSpPr txBox="1"/>
          <p:nvPr/>
        </p:nvSpPr>
        <p:spPr>
          <a:xfrm>
            <a:off x="2493818" y="1370344"/>
            <a:ext cx="1141787" cy="830997"/>
          </a:xfrm>
          <a:prstGeom prst="rect">
            <a:avLst/>
          </a:prstGeom>
          <a:noFill/>
        </p:spPr>
        <p:txBody>
          <a:bodyPr wrap="none" rtlCol="0">
            <a:spAutoFit/>
          </a:bodyPr>
          <a:lstStyle/>
          <a:p>
            <a:pPr marL="285750" indent="-285750">
              <a:buFont typeface="Courier New" panose="02070309020205020404" pitchFamily="49" charset="0"/>
              <a:buChar char="o"/>
            </a:pPr>
            <a:r>
              <a:rPr lang="en-US" sz="1600" dirty="0">
                <a:latin typeface="Calibri" panose="020F0502020204030204" pitchFamily="34" charset="0"/>
                <a:cs typeface="Calibri" panose="020F0502020204030204" pitchFamily="34" charset="0"/>
              </a:rPr>
              <a:t>MFEM</a:t>
            </a:r>
          </a:p>
          <a:p>
            <a:pPr marL="285750" indent="-285750">
              <a:buFont typeface="Courier New" panose="02070309020205020404" pitchFamily="49" charset="0"/>
              <a:buChar char="o"/>
            </a:pPr>
            <a:r>
              <a:rPr lang="en-US" sz="1600" dirty="0">
                <a:latin typeface="Calibri" panose="020F0502020204030204" pitchFamily="34" charset="0"/>
                <a:cs typeface="Calibri" panose="020F0502020204030204" pitchFamily="34" charset="0"/>
              </a:rPr>
              <a:t>SAMRAI</a:t>
            </a:r>
          </a:p>
          <a:p>
            <a:pPr marL="285750" indent="-285750">
              <a:buFont typeface="Courier New" panose="02070309020205020404" pitchFamily="49" charset="0"/>
              <a:buChar char="o"/>
            </a:pPr>
            <a:r>
              <a:rPr lang="en-US" sz="1600" dirty="0">
                <a:latin typeface="Calibri" panose="020F0502020204030204" pitchFamily="34" charset="0"/>
                <a:cs typeface="Calibri" panose="020F0502020204030204" pitchFamily="34" charset="0"/>
              </a:rPr>
              <a:t>NIF VBL</a:t>
            </a:r>
          </a:p>
        </p:txBody>
      </p:sp>
    </p:spTree>
    <p:extLst>
      <p:ext uri="{BB962C8B-B14F-4D97-AF65-F5344CB8AC3E}">
        <p14:creationId xmlns:p14="http://schemas.microsoft.com/office/powerpoint/2010/main" val="3082997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040950"/>
            <a:ext cx="8325059" cy="1289338"/>
          </a:xfrm>
        </p:spPr>
        <p:txBody>
          <a:bodyPr>
            <a:normAutofit fontScale="92500"/>
          </a:bodyPr>
          <a:lstStyle/>
          <a:p>
            <a:r>
              <a:rPr lang="en-US" dirty="0"/>
              <a:t>We check </a:t>
            </a:r>
            <a:r>
              <a:rPr lang="en-US" b="1" dirty="0"/>
              <a:t>node-for-node speedup </a:t>
            </a:r>
            <a:r>
              <a:rPr lang="en-US" dirty="0"/>
              <a:t>compared with CTS-1 (what users will experience)</a:t>
            </a:r>
          </a:p>
          <a:p>
            <a:pPr>
              <a:spcBef>
                <a:spcPts val="1200"/>
              </a:spcBef>
            </a:pPr>
            <a:r>
              <a:rPr lang="en-US" dirty="0"/>
              <a:t>Most of our codes are primarily </a:t>
            </a:r>
            <a:r>
              <a:rPr lang="en-US" b="1" dirty="0"/>
              <a:t>memory-bandwidth bound on the CPU </a:t>
            </a:r>
          </a:p>
          <a:p>
            <a:pPr>
              <a:spcBef>
                <a:spcPts val="1200"/>
              </a:spcBef>
            </a:pPr>
            <a:r>
              <a:rPr lang="en-US" dirty="0"/>
              <a:t>To set GPU expectations, </a:t>
            </a:r>
            <a:r>
              <a:rPr lang="en-US" b="1" dirty="0"/>
              <a:t>compare relevant effective memory bandwidths </a:t>
            </a:r>
            <a:r>
              <a:rPr lang="en-US" dirty="0"/>
              <a:t>of architectures</a:t>
            </a:r>
          </a:p>
        </p:txBody>
      </p:sp>
      <p:sp>
        <p:nvSpPr>
          <p:cNvPr id="13" name="Title 12"/>
          <p:cNvSpPr>
            <a:spLocks noGrp="1"/>
          </p:cNvSpPr>
          <p:nvPr>
            <p:ph type="title"/>
          </p:nvPr>
        </p:nvSpPr>
        <p:spPr>
          <a:xfrm>
            <a:off x="457200" y="164636"/>
            <a:ext cx="7872884" cy="756578"/>
          </a:xfrm>
        </p:spPr>
        <p:txBody>
          <a:bodyPr/>
          <a:lstStyle/>
          <a:p>
            <a:r>
              <a:rPr lang="en-US" dirty="0"/>
              <a:t>It</a:t>
            </a:r>
            <a:r>
              <a:rPr lang="en-US" dirty="0">
                <a:solidFill>
                  <a:schemeClr val="accent1">
                    <a:lumMod val="75000"/>
                  </a:schemeClr>
                </a:solidFill>
              </a:rPr>
              <a:t> is difficult to set expectations for GPU performance based on CPU performance</a:t>
            </a:r>
            <a:endParaRPr lang="en-US" sz="1800" b="0" dirty="0"/>
          </a:p>
        </p:txBody>
      </p:sp>
      <p:sp>
        <p:nvSpPr>
          <p:cNvPr id="5" name="Rectangle 7"/>
          <p:cNvSpPr>
            <a:spLocks noChangeArrowheads="1"/>
          </p:cNvSpPr>
          <p:nvPr/>
        </p:nvSpPr>
        <p:spPr bwMode="auto">
          <a:xfrm>
            <a:off x="0" y="4510927"/>
            <a:ext cx="9144000" cy="300082"/>
          </a:xfrm>
          <a:prstGeom prst="rect">
            <a:avLst/>
          </a:prstGeom>
          <a:solidFill>
            <a:schemeClr val="accent1">
              <a:lumMod val="75000"/>
            </a:schemeClr>
          </a:solidFill>
          <a:ln w="28575">
            <a:noFill/>
            <a:miter lim="800000"/>
            <a:headEnd/>
            <a:tailEnd/>
          </a:ln>
        </p:spPr>
        <p:txBody>
          <a:bodyPr wrap="square" anchor="b" anchorCtr="0">
            <a:spAutoFit/>
          </a:bodyPr>
          <a:lstStyle/>
          <a:p>
            <a:pPr algn="ctr"/>
            <a:r>
              <a:rPr lang="en-US" sz="1350" dirty="0">
                <a:solidFill>
                  <a:schemeClr val="bg1"/>
                </a:solidFill>
              </a:rPr>
              <a:t>Memory bandwidth is a first-order predictor of performance (as opposed to peak FLOPS).</a:t>
            </a:r>
          </a:p>
        </p:txBody>
      </p:sp>
      <p:graphicFrame>
        <p:nvGraphicFramePr>
          <p:cNvPr id="3" name="Table 2">
            <a:extLst>
              <a:ext uri="{FF2B5EF4-FFF2-40B4-BE49-F238E27FC236}">
                <a16:creationId xmlns:a16="http://schemas.microsoft.com/office/drawing/2014/main" id="{892DD397-EE99-C04C-A654-AD33236F107A}"/>
              </a:ext>
            </a:extLst>
          </p:cNvPr>
          <p:cNvGraphicFramePr>
            <a:graphicFrameLocks noGrp="1"/>
          </p:cNvGraphicFramePr>
          <p:nvPr/>
        </p:nvGraphicFramePr>
        <p:xfrm>
          <a:off x="487346" y="2285075"/>
          <a:ext cx="8224087" cy="1498133"/>
        </p:xfrm>
        <a:graphic>
          <a:graphicData uri="http://schemas.openxmlformats.org/drawingml/2006/table">
            <a:tbl>
              <a:tblPr firstRow="1" bandRow="1">
                <a:tableStyleId>{5C22544A-7EE6-4342-B048-85BDC9FD1C3A}</a:tableStyleId>
              </a:tblPr>
              <a:tblGrid>
                <a:gridCol w="2346289">
                  <a:extLst>
                    <a:ext uri="{9D8B030D-6E8A-4147-A177-3AD203B41FA5}">
                      <a16:colId xmlns:a16="http://schemas.microsoft.com/office/drawing/2014/main" val="2309910558"/>
                    </a:ext>
                  </a:extLst>
                </a:gridCol>
                <a:gridCol w="1286190">
                  <a:extLst>
                    <a:ext uri="{9D8B030D-6E8A-4147-A177-3AD203B41FA5}">
                      <a16:colId xmlns:a16="http://schemas.microsoft.com/office/drawing/2014/main" val="2036294693"/>
                    </a:ext>
                  </a:extLst>
                </a:gridCol>
                <a:gridCol w="2311121">
                  <a:extLst>
                    <a:ext uri="{9D8B030D-6E8A-4147-A177-3AD203B41FA5}">
                      <a16:colId xmlns:a16="http://schemas.microsoft.com/office/drawing/2014/main" val="1014077907"/>
                    </a:ext>
                  </a:extLst>
                </a:gridCol>
                <a:gridCol w="2280487">
                  <a:extLst>
                    <a:ext uri="{9D8B030D-6E8A-4147-A177-3AD203B41FA5}">
                      <a16:colId xmlns:a16="http://schemas.microsoft.com/office/drawing/2014/main" val="927719076"/>
                    </a:ext>
                  </a:extLst>
                </a:gridCol>
              </a:tblGrid>
              <a:tr h="577618">
                <a:tc>
                  <a:txBody>
                    <a:bodyPr/>
                    <a:lstStyle/>
                    <a:p>
                      <a:endParaRPr lang="en-US" sz="1200" b="0" dirty="0"/>
                    </a:p>
                  </a:txBody>
                  <a:tcPr marL="68580" marR="68580" marT="34290" marB="34290">
                    <a:solidFill>
                      <a:schemeClr val="accent1">
                        <a:lumMod val="75000"/>
                      </a:schemeClr>
                    </a:solidFill>
                  </a:tcPr>
                </a:tc>
                <a:tc>
                  <a:txBody>
                    <a:bodyPr/>
                    <a:lstStyle/>
                    <a:p>
                      <a:pPr algn="ctr"/>
                      <a:r>
                        <a:rPr lang="en-US" sz="1200" b="0" dirty="0"/>
                        <a:t>CTS-1</a:t>
                      </a:r>
                    </a:p>
                    <a:p>
                      <a:pPr algn="ctr"/>
                      <a:r>
                        <a:rPr lang="en-US" sz="1200" b="0" dirty="0"/>
                        <a:t>(Broadwell)</a:t>
                      </a:r>
                    </a:p>
                  </a:txBody>
                  <a:tcPr marL="68580" marR="68580" marT="34290" marB="34290">
                    <a:solidFill>
                      <a:schemeClr val="accent1">
                        <a:lumMod val="75000"/>
                      </a:schemeClr>
                    </a:solidFill>
                  </a:tcPr>
                </a:tc>
                <a:tc>
                  <a:txBody>
                    <a:bodyPr/>
                    <a:lstStyle/>
                    <a:p>
                      <a:pPr algn="ctr"/>
                      <a:r>
                        <a:rPr lang="en-US" sz="1200" b="0" dirty="0"/>
                        <a:t>Sierra EA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(2</a:t>
                      </a:r>
                      <a:r>
                        <a:rPr kumimoji="0" lang="en-US" sz="1200" b="1" kern="1200" dirty="0">
                          <a:solidFill>
                            <a:schemeClr val="lt1"/>
                          </a:solidFill>
                          <a:effectLst/>
                          <a:latin typeface="+mn-lt"/>
                          <a:ea typeface="+mn-ea"/>
                          <a:cs typeface="+mn-cs"/>
                        </a:rPr>
                        <a:t>×</a:t>
                      </a:r>
                      <a:r>
                        <a:rPr lang="en-US" sz="1200" b="0" dirty="0"/>
                        <a:t> P8 CPU + 4</a:t>
                      </a:r>
                      <a:r>
                        <a:rPr kumimoji="0" lang="en-US" sz="1200" b="1" kern="1200" dirty="0">
                          <a:solidFill>
                            <a:schemeClr val="lt1"/>
                          </a:solidFill>
                          <a:effectLst/>
                          <a:latin typeface="+mn-lt"/>
                          <a:ea typeface="+mn-ea"/>
                          <a:cs typeface="+mn-cs"/>
                        </a:rPr>
                        <a:t>×</a:t>
                      </a:r>
                      <a:r>
                        <a:rPr lang="en-US" sz="1200" b="0" dirty="0"/>
                        <a:t> P100 GPU)</a:t>
                      </a:r>
                    </a:p>
                  </a:txBody>
                  <a:tcPr marL="68580" marR="68580" marT="34290" marB="34290">
                    <a:solidFill>
                      <a:schemeClr val="accent1">
                        <a:lumMod val="75000"/>
                      </a:schemeClr>
                    </a:solidFill>
                  </a:tcPr>
                </a:tc>
                <a:tc>
                  <a:txBody>
                    <a:bodyPr/>
                    <a:lstStyle/>
                    <a:p>
                      <a:pPr algn="ctr"/>
                      <a:r>
                        <a:rPr lang="en-US" sz="1200" b="0" dirty="0"/>
                        <a:t>Sierra</a:t>
                      </a:r>
                    </a:p>
                    <a:p>
                      <a:pPr algn="ctr"/>
                      <a:r>
                        <a:rPr lang="en-US" sz="1200" b="0" dirty="0"/>
                        <a:t>(2</a:t>
                      </a:r>
                      <a:r>
                        <a:rPr kumimoji="0" lang="en-US" sz="1200" b="1" kern="1200" dirty="0">
                          <a:solidFill>
                            <a:schemeClr val="lt1"/>
                          </a:solidFill>
                          <a:effectLst/>
                          <a:latin typeface="+mn-lt"/>
                          <a:ea typeface="+mn-ea"/>
                          <a:cs typeface="+mn-cs"/>
                        </a:rPr>
                        <a:t>×</a:t>
                      </a:r>
                      <a:r>
                        <a:rPr lang="en-US" sz="1200" b="0" dirty="0"/>
                        <a:t> P9 CPU + 4</a:t>
                      </a:r>
                      <a:r>
                        <a:rPr kumimoji="0" lang="en-US" sz="1200" b="1" kern="1200" dirty="0">
                          <a:solidFill>
                            <a:schemeClr val="lt1"/>
                          </a:solidFill>
                          <a:effectLst/>
                          <a:latin typeface="+mn-lt"/>
                          <a:ea typeface="+mn-ea"/>
                          <a:cs typeface="+mn-cs"/>
                        </a:rPr>
                        <a:t>×</a:t>
                      </a:r>
                      <a:r>
                        <a:rPr lang="en-US" sz="1200" b="0" dirty="0"/>
                        <a:t> V100 GPU)</a:t>
                      </a:r>
                    </a:p>
                  </a:txBody>
                  <a:tcPr marL="68580" marR="68580" marT="34290" marB="34290">
                    <a:solidFill>
                      <a:schemeClr val="accent1">
                        <a:lumMod val="75000"/>
                      </a:schemeClr>
                    </a:solidFill>
                  </a:tcPr>
                </a:tc>
                <a:extLst>
                  <a:ext uri="{0D108BD9-81ED-4DB2-BD59-A6C34878D82A}">
                    <a16:rowId xmlns:a16="http://schemas.microsoft.com/office/drawing/2014/main" val="1580721947"/>
                  </a:ext>
                </a:extLst>
              </a:tr>
              <a:tr h="264443">
                <a:tc>
                  <a:txBody>
                    <a:bodyPr/>
                    <a:lstStyle/>
                    <a:p>
                      <a:r>
                        <a:rPr lang="en-US" sz="1200" dirty="0"/>
                        <a:t>DRAM B/W per node</a:t>
                      </a:r>
                    </a:p>
                  </a:txBody>
                  <a:tcPr marL="68580" marR="68580" marT="34290" marB="34290"/>
                </a:tc>
                <a:tc>
                  <a:txBody>
                    <a:bodyPr/>
                    <a:lstStyle/>
                    <a:p>
                      <a:pPr algn="ctr"/>
                      <a:r>
                        <a:rPr lang="en-US" sz="1000" dirty="0"/>
                        <a:t>130 GB/s</a:t>
                      </a:r>
                    </a:p>
                  </a:txBody>
                  <a:tcPr marL="68580" marR="68580" marT="34290" marB="34290"/>
                </a:tc>
                <a:tc>
                  <a:txBody>
                    <a:bodyPr/>
                    <a:lstStyle/>
                    <a:p>
                      <a:pPr algn="ctr"/>
                      <a:r>
                        <a:rPr lang="en-US" sz="1000" dirty="0"/>
                        <a:t>2,200 GB/s</a:t>
                      </a:r>
                    </a:p>
                  </a:txBody>
                  <a:tcPr marL="68580" marR="68580" marT="34290" marB="34290"/>
                </a:tc>
                <a:tc>
                  <a:txBody>
                    <a:bodyPr/>
                    <a:lstStyle/>
                    <a:p>
                      <a:pPr algn="ctr"/>
                      <a:r>
                        <a:rPr lang="en-US" sz="1000" dirty="0"/>
                        <a:t>3,400 GB/s</a:t>
                      </a:r>
                    </a:p>
                  </a:txBody>
                  <a:tcPr marL="68580" marR="68580" marT="34290" marB="34290"/>
                </a:tc>
                <a:extLst>
                  <a:ext uri="{0D108BD9-81ED-4DB2-BD59-A6C34878D82A}">
                    <a16:rowId xmlns:a16="http://schemas.microsoft.com/office/drawing/2014/main" val="726841623"/>
                  </a:ext>
                </a:extLst>
              </a:tr>
              <a:tr h="266366">
                <a:tc>
                  <a:txBody>
                    <a:bodyPr/>
                    <a:lstStyle/>
                    <a:p>
                      <a:r>
                        <a:rPr kumimoji="0" lang="en-US" sz="1200" kern="1200" dirty="0">
                          <a:solidFill>
                            <a:schemeClr val="dk1"/>
                          </a:solidFill>
                          <a:effectLst/>
                          <a:latin typeface="+mn-lt"/>
                          <a:ea typeface="+mn-ea"/>
                          <a:cs typeface="+mn-cs"/>
                        </a:rPr>
                        <a:t>L2 B/W per node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kern="1200" dirty="0">
                          <a:solidFill>
                            <a:schemeClr val="dk1"/>
                          </a:solidFill>
                          <a:effectLst/>
                          <a:latin typeface="+mn-lt"/>
                          <a:ea typeface="+mn-ea"/>
                          <a:cs typeface="+mn-cs"/>
                        </a:rPr>
                        <a:t>3,870 GB/s</a:t>
                      </a:r>
                    </a:p>
                  </a:txBody>
                  <a:tcPr marL="68580" marR="68580" marT="34290" marB="34290"/>
                </a:tc>
                <a:tc>
                  <a:txBody>
                    <a:bodyPr/>
                    <a:lstStyle/>
                    <a:p>
                      <a:pPr algn="ctr"/>
                      <a:endParaRPr lang="en-US" sz="1000" dirty="0"/>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4254840271"/>
                  </a:ext>
                </a:extLst>
              </a:tr>
              <a:tr h="389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a:solidFill>
                            <a:schemeClr val="dk1"/>
                          </a:solidFill>
                          <a:effectLst/>
                          <a:latin typeface="+mn-lt"/>
                          <a:ea typeface="+mn-ea"/>
                          <a:cs typeface="+mn-cs"/>
                        </a:rPr>
                        <a:t>Shared memory B/W per node</a:t>
                      </a:r>
                    </a:p>
                  </a:txBody>
                  <a:tcPr marL="68580" marR="68580" marT="34290" marB="34290"/>
                </a:tc>
                <a:tc>
                  <a:txBody>
                    <a:bodyPr/>
                    <a:lstStyle/>
                    <a:p>
                      <a:pPr algn="ctr"/>
                      <a:endParaRPr lang="en-US" sz="10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kern="1200" dirty="0">
                          <a:solidFill>
                            <a:schemeClr val="dk1"/>
                          </a:solidFill>
                          <a:effectLst/>
                          <a:latin typeface="+mn-lt"/>
                          <a:ea typeface="+mn-ea"/>
                          <a:cs typeface="+mn-cs"/>
                        </a:rPr>
                        <a:t>31,052 GB/s</a:t>
                      </a:r>
                    </a:p>
                  </a:txBody>
                  <a:tcPr marL="68580" marR="68580" marT="34290" marB="34290"/>
                </a:tc>
                <a:tc>
                  <a:txBody>
                    <a:bodyPr/>
                    <a:lstStyle/>
                    <a:p>
                      <a:pPr algn="ctr"/>
                      <a:r>
                        <a:rPr lang="en-US" sz="1000" dirty="0"/>
                        <a:t>48,320 GB/s</a:t>
                      </a:r>
                    </a:p>
                  </a:txBody>
                  <a:tcPr marL="68580" marR="68580" marT="34290" marB="34290"/>
                </a:tc>
                <a:extLst>
                  <a:ext uri="{0D108BD9-81ED-4DB2-BD59-A6C34878D82A}">
                    <a16:rowId xmlns:a16="http://schemas.microsoft.com/office/drawing/2014/main" val="2847607277"/>
                  </a:ext>
                </a:extLst>
              </a:tr>
            </a:tbl>
          </a:graphicData>
        </a:graphic>
      </p:graphicFrame>
      <p:sp>
        <p:nvSpPr>
          <p:cNvPr id="4" name="Right Arrow 3">
            <a:extLst>
              <a:ext uri="{FF2B5EF4-FFF2-40B4-BE49-F238E27FC236}">
                <a16:creationId xmlns:a16="http://schemas.microsoft.com/office/drawing/2014/main" id="{17F7DC9D-CEA7-6540-B340-1325E3E31FFA}"/>
              </a:ext>
            </a:extLst>
          </p:cNvPr>
          <p:cNvSpPr/>
          <p:nvPr/>
        </p:nvSpPr>
        <p:spPr bwMode="auto">
          <a:xfrm>
            <a:off x="3927738" y="2832947"/>
            <a:ext cx="865326" cy="312190"/>
          </a:xfrm>
          <a:prstGeom prst="rightArrow">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dirty="0">
                <a:solidFill>
                  <a:srgbClr val="000000"/>
                </a:solidFill>
              </a:rPr>
              <a:t>16.9</a:t>
            </a:r>
            <a:r>
              <a:rPr lang="en-US" sz="1200" b="1" dirty="0">
                <a:solidFill>
                  <a:schemeClr val="tx1"/>
                </a:solidFill>
              </a:rPr>
              <a:t>×</a:t>
            </a:r>
            <a:endParaRPr lang="en-US" sz="1200" dirty="0">
              <a:solidFill>
                <a:srgbClr val="000000"/>
              </a:solidFill>
            </a:endParaRPr>
          </a:p>
        </p:txBody>
      </p:sp>
      <p:sp>
        <p:nvSpPr>
          <p:cNvPr id="7" name="Right Arrow 6">
            <a:extLst>
              <a:ext uri="{FF2B5EF4-FFF2-40B4-BE49-F238E27FC236}">
                <a16:creationId xmlns:a16="http://schemas.microsoft.com/office/drawing/2014/main" id="{5B4582A6-6291-2949-997F-2704A19F09D5}"/>
              </a:ext>
            </a:extLst>
          </p:cNvPr>
          <p:cNvSpPr/>
          <p:nvPr/>
        </p:nvSpPr>
        <p:spPr bwMode="auto">
          <a:xfrm>
            <a:off x="6044084" y="2832947"/>
            <a:ext cx="854110" cy="327262"/>
          </a:xfrm>
          <a:prstGeom prst="rightArrow">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dirty="0">
                <a:solidFill>
                  <a:srgbClr val="000000"/>
                </a:solidFill>
              </a:rPr>
              <a:t>1.5</a:t>
            </a:r>
            <a:r>
              <a:rPr lang="en-US" sz="1200" b="1" dirty="0">
                <a:solidFill>
                  <a:schemeClr val="tx1"/>
                </a:solidFill>
              </a:rPr>
              <a:t>×</a:t>
            </a:r>
            <a:endParaRPr lang="en-US" sz="1200" dirty="0">
              <a:solidFill>
                <a:schemeClr val="tx1"/>
              </a:solidFill>
            </a:endParaRPr>
          </a:p>
        </p:txBody>
      </p:sp>
      <p:sp>
        <p:nvSpPr>
          <p:cNvPr id="8" name="Right Arrow 7">
            <a:extLst>
              <a:ext uri="{FF2B5EF4-FFF2-40B4-BE49-F238E27FC236}">
                <a16:creationId xmlns:a16="http://schemas.microsoft.com/office/drawing/2014/main" id="{63238EDB-78EC-F54B-BB3D-47B50F4C19A0}"/>
              </a:ext>
            </a:extLst>
          </p:cNvPr>
          <p:cNvSpPr/>
          <p:nvPr/>
        </p:nvSpPr>
        <p:spPr bwMode="auto">
          <a:xfrm rot="651042">
            <a:off x="3893738" y="3239042"/>
            <a:ext cx="897150" cy="305853"/>
          </a:xfrm>
          <a:prstGeom prst="rightArrow">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dirty="0">
                <a:solidFill>
                  <a:srgbClr val="000000"/>
                </a:solidFill>
              </a:rPr>
              <a:t>8.0</a:t>
            </a:r>
            <a:r>
              <a:rPr lang="en-US" sz="1200" b="1" dirty="0">
                <a:solidFill>
                  <a:schemeClr val="tx1"/>
                </a:solidFill>
              </a:rPr>
              <a:t>×  </a:t>
            </a:r>
            <a:endParaRPr lang="en-US" sz="1200" dirty="0">
              <a:solidFill>
                <a:srgbClr val="000000"/>
              </a:solidFill>
            </a:endParaRPr>
          </a:p>
        </p:txBody>
      </p:sp>
      <p:sp>
        <p:nvSpPr>
          <p:cNvPr id="9" name="Right Arrow 8">
            <a:extLst>
              <a:ext uri="{FF2B5EF4-FFF2-40B4-BE49-F238E27FC236}">
                <a16:creationId xmlns:a16="http://schemas.microsoft.com/office/drawing/2014/main" id="{FCAD718E-B9A9-E742-85F6-A91A16EF9A6B}"/>
              </a:ext>
            </a:extLst>
          </p:cNvPr>
          <p:cNvSpPr/>
          <p:nvPr/>
        </p:nvSpPr>
        <p:spPr bwMode="auto">
          <a:xfrm>
            <a:off x="6084277" y="3365958"/>
            <a:ext cx="854110" cy="331838"/>
          </a:xfrm>
          <a:prstGeom prst="rightArrow">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dirty="0">
                <a:solidFill>
                  <a:srgbClr val="000000"/>
                </a:solidFill>
              </a:rPr>
              <a:t>1.6</a:t>
            </a:r>
            <a:r>
              <a:rPr lang="en-US" sz="1200" b="1" dirty="0">
                <a:solidFill>
                  <a:schemeClr val="tx1"/>
                </a:solidFill>
              </a:rPr>
              <a:t>×</a:t>
            </a:r>
            <a:endParaRPr lang="en-US" sz="1200" dirty="0">
              <a:solidFill>
                <a:srgbClr val="000000"/>
              </a:solidFill>
            </a:endParaRPr>
          </a:p>
        </p:txBody>
      </p:sp>
      <p:sp>
        <p:nvSpPr>
          <p:cNvPr id="10" name="Content Placeholder 1">
            <a:extLst>
              <a:ext uri="{FF2B5EF4-FFF2-40B4-BE49-F238E27FC236}">
                <a16:creationId xmlns:a16="http://schemas.microsoft.com/office/drawing/2014/main" id="{BC954850-28C3-D54D-B664-A5BB6FC44627}"/>
              </a:ext>
            </a:extLst>
          </p:cNvPr>
          <p:cNvSpPr txBox="1">
            <a:spLocks/>
          </p:cNvSpPr>
          <p:nvPr/>
        </p:nvSpPr>
        <p:spPr>
          <a:xfrm>
            <a:off x="457200" y="3950019"/>
            <a:ext cx="8229600" cy="447880"/>
          </a:xfrm>
          <a:prstGeom prst="rect">
            <a:avLst/>
          </a:prstGeom>
        </p:spPr>
        <p:txBody>
          <a:bodyPr vert="horz" lIns="0" tIns="0" rIns="0" bIns="0" rtlCol="0">
            <a:normAutofit fontScale="92500" lnSpcReduction="1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685800">
              <a:spcBef>
                <a:spcPts val="0"/>
              </a:spcBef>
            </a:pPr>
            <a:r>
              <a:rPr lang="en-US" sz="1800" dirty="0"/>
              <a:t>How does performance scale with relevant memory bandwidth?</a:t>
            </a:r>
          </a:p>
          <a:p>
            <a:pPr lvl="1" defTabSz="685800"/>
            <a:r>
              <a:rPr lang="en-US" sz="1500" dirty="0"/>
              <a:t>This is not a perfect measure, but it is a good place to start</a:t>
            </a:r>
          </a:p>
        </p:txBody>
      </p:sp>
    </p:spTree>
    <p:extLst>
      <p:ext uri="{BB962C8B-B14F-4D97-AF65-F5344CB8AC3E}">
        <p14:creationId xmlns:p14="http://schemas.microsoft.com/office/powerpoint/2010/main" val="2113191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2C22D-D6DA-9647-858F-80D7A4069D44}"/>
              </a:ext>
            </a:extLst>
          </p:cNvPr>
          <p:cNvSpPr>
            <a:spLocks noGrp="1"/>
          </p:cNvSpPr>
          <p:nvPr>
            <p:ph type="title"/>
          </p:nvPr>
        </p:nvSpPr>
        <p:spPr/>
        <p:txBody>
          <a:bodyPr/>
          <a:lstStyle/>
          <a:p>
            <a:r>
              <a:rPr lang="en-US" dirty="0"/>
              <a:t>LLNL investment in GPU-based computing (Sierra) is paying off with performance gains aligned with our expectations</a:t>
            </a:r>
          </a:p>
        </p:txBody>
      </p:sp>
      <p:grpSp>
        <p:nvGrpSpPr>
          <p:cNvPr id="30" name="Group 29">
            <a:extLst>
              <a:ext uri="{FF2B5EF4-FFF2-40B4-BE49-F238E27FC236}">
                <a16:creationId xmlns:a16="http://schemas.microsoft.com/office/drawing/2014/main" id="{0DF20BD3-A77A-D946-86B4-C5371707A9E0}"/>
              </a:ext>
            </a:extLst>
          </p:cNvPr>
          <p:cNvGrpSpPr/>
          <p:nvPr/>
        </p:nvGrpSpPr>
        <p:grpSpPr>
          <a:xfrm>
            <a:off x="1551652" y="3095542"/>
            <a:ext cx="3044283" cy="1664213"/>
            <a:chOff x="4728217" y="4077771"/>
            <a:chExt cx="4059044" cy="2218951"/>
          </a:xfrm>
        </p:grpSpPr>
        <p:sp>
          <p:nvSpPr>
            <p:cNvPr id="21" name="Rectangle 20">
              <a:extLst>
                <a:ext uri="{FF2B5EF4-FFF2-40B4-BE49-F238E27FC236}">
                  <a16:creationId xmlns:a16="http://schemas.microsoft.com/office/drawing/2014/main" id="{A8577496-CB5F-954C-AB81-172C9EF4E6C2}"/>
                </a:ext>
              </a:extLst>
            </p:cNvPr>
            <p:cNvSpPr/>
            <p:nvPr/>
          </p:nvSpPr>
          <p:spPr bwMode="auto">
            <a:xfrm>
              <a:off x="4728217" y="4077771"/>
              <a:ext cx="4059044" cy="221895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rtlCol="0" anchor="b">
              <a:prstTxWarp prst="textNoShape">
                <a:avLst/>
              </a:prstTxWarp>
            </a:bodyPr>
            <a:lstStyle/>
            <a:p>
              <a:pPr algn="ctr">
                <a:spcBef>
                  <a:spcPct val="0"/>
                </a:spcBef>
              </a:pPr>
              <a:endParaRPr lang="en-US" sz="1200" dirty="0">
                <a:solidFill>
                  <a:srgbClr val="000000"/>
                </a:solidFill>
              </a:endParaRPr>
            </a:p>
          </p:txBody>
        </p:sp>
        <p:sp>
          <p:nvSpPr>
            <p:cNvPr id="12" name="TextBox 11">
              <a:extLst>
                <a:ext uri="{FF2B5EF4-FFF2-40B4-BE49-F238E27FC236}">
                  <a16:creationId xmlns:a16="http://schemas.microsoft.com/office/drawing/2014/main" id="{41F26488-5B05-9443-A6C4-B9CA9EB13FF2}"/>
                </a:ext>
              </a:extLst>
            </p:cNvPr>
            <p:cNvSpPr txBox="1"/>
            <p:nvPr/>
          </p:nvSpPr>
          <p:spPr>
            <a:xfrm>
              <a:off x="4768430" y="4142639"/>
              <a:ext cx="3978619" cy="400109"/>
            </a:xfrm>
            <a:prstGeom prst="rect">
              <a:avLst/>
            </a:prstGeom>
            <a:noFill/>
          </p:spPr>
          <p:txBody>
            <a:bodyPr wrap="square" rtlCol="0">
              <a:spAutoFit/>
            </a:bodyPr>
            <a:lstStyle/>
            <a:p>
              <a:pPr algn="ctr"/>
              <a:r>
                <a:rPr lang="en-US" sz="1350" b="1" dirty="0"/>
                <a:t>SW4</a:t>
              </a:r>
              <a:r>
                <a:rPr lang="en-US" sz="1350" dirty="0"/>
                <a:t> Hayward Fault,  28x speedup</a:t>
              </a:r>
            </a:p>
          </p:txBody>
        </p:sp>
        <p:pic>
          <p:nvPicPr>
            <p:cNvPr id="22" name="Picture 21">
              <a:extLst>
                <a:ext uri="{FF2B5EF4-FFF2-40B4-BE49-F238E27FC236}">
                  <a16:creationId xmlns:a16="http://schemas.microsoft.com/office/drawing/2014/main" id="{E0DCB2E0-5452-3146-B377-E53161608F89}"/>
                </a:ext>
              </a:extLst>
            </p:cNvPr>
            <p:cNvPicPr>
              <a:picLocks noChangeAspect="1"/>
            </p:cNvPicPr>
            <p:nvPr/>
          </p:nvPicPr>
          <p:blipFill>
            <a:blip r:embed="rId3"/>
            <a:stretch>
              <a:fillRect/>
            </a:stretch>
          </p:blipFill>
          <p:spPr>
            <a:xfrm>
              <a:off x="5308772" y="4546117"/>
              <a:ext cx="2897934" cy="1663388"/>
            </a:xfrm>
            <a:prstGeom prst="rect">
              <a:avLst/>
            </a:prstGeom>
          </p:spPr>
        </p:pic>
      </p:grpSp>
      <p:grpSp>
        <p:nvGrpSpPr>
          <p:cNvPr id="33" name="Group 32">
            <a:extLst>
              <a:ext uri="{FF2B5EF4-FFF2-40B4-BE49-F238E27FC236}">
                <a16:creationId xmlns:a16="http://schemas.microsoft.com/office/drawing/2014/main" id="{469A8E66-559D-BB4B-9CFB-2D3826D4188D}"/>
              </a:ext>
            </a:extLst>
          </p:cNvPr>
          <p:cNvGrpSpPr/>
          <p:nvPr/>
        </p:nvGrpSpPr>
        <p:grpSpPr>
          <a:xfrm>
            <a:off x="551858" y="1009519"/>
            <a:ext cx="2134408" cy="1999235"/>
            <a:chOff x="62418" y="1310379"/>
            <a:chExt cx="2845877" cy="2665646"/>
          </a:xfrm>
        </p:grpSpPr>
        <p:sp>
          <p:nvSpPr>
            <p:cNvPr id="25" name="Rectangle 24">
              <a:extLst>
                <a:ext uri="{FF2B5EF4-FFF2-40B4-BE49-F238E27FC236}">
                  <a16:creationId xmlns:a16="http://schemas.microsoft.com/office/drawing/2014/main" id="{9434B083-C594-8143-929F-55BD32A85AA8}"/>
                </a:ext>
              </a:extLst>
            </p:cNvPr>
            <p:cNvSpPr/>
            <p:nvPr/>
          </p:nvSpPr>
          <p:spPr bwMode="auto">
            <a:xfrm>
              <a:off x="62418" y="1310379"/>
              <a:ext cx="2845877" cy="2665646"/>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rtlCol="0" anchor="b">
              <a:prstTxWarp prst="textNoShape">
                <a:avLst/>
              </a:prstTxWarp>
            </a:bodyPr>
            <a:lstStyle/>
            <a:p>
              <a:pPr algn="ctr">
                <a:spcBef>
                  <a:spcPct val="0"/>
                </a:spcBef>
              </a:pPr>
              <a:endParaRPr lang="en-US" sz="1200" dirty="0">
                <a:solidFill>
                  <a:srgbClr val="000000"/>
                </a:solidFill>
              </a:endParaRPr>
            </a:p>
          </p:txBody>
        </p:sp>
        <p:sp>
          <p:nvSpPr>
            <p:cNvPr id="5" name="TextBox 4">
              <a:extLst>
                <a:ext uri="{FF2B5EF4-FFF2-40B4-BE49-F238E27FC236}">
                  <a16:creationId xmlns:a16="http://schemas.microsoft.com/office/drawing/2014/main" id="{EA66A0E9-33F6-794B-9CDE-3601A146849B}"/>
                </a:ext>
              </a:extLst>
            </p:cNvPr>
            <p:cNvSpPr txBox="1"/>
            <p:nvPr/>
          </p:nvSpPr>
          <p:spPr>
            <a:xfrm>
              <a:off x="521713" y="1370562"/>
              <a:ext cx="1853669" cy="677108"/>
            </a:xfrm>
            <a:prstGeom prst="rect">
              <a:avLst/>
            </a:prstGeom>
            <a:noFill/>
          </p:spPr>
          <p:txBody>
            <a:bodyPr wrap="none" rtlCol="0">
              <a:spAutoFit/>
            </a:bodyPr>
            <a:lstStyle/>
            <a:p>
              <a:pPr algn="ctr"/>
              <a:r>
                <a:rPr lang="en-US" sz="1350" b="1" dirty="0"/>
                <a:t>Ares </a:t>
              </a:r>
              <a:r>
                <a:rPr lang="en-US" sz="1350" dirty="0"/>
                <a:t>RT Mixing</a:t>
              </a:r>
              <a:br>
                <a:rPr lang="en-US" sz="1350" dirty="0"/>
              </a:br>
              <a:r>
                <a:rPr lang="en-US" sz="1350" dirty="0"/>
                <a:t>13x speedup</a:t>
              </a:r>
            </a:p>
          </p:txBody>
        </p:sp>
        <p:pic>
          <p:nvPicPr>
            <p:cNvPr id="32" name="Picture 31" descr="RT Instability&#10;">
              <a:extLst>
                <a:ext uri="{FF2B5EF4-FFF2-40B4-BE49-F238E27FC236}">
                  <a16:creationId xmlns:a16="http://schemas.microsoft.com/office/drawing/2014/main" id="{A0386BBB-4E77-3D40-885B-30457E0786A9}"/>
                </a:ext>
              </a:extLst>
            </p:cNvPr>
            <p:cNvPicPr>
              <a:picLocks noChangeAspect="1"/>
            </p:cNvPicPr>
            <p:nvPr/>
          </p:nvPicPr>
          <p:blipFill rotWithShape="1">
            <a:blip r:embed="rId4"/>
            <a:srcRect l="10350" t="2682" r="2196" b="1237"/>
            <a:stretch/>
          </p:blipFill>
          <p:spPr>
            <a:xfrm>
              <a:off x="577833" y="1957209"/>
              <a:ext cx="1741431" cy="1936936"/>
            </a:xfrm>
            <a:prstGeom prst="rect">
              <a:avLst/>
            </a:prstGeom>
          </p:spPr>
        </p:pic>
      </p:grpSp>
      <p:grpSp>
        <p:nvGrpSpPr>
          <p:cNvPr id="2" name="Group 1">
            <a:extLst>
              <a:ext uri="{FF2B5EF4-FFF2-40B4-BE49-F238E27FC236}">
                <a16:creationId xmlns:a16="http://schemas.microsoft.com/office/drawing/2014/main" id="{ED37A2F6-3B54-9F49-9573-F7473BE3A03A}"/>
              </a:ext>
            </a:extLst>
          </p:cNvPr>
          <p:cNvGrpSpPr/>
          <p:nvPr/>
        </p:nvGrpSpPr>
        <p:grpSpPr>
          <a:xfrm>
            <a:off x="3435833" y="978003"/>
            <a:ext cx="2188688" cy="2073920"/>
            <a:chOff x="6582671" y="961675"/>
            <a:chExt cx="2134408" cy="2025661"/>
          </a:xfrm>
        </p:grpSpPr>
        <p:grpSp>
          <p:nvGrpSpPr>
            <p:cNvPr id="26" name="Group 25">
              <a:extLst>
                <a:ext uri="{FF2B5EF4-FFF2-40B4-BE49-F238E27FC236}">
                  <a16:creationId xmlns:a16="http://schemas.microsoft.com/office/drawing/2014/main" id="{949551EC-830A-DE45-8D65-5C99BD8E1A98}"/>
                </a:ext>
              </a:extLst>
            </p:cNvPr>
            <p:cNvGrpSpPr/>
            <p:nvPr/>
          </p:nvGrpSpPr>
          <p:grpSpPr>
            <a:xfrm>
              <a:off x="6582671" y="961675"/>
              <a:ext cx="2134408" cy="2025661"/>
              <a:chOff x="6175462" y="1275145"/>
              <a:chExt cx="2845877" cy="2700881"/>
            </a:xfrm>
          </p:grpSpPr>
          <p:sp>
            <p:nvSpPr>
              <p:cNvPr id="20" name="Rectangle 19">
                <a:extLst>
                  <a:ext uri="{FF2B5EF4-FFF2-40B4-BE49-F238E27FC236}">
                    <a16:creationId xmlns:a16="http://schemas.microsoft.com/office/drawing/2014/main" id="{4CE934DB-3DD6-6A47-B956-650CE840587E}"/>
                  </a:ext>
                </a:extLst>
              </p:cNvPr>
              <p:cNvSpPr/>
              <p:nvPr/>
            </p:nvSpPr>
            <p:spPr bwMode="auto">
              <a:xfrm>
                <a:off x="6175462" y="1310380"/>
                <a:ext cx="2845877" cy="266564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tlCol="0" anchor="b">
                <a:prstTxWarp prst="textNoShape">
                  <a:avLst/>
                </a:prstTxWarp>
              </a:bodyPr>
              <a:lstStyle/>
              <a:p>
                <a:pPr algn="ctr">
                  <a:spcBef>
                    <a:spcPct val="0"/>
                  </a:spcBef>
                </a:pPr>
                <a:endParaRPr lang="en-US" sz="1200" dirty="0">
                  <a:solidFill>
                    <a:srgbClr val="000000"/>
                  </a:solidFill>
                </a:endParaRPr>
              </a:p>
            </p:txBody>
          </p:sp>
          <p:sp>
            <p:nvSpPr>
              <p:cNvPr id="11" name="TextBox 10">
                <a:extLst>
                  <a:ext uri="{FF2B5EF4-FFF2-40B4-BE49-F238E27FC236}">
                    <a16:creationId xmlns:a16="http://schemas.microsoft.com/office/drawing/2014/main" id="{323FF1E9-47BE-2342-9468-C5513CA89A05}"/>
                  </a:ext>
                </a:extLst>
              </p:cNvPr>
              <p:cNvSpPr txBox="1"/>
              <p:nvPr/>
            </p:nvSpPr>
            <p:spPr>
              <a:xfrm>
                <a:off x="6290274" y="1275145"/>
                <a:ext cx="2616251" cy="661352"/>
              </a:xfrm>
              <a:prstGeom prst="rect">
                <a:avLst/>
              </a:prstGeom>
              <a:noFill/>
            </p:spPr>
            <p:txBody>
              <a:bodyPr wrap="none" rtlCol="0">
                <a:spAutoFit/>
              </a:bodyPr>
              <a:lstStyle/>
              <a:p>
                <a:pPr algn="ctr"/>
                <a:r>
                  <a:rPr lang="en-US" sz="1350" b="1" dirty="0"/>
                  <a:t>ALE3D</a:t>
                </a:r>
                <a:r>
                  <a:rPr lang="en-US" sz="1350" dirty="0"/>
                  <a:t> Shaped Charge</a:t>
                </a:r>
                <a:br>
                  <a:rPr lang="en-US" sz="1350" dirty="0"/>
                </a:br>
                <a:r>
                  <a:rPr lang="en-US" sz="1350" dirty="0"/>
                  <a:t>8x speedup</a:t>
                </a:r>
              </a:p>
            </p:txBody>
          </p:sp>
        </p:grpSp>
        <p:pic>
          <p:nvPicPr>
            <p:cNvPr id="23" name="Picture 22">
              <a:extLst>
                <a:ext uri="{FF2B5EF4-FFF2-40B4-BE49-F238E27FC236}">
                  <a16:creationId xmlns:a16="http://schemas.microsoft.com/office/drawing/2014/main" id="{DA6224BD-F27A-C744-B152-919A3CA35309}"/>
                </a:ext>
              </a:extLst>
            </p:cNvPr>
            <p:cNvPicPr>
              <a:picLocks noChangeAspect="1"/>
            </p:cNvPicPr>
            <p:nvPr/>
          </p:nvPicPr>
          <p:blipFill rotWithShape="1">
            <a:blip r:embed="rId5">
              <a:extLst>
                <a:ext uri="{28A0092B-C50C-407E-A947-70E740481C1C}">
                  <a14:useLocalDpi xmlns:a14="http://schemas.microsoft.com/office/drawing/2010/main" val="0"/>
                </a:ext>
              </a:extLst>
            </a:blip>
            <a:srcRect l="21527" t="29836" r="7752" b="20204"/>
            <a:stretch/>
          </p:blipFill>
          <p:spPr>
            <a:xfrm>
              <a:off x="6655534" y="1479050"/>
              <a:ext cx="1988680" cy="1441048"/>
            </a:xfrm>
            <a:prstGeom prst="rect">
              <a:avLst/>
            </a:prstGeom>
          </p:spPr>
        </p:pic>
      </p:grpSp>
      <p:grpSp>
        <p:nvGrpSpPr>
          <p:cNvPr id="27" name="Group 26">
            <a:extLst>
              <a:ext uri="{FF2B5EF4-FFF2-40B4-BE49-F238E27FC236}">
                <a16:creationId xmlns:a16="http://schemas.microsoft.com/office/drawing/2014/main" id="{31ECF3B6-884A-E84A-A2F9-76894DAB223E}"/>
              </a:ext>
            </a:extLst>
          </p:cNvPr>
          <p:cNvGrpSpPr/>
          <p:nvPr/>
        </p:nvGrpSpPr>
        <p:grpSpPr>
          <a:xfrm>
            <a:off x="5854165" y="2551490"/>
            <a:ext cx="2211573" cy="2063288"/>
            <a:chOff x="3118940" y="1265380"/>
            <a:chExt cx="2845877" cy="2710645"/>
          </a:xfrm>
        </p:grpSpPr>
        <p:sp>
          <p:nvSpPr>
            <p:cNvPr id="28" name="Rectangle 27">
              <a:extLst>
                <a:ext uri="{FF2B5EF4-FFF2-40B4-BE49-F238E27FC236}">
                  <a16:creationId xmlns:a16="http://schemas.microsoft.com/office/drawing/2014/main" id="{C61615E1-B94C-A046-9448-637565D3D5FF}"/>
                </a:ext>
              </a:extLst>
            </p:cNvPr>
            <p:cNvSpPr/>
            <p:nvPr/>
          </p:nvSpPr>
          <p:spPr bwMode="auto">
            <a:xfrm>
              <a:off x="3118940" y="1310379"/>
              <a:ext cx="2845877" cy="266564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rtlCol="0" anchor="ctr" anchorCtr="1">
              <a:prstTxWarp prst="textNoShape">
                <a:avLst/>
              </a:prstTxWarp>
            </a:bodyPr>
            <a:lstStyle/>
            <a:p>
              <a:pPr algn="ctr">
                <a:spcBef>
                  <a:spcPct val="0"/>
                </a:spcBef>
              </a:pPr>
              <a:endParaRPr lang="en-US" sz="2400" dirty="0">
                <a:solidFill>
                  <a:schemeClr val="bg1"/>
                </a:solidFill>
              </a:endParaRPr>
            </a:p>
          </p:txBody>
        </p:sp>
        <p:sp>
          <p:nvSpPr>
            <p:cNvPr id="31" name="TextBox 30">
              <a:extLst>
                <a:ext uri="{FF2B5EF4-FFF2-40B4-BE49-F238E27FC236}">
                  <a16:creationId xmlns:a16="http://schemas.microsoft.com/office/drawing/2014/main" id="{3132F194-4AC6-4541-82DA-F4B7CD33F0EB}"/>
                </a:ext>
              </a:extLst>
            </p:cNvPr>
            <p:cNvSpPr txBox="1"/>
            <p:nvPr/>
          </p:nvSpPr>
          <p:spPr>
            <a:xfrm>
              <a:off x="3358678" y="1265380"/>
              <a:ext cx="2366401" cy="667163"/>
            </a:xfrm>
            <a:prstGeom prst="rect">
              <a:avLst/>
            </a:prstGeom>
            <a:noFill/>
          </p:spPr>
          <p:txBody>
            <a:bodyPr wrap="none" rtlCol="0">
              <a:spAutoFit/>
            </a:bodyPr>
            <a:lstStyle/>
            <a:p>
              <a:pPr algn="ctr"/>
              <a:r>
                <a:rPr lang="en-US" sz="1350" b="1" dirty="0" err="1"/>
                <a:t>Ardra</a:t>
              </a:r>
              <a:r>
                <a:rPr lang="en-US" sz="1350" dirty="0"/>
                <a:t> Reactor Safety</a:t>
              </a:r>
              <a:br>
                <a:rPr lang="en-US" sz="1350" dirty="0"/>
              </a:br>
              <a:r>
                <a:rPr lang="en-US" sz="1350" dirty="0"/>
                <a:t>26x speedup</a:t>
              </a:r>
            </a:p>
          </p:txBody>
        </p:sp>
        <p:pic>
          <p:nvPicPr>
            <p:cNvPr id="34" name="Picture 33" descr="A picture containing text&#10;&#10;Description automatically generated">
              <a:extLst>
                <a:ext uri="{FF2B5EF4-FFF2-40B4-BE49-F238E27FC236}">
                  <a16:creationId xmlns:a16="http://schemas.microsoft.com/office/drawing/2014/main" id="{CAF5B9C6-2DBF-B143-BED7-FB84AC1DF1CA}"/>
                </a:ext>
              </a:extLst>
            </p:cNvPr>
            <p:cNvPicPr>
              <a:picLocks noChangeAspect="1"/>
            </p:cNvPicPr>
            <p:nvPr/>
          </p:nvPicPr>
          <p:blipFill rotWithShape="1">
            <a:blip r:embed="rId6"/>
            <a:srcRect l="14885" t="18593" r="14726" b="8184"/>
            <a:stretch/>
          </p:blipFill>
          <p:spPr>
            <a:xfrm>
              <a:off x="3496291" y="1889646"/>
              <a:ext cx="2091175" cy="2057230"/>
            </a:xfrm>
            <a:prstGeom prst="rect">
              <a:avLst/>
            </a:prstGeom>
          </p:spPr>
        </p:pic>
      </p:grpSp>
      <p:sp>
        <p:nvSpPr>
          <p:cNvPr id="4" name="TextBox 3">
            <a:extLst>
              <a:ext uri="{FF2B5EF4-FFF2-40B4-BE49-F238E27FC236}">
                <a16:creationId xmlns:a16="http://schemas.microsoft.com/office/drawing/2014/main" id="{3BBD3288-003F-6F4E-BB22-998C6FE13BD6}"/>
              </a:ext>
            </a:extLst>
          </p:cNvPr>
          <p:cNvSpPr txBox="1"/>
          <p:nvPr/>
        </p:nvSpPr>
        <p:spPr>
          <a:xfrm>
            <a:off x="6281056" y="1331727"/>
            <a:ext cx="2051958" cy="830997"/>
          </a:xfrm>
          <a:prstGeom prst="rect">
            <a:avLst/>
          </a:prstGeom>
          <a:noFill/>
          <a:ln w="19050">
            <a:solidFill>
              <a:schemeClr val="accent1"/>
            </a:solidFill>
          </a:ln>
        </p:spPr>
        <p:txBody>
          <a:bodyPr wrap="square" rtlCol="0">
            <a:spAutoFit/>
          </a:bodyPr>
          <a:lstStyle/>
          <a:p>
            <a:pPr algn="ctr"/>
            <a:r>
              <a:rPr lang="en-US" sz="1600" dirty="0">
                <a:solidFill>
                  <a:schemeClr val="accent1"/>
                </a:solidFill>
              </a:rPr>
              <a:t>Sierra speedups over CTS-1, </a:t>
            </a:r>
          </a:p>
          <a:p>
            <a:pPr algn="ctr"/>
            <a:r>
              <a:rPr lang="en-US" sz="1600" dirty="0">
                <a:solidFill>
                  <a:schemeClr val="accent1"/>
                </a:solidFill>
              </a:rPr>
              <a:t>node-for-node</a:t>
            </a:r>
          </a:p>
        </p:txBody>
      </p:sp>
    </p:spTree>
    <p:extLst>
      <p:ext uri="{BB962C8B-B14F-4D97-AF65-F5344CB8AC3E}">
        <p14:creationId xmlns:p14="http://schemas.microsoft.com/office/powerpoint/2010/main" val="3870776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2BE821-C091-0444-BAD2-6C12CA8C2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477" y="2367196"/>
            <a:ext cx="1475183" cy="1347545"/>
          </a:xfrm>
          <a:prstGeom prst="rect">
            <a:avLst/>
          </a:prstGeom>
        </p:spPr>
      </p:pic>
      <p:sp>
        <p:nvSpPr>
          <p:cNvPr id="2" name="Title 1">
            <a:extLst>
              <a:ext uri="{FF2B5EF4-FFF2-40B4-BE49-F238E27FC236}">
                <a16:creationId xmlns:a16="http://schemas.microsoft.com/office/drawing/2014/main" id="{C5C05059-A212-A848-8821-EE57D088B08C}"/>
              </a:ext>
            </a:extLst>
          </p:cNvPr>
          <p:cNvSpPr>
            <a:spLocks noGrp="1"/>
          </p:cNvSpPr>
          <p:nvPr>
            <p:ph type="title"/>
          </p:nvPr>
        </p:nvSpPr>
        <p:spPr>
          <a:xfrm>
            <a:off x="502078" y="142662"/>
            <a:ext cx="6745804" cy="754380"/>
          </a:xfrm>
        </p:spPr>
        <p:txBody>
          <a:bodyPr/>
          <a:lstStyle/>
          <a:p>
            <a:r>
              <a:rPr lang="en-US" dirty="0"/>
              <a:t>Ares is a massively-parallel, multi-dimensional, multi-physics code </a:t>
            </a:r>
          </a:p>
        </p:txBody>
      </p:sp>
      <p:sp>
        <p:nvSpPr>
          <p:cNvPr id="3" name="Content Placeholder 2">
            <a:extLst>
              <a:ext uri="{FF2B5EF4-FFF2-40B4-BE49-F238E27FC236}">
                <a16:creationId xmlns:a16="http://schemas.microsoft.com/office/drawing/2014/main" id="{874FFC1F-8623-1D4E-B0E1-05942DF6DEFB}"/>
              </a:ext>
            </a:extLst>
          </p:cNvPr>
          <p:cNvSpPr txBox="1">
            <a:spLocks/>
          </p:cNvSpPr>
          <p:nvPr/>
        </p:nvSpPr>
        <p:spPr>
          <a:xfrm>
            <a:off x="277686" y="1045371"/>
            <a:ext cx="4114800" cy="2790285"/>
          </a:xfrm>
          <a:prstGeom prst="rect">
            <a:avLst/>
          </a:prstGeom>
        </p:spPr>
        <p:txBody>
          <a:bodyPr>
            <a:normAutofit fontScale="70000" lnSpcReduction="2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a:spcBef>
                <a:spcPts val="450"/>
              </a:spcBef>
              <a:buNone/>
            </a:pPr>
            <a:r>
              <a:rPr lang="en-US" sz="1800" b="1" dirty="0"/>
              <a:t>Physics capabilities:</a:t>
            </a:r>
          </a:p>
          <a:p>
            <a:pPr>
              <a:spcBef>
                <a:spcPts val="450"/>
              </a:spcBef>
            </a:pPr>
            <a:r>
              <a:rPr lang="en-US" sz="1900" dirty="0"/>
              <a:t>ALE-AMR hydrodynamics</a:t>
            </a:r>
          </a:p>
          <a:p>
            <a:pPr>
              <a:spcBef>
                <a:spcPts val="450"/>
              </a:spcBef>
            </a:pPr>
            <a:r>
              <a:rPr lang="en-US" sz="1900" dirty="0"/>
              <a:t>High-order Eulerian hydrodynamics</a:t>
            </a:r>
          </a:p>
          <a:p>
            <a:pPr>
              <a:spcBef>
                <a:spcPts val="450"/>
              </a:spcBef>
            </a:pPr>
            <a:r>
              <a:rPr lang="en-US" sz="1900" dirty="0"/>
              <a:t>Elastic-plastic flow</a:t>
            </a:r>
          </a:p>
          <a:p>
            <a:pPr>
              <a:spcBef>
                <a:spcPts val="450"/>
              </a:spcBef>
            </a:pPr>
            <a:r>
              <a:rPr lang="en-US" sz="1900" dirty="0"/>
              <a:t>3T plasma physics</a:t>
            </a:r>
          </a:p>
          <a:p>
            <a:pPr>
              <a:spcBef>
                <a:spcPts val="450"/>
              </a:spcBef>
            </a:pPr>
            <a:r>
              <a:rPr lang="en-US" sz="1900" dirty="0"/>
              <a:t>High-explosive (HE) modeling</a:t>
            </a:r>
          </a:p>
          <a:p>
            <a:pPr>
              <a:spcBef>
                <a:spcPts val="450"/>
              </a:spcBef>
            </a:pPr>
            <a:r>
              <a:rPr lang="en-US" sz="1900" dirty="0"/>
              <a:t>Diffusion and deterministic thermal radiative transfer</a:t>
            </a:r>
          </a:p>
          <a:p>
            <a:pPr>
              <a:spcBef>
                <a:spcPts val="450"/>
              </a:spcBef>
            </a:pPr>
            <a:r>
              <a:rPr lang="en-US" sz="1900" dirty="0"/>
              <a:t>Multiphase particle flow</a:t>
            </a:r>
          </a:p>
          <a:p>
            <a:pPr>
              <a:spcBef>
                <a:spcPts val="450"/>
              </a:spcBef>
            </a:pPr>
            <a:r>
              <a:rPr lang="en-US" sz="1900" dirty="0"/>
              <a:t>Laser ray-tracing</a:t>
            </a:r>
          </a:p>
          <a:p>
            <a:pPr>
              <a:spcBef>
                <a:spcPts val="450"/>
              </a:spcBef>
            </a:pPr>
            <a:r>
              <a:rPr lang="en-US" sz="1900" dirty="0"/>
              <a:t>MHD</a:t>
            </a:r>
          </a:p>
          <a:p>
            <a:pPr>
              <a:spcBef>
                <a:spcPts val="450"/>
              </a:spcBef>
            </a:pPr>
            <a:r>
              <a:rPr lang="en-US" sz="1900" dirty="0"/>
              <a:t>Dynamic mixing</a:t>
            </a:r>
          </a:p>
          <a:p>
            <a:pPr>
              <a:spcBef>
                <a:spcPts val="450"/>
              </a:spcBef>
            </a:pPr>
            <a:r>
              <a:rPr lang="en-US" sz="1900" dirty="0"/>
              <a:t>Non-LTE opacities</a:t>
            </a:r>
          </a:p>
        </p:txBody>
      </p:sp>
      <p:pic>
        <p:nvPicPr>
          <p:cNvPr id="6" name="Picture 5">
            <a:extLst>
              <a:ext uri="{FF2B5EF4-FFF2-40B4-BE49-F238E27FC236}">
                <a16:creationId xmlns:a16="http://schemas.microsoft.com/office/drawing/2014/main" id="{C9DE8DBE-452F-444C-97AC-6811BFE555BE}"/>
              </a:ext>
            </a:extLst>
          </p:cNvPr>
          <p:cNvPicPr>
            <a:picLocks noChangeAspect="1"/>
          </p:cNvPicPr>
          <p:nvPr/>
        </p:nvPicPr>
        <p:blipFill rotWithShape="1">
          <a:blip r:embed="rId3">
            <a:extLst>
              <a:ext uri="{28A0092B-C50C-407E-A947-70E740481C1C}">
                <a14:useLocalDpi xmlns:a14="http://schemas.microsoft.com/office/drawing/2010/main" val="0"/>
              </a:ext>
            </a:extLst>
          </a:blip>
          <a:srcRect t="3870"/>
          <a:stretch/>
        </p:blipFill>
        <p:spPr>
          <a:xfrm>
            <a:off x="6483312" y="1045369"/>
            <a:ext cx="1533357" cy="1456608"/>
          </a:xfrm>
          <a:prstGeom prst="rect">
            <a:avLst/>
          </a:prstGeom>
        </p:spPr>
      </p:pic>
      <p:pic>
        <p:nvPicPr>
          <p:cNvPr id="7" name="Content Placeholder 3">
            <a:extLst>
              <a:ext uri="{FF2B5EF4-FFF2-40B4-BE49-F238E27FC236}">
                <a16:creationId xmlns:a16="http://schemas.microsoft.com/office/drawing/2014/main" id="{83115592-DC52-264D-9D2E-D762D5308301}"/>
              </a:ext>
            </a:extLst>
          </p:cNvPr>
          <p:cNvPicPr>
            <a:picLocks noChangeAspect="1"/>
          </p:cNvPicPr>
          <p:nvPr/>
        </p:nvPicPr>
        <p:blipFill rotWithShape="1">
          <a:blip r:embed="rId4">
            <a:extLst>
              <a:ext uri="{28A0092B-C50C-407E-A947-70E740481C1C}">
                <a14:useLocalDpi xmlns:a14="http://schemas.microsoft.com/office/drawing/2010/main" val="0"/>
              </a:ext>
            </a:extLst>
          </a:blip>
          <a:srcRect l="9356" t="11103" r="3472" b="564"/>
          <a:stretch/>
        </p:blipFill>
        <p:spPr>
          <a:xfrm>
            <a:off x="4250452" y="1027115"/>
            <a:ext cx="2172996" cy="1760058"/>
          </a:xfrm>
          <a:prstGeom prst="rect">
            <a:avLst/>
          </a:prstGeom>
        </p:spPr>
      </p:pic>
      <p:pic>
        <p:nvPicPr>
          <p:cNvPr id="8" name="Picture 30" descr="zigzag_pc_0.8.jpg">
            <a:extLst>
              <a:ext uri="{FF2B5EF4-FFF2-40B4-BE49-F238E27FC236}">
                <a16:creationId xmlns:a16="http://schemas.microsoft.com/office/drawing/2014/main" id="{ECAD2134-0AC0-334C-AF21-01F50EEE0B41}"/>
              </a:ext>
            </a:extLst>
          </p:cNvPr>
          <p:cNvPicPr>
            <a:picLocks noChangeAspect="1"/>
          </p:cNvPicPr>
          <p:nvPr/>
        </p:nvPicPr>
        <p:blipFill rotWithShape="1">
          <a:blip r:embed="rId5" cstate="print"/>
          <a:srcRect l="29288" t="3167" r="27075" b="15265"/>
          <a:stretch/>
        </p:blipFill>
        <p:spPr bwMode="auto">
          <a:xfrm>
            <a:off x="7998006" y="1720014"/>
            <a:ext cx="1016969" cy="1791083"/>
          </a:xfrm>
          <a:prstGeom prst="rect">
            <a:avLst/>
          </a:prstGeom>
          <a:solidFill>
            <a:srgbClr val="C6B07E"/>
          </a:solidFill>
          <a:ln w="9525">
            <a:noFill/>
            <a:miter lim="800000"/>
            <a:headEnd/>
            <a:tailEnd/>
          </a:ln>
        </p:spPr>
      </p:pic>
      <p:pic>
        <p:nvPicPr>
          <p:cNvPr id="9" name="Picture 8" descr="incline_interface.png">
            <a:extLst>
              <a:ext uri="{FF2B5EF4-FFF2-40B4-BE49-F238E27FC236}">
                <a16:creationId xmlns:a16="http://schemas.microsoft.com/office/drawing/2014/main" id="{1A19AF4D-515E-4E4F-BBAE-A8D8F069727C}"/>
              </a:ext>
            </a:extLst>
          </p:cNvPr>
          <p:cNvPicPr>
            <a:picLocks noChangeAspect="1"/>
          </p:cNvPicPr>
          <p:nvPr/>
        </p:nvPicPr>
        <p:blipFill rotWithShape="1">
          <a:blip r:embed="rId6"/>
          <a:srcRect l="15853" t="3498" r="4835" b="30161"/>
          <a:stretch/>
        </p:blipFill>
        <p:spPr>
          <a:xfrm>
            <a:off x="345671" y="3792237"/>
            <a:ext cx="5270714" cy="983866"/>
          </a:xfrm>
          <a:prstGeom prst="rect">
            <a:avLst/>
          </a:prstGeom>
        </p:spPr>
      </p:pic>
      <p:sp>
        <p:nvSpPr>
          <p:cNvPr id="11" name="TextBox 10">
            <a:extLst>
              <a:ext uri="{FF2B5EF4-FFF2-40B4-BE49-F238E27FC236}">
                <a16:creationId xmlns:a16="http://schemas.microsoft.com/office/drawing/2014/main" id="{9689518D-2EBF-2943-8A54-9F84D23EECAF}"/>
              </a:ext>
            </a:extLst>
          </p:cNvPr>
          <p:cNvSpPr txBox="1"/>
          <p:nvPr/>
        </p:nvSpPr>
        <p:spPr>
          <a:xfrm>
            <a:off x="6124561" y="3740928"/>
            <a:ext cx="2817486" cy="1015663"/>
          </a:xfrm>
          <a:prstGeom prst="rect">
            <a:avLst/>
          </a:prstGeom>
          <a:solidFill>
            <a:schemeClr val="accent1">
              <a:lumMod val="75000"/>
            </a:schemeClr>
          </a:solidFill>
          <a:ln>
            <a:noFill/>
          </a:ln>
        </p:spPr>
        <p:txBody>
          <a:bodyPr wrap="square" rtlCol="0">
            <a:spAutoFit/>
          </a:bodyPr>
          <a:lstStyle/>
          <a:p>
            <a:r>
              <a:rPr lang="en-US" sz="1200" dirty="0">
                <a:solidFill>
                  <a:schemeClr val="bg1"/>
                </a:solidFill>
              </a:rPr>
              <a:t>Applications:</a:t>
            </a:r>
          </a:p>
          <a:p>
            <a:pPr marL="345281" lvl="1" indent="-170260">
              <a:buFont typeface="Arial" panose="020B0604020202020204" pitchFamily="34" charset="0"/>
              <a:buChar char="•"/>
            </a:pPr>
            <a:r>
              <a:rPr lang="en-US" sz="1200" dirty="0">
                <a:solidFill>
                  <a:schemeClr val="bg1"/>
                </a:solidFill>
              </a:rPr>
              <a:t>Inertial Confinement Fusion (ICF)</a:t>
            </a:r>
          </a:p>
          <a:p>
            <a:pPr marL="345281" lvl="1" indent="-170260">
              <a:buFont typeface="Arial" panose="020B0604020202020204" pitchFamily="34" charset="0"/>
              <a:buChar char="•"/>
            </a:pPr>
            <a:r>
              <a:rPr lang="en-US" sz="1200" dirty="0">
                <a:solidFill>
                  <a:schemeClr val="bg1"/>
                </a:solidFill>
              </a:rPr>
              <a:t>Pulsed power</a:t>
            </a:r>
          </a:p>
          <a:p>
            <a:pPr marL="345281" lvl="1" indent="-170260">
              <a:buFont typeface="Arial" panose="020B0604020202020204" pitchFamily="34" charset="0"/>
              <a:buChar char="•"/>
            </a:pPr>
            <a:r>
              <a:rPr lang="en-US" sz="1200" dirty="0">
                <a:solidFill>
                  <a:schemeClr val="bg1"/>
                </a:solidFill>
              </a:rPr>
              <a:t>National Ignition Facility debris</a:t>
            </a:r>
          </a:p>
          <a:p>
            <a:pPr marL="345281" lvl="1" indent="-170260">
              <a:buFont typeface="Arial" panose="020B0604020202020204" pitchFamily="34" charset="0"/>
              <a:buChar char="•"/>
            </a:pPr>
            <a:r>
              <a:rPr lang="en-US" sz="1200" dirty="0">
                <a:solidFill>
                  <a:schemeClr val="bg1"/>
                </a:solidFill>
              </a:rPr>
              <a:t>HE experiments</a:t>
            </a:r>
          </a:p>
        </p:txBody>
      </p:sp>
    </p:spTree>
    <p:extLst>
      <p:ext uri="{BB962C8B-B14F-4D97-AF65-F5344CB8AC3E}">
        <p14:creationId xmlns:p14="http://schemas.microsoft.com/office/powerpoint/2010/main" val="115013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5059-A212-A848-8821-EE57D088B08C}"/>
              </a:ext>
            </a:extLst>
          </p:cNvPr>
          <p:cNvSpPr>
            <a:spLocks noGrp="1"/>
          </p:cNvSpPr>
          <p:nvPr>
            <p:ph type="title"/>
          </p:nvPr>
        </p:nvSpPr>
        <p:spPr/>
        <p:txBody>
          <a:bodyPr/>
          <a:lstStyle/>
          <a:p>
            <a:r>
              <a:rPr lang="en-US" dirty="0"/>
              <a:t>GPUs show great promise for increasing throughput for Ares applications</a:t>
            </a:r>
          </a:p>
        </p:txBody>
      </p:sp>
      <p:sp>
        <p:nvSpPr>
          <p:cNvPr id="4" name="Rectangle 7">
            <a:extLst>
              <a:ext uri="{FF2B5EF4-FFF2-40B4-BE49-F238E27FC236}">
                <a16:creationId xmlns:a16="http://schemas.microsoft.com/office/drawing/2014/main" id="{CD22C5CC-7BE2-224B-96CA-F9583D04CE34}"/>
              </a:ext>
            </a:extLst>
          </p:cNvPr>
          <p:cNvSpPr>
            <a:spLocks noChangeArrowheads="1"/>
          </p:cNvSpPr>
          <p:nvPr/>
        </p:nvSpPr>
        <p:spPr bwMode="auto">
          <a:xfrm>
            <a:off x="0" y="4507669"/>
            <a:ext cx="9144000" cy="300082"/>
          </a:xfrm>
          <a:prstGeom prst="rect">
            <a:avLst/>
          </a:prstGeom>
          <a:solidFill>
            <a:schemeClr val="accent1">
              <a:lumMod val="75000"/>
            </a:schemeClr>
          </a:solidFill>
          <a:ln w="28575">
            <a:noFill/>
            <a:miter lim="800000"/>
            <a:headEnd/>
            <a:tailEnd/>
          </a:ln>
        </p:spPr>
        <p:txBody>
          <a:bodyPr wrap="square" anchor="b" anchorCtr="0">
            <a:spAutoFit/>
          </a:bodyPr>
          <a:lstStyle/>
          <a:p>
            <a:pPr algn="ctr"/>
            <a:r>
              <a:rPr lang="en-US" sz="1350" dirty="0">
                <a:solidFill>
                  <a:schemeClr val="bg1"/>
                </a:solidFill>
              </a:rPr>
              <a:t>14× speedup has been achieved, but further optimizations are being explored.</a:t>
            </a:r>
          </a:p>
        </p:txBody>
      </p:sp>
      <p:graphicFrame>
        <p:nvGraphicFramePr>
          <p:cNvPr id="7" name="Table 6">
            <a:extLst>
              <a:ext uri="{FF2B5EF4-FFF2-40B4-BE49-F238E27FC236}">
                <a16:creationId xmlns:a16="http://schemas.microsoft.com/office/drawing/2014/main" id="{006CB5FC-0BEB-3949-A8D9-03FF94336EDC}"/>
              </a:ext>
            </a:extLst>
          </p:cNvPr>
          <p:cNvGraphicFramePr>
            <a:graphicFrameLocks noGrp="1"/>
          </p:cNvGraphicFramePr>
          <p:nvPr/>
        </p:nvGraphicFramePr>
        <p:xfrm>
          <a:off x="181452" y="1024932"/>
          <a:ext cx="4209677" cy="3213226"/>
        </p:xfrm>
        <a:graphic>
          <a:graphicData uri="http://schemas.openxmlformats.org/drawingml/2006/table">
            <a:tbl>
              <a:tblPr firstRow="1" bandRow="1">
                <a:tableStyleId>{5C22544A-7EE6-4342-B048-85BDC9FD1C3A}</a:tableStyleId>
              </a:tblPr>
              <a:tblGrid>
                <a:gridCol w="521918">
                  <a:extLst>
                    <a:ext uri="{9D8B030D-6E8A-4147-A177-3AD203B41FA5}">
                      <a16:colId xmlns:a16="http://schemas.microsoft.com/office/drawing/2014/main" val="3021647416"/>
                    </a:ext>
                  </a:extLst>
                </a:gridCol>
                <a:gridCol w="1105641">
                  <a:extLst>
                    <a:ext uri="{9D8B030D-6E8A-4147-A177-3AD203B41FA5}">
                      <a16:colId xmlns:a16="http://schemas.microsoft.com/office/drawing/2014/main" val="234091455"/>
                    </a:ext>
                  </a:extLst>
                </a:gridCol>
                <a:gridCol w="672999">
                  <a:extLst>
                    <a:ext uri="{9D8B030D-6E8A-4147-A177-3AD203B41FA5}">
                      <a16:colId xmlns:a16="http://schemas.microsoft.com/office/drawing/2014/main" val="188732058"/>
                    </a:ext>
                  </a:extLst>
                </a:gridCol>
                <a:gridCol w="885886">
                  <a:extLst>
                    <a:ext uri="{9D8B030D-6E8A-4147-A177-3AD203B41FA5}">
                      <a16:colId xmlns:a16="http://schemas.microsoft.com/office/drawing/2014/main" val="2084519019"/>
                    </a:ext>
                  </a:extLst>
                </a:gridCol>
                <a:gridCol w="1023233">
                  <a:extLst>
                    <a:ext uri="{9D8B030D-6E8A-4147-A177-3AD203B41FA5}">
                      <a16:colId xmlns:a16="http://schemas.microsoft.com/office/drawing/2014/main" val="1871642928"/>
                    </a:ext>
                  </a:extLst>
                </a:gridCol>
              </a:tblGrid>
              <a:tr h="522514">
                <a:tc>
                  <a:txBody>
                    <a:bodyPr/>
                    <a:lstStyle/>
                    <a:p>
                      <a:pPr algn="ctr"/>
                      <a:endParaRPr lang="en-US" sz="1200" dirty="0"/>
                    </a:p>
                  </a:txBody>
                  <a:tcPr anchor="ctr"/>
                </a:tc>
                <a:tc>
                  <a:txBody>
                    <a:bodyPr/>
                    <a:lstStyle/>
                    <a:p>
                      <a:pPr algn="ctr"/>
                      <a:r>
                        <a:rPr lang="en-US" sz="1200" dirty="0"/>
                        <a:t>Resources</a:t>
                      </a:r>
                    </a:p>
                  </a:txBody>
                  <a:tcPr anchor="ctr"/>
                </a:tc>
                <a:tc>
                  <a:txBody>
                    <a:bodyPr/>
                    <a:lstStyle/>
                    <a:p>
                      <a:pPr algn="ctr"/>
                      <a:r>
                        <a:rPr lang="en-US" sz="1200" dirty="0"/>
                        <a:t>Nodes</a:t>
                      </a:r>
                    </a:p>
                  </a:txBody>
                  <a:tcPr anchor="ctr"/>
                </a:tc>
                <a:tc>
                  <a:txBody>
                    <a:bodyPr/>
                    <a:lstStyle/>
                    <a:p>
                      <a:pPr algn="ctr"/>
                      <a:r>
                        <a:rPr lang="en-US" sz="1200" dirty="0"/>
                        <a:t>Runtime (hours)</a:t>
                      </a:r>
                    </a:p>
                  </a:txBody>
                  <a:tcPr anchor="ctr"/>
                </a:tc>
                <a:tc>
                  <a:txBody>
                    <a:bodyPr/>
                    <a:lstStyle/>
                    <a:p>
                      <a:pPr algn="ctr"/>
                      <a:r>
                        <a:rPr lang="en-US" sz="1200" dirty="0"/>
                        <a:t>Speedup (×)</a:t>
                      </a:r>
                    </a:p>
                  </a:txBody>
                  <a:tcPr anchor="ctr"/>
                </a:tc>
                <a:extLst>
                  <a:ext uri="{0D108BD9-81ED-4DB2-BD59-A6C34878D82A}">
                    <a16:rowId xmlns:a16="http://schemas.microsoft.com/office/drawing/2014/main" val="823436660"/>
                  </a:ext>
                </a:extLst>
              </a:tr>
              <a:tr h="336339">
                <a:tc rowSpan="4">
                  <a:txBody>
                    <a:bodyPr/>
                    <a:lstStyle/>
                    <a:p>
                      <a:pPr algn="ctr"/>
                      <a:r>
                        <a:rPr lang="en-US" sz="1000" dirty="0"/>
                        <a:t>CTS-1 Broadwell</a:t>
                      </a:r>
                    </a:p>
                  </a:txBody>
                  <a:tcPr vert="vert270" anchor="ctr">
                    <a:lnB w="12700" cap="flat" cmpd="sng" algn="ctr">
                      <a:solidFill>
                        <a:schemeClr val="tx1"/>
                      </a:solidFill>
                      <a:prstDash val="solid"/>
                      <a:round/>
                      <a:headEnd type="none" w="med" len="med"/>
                      <a:tailEnd type="none" w="med" len="med"/>
                    </a:lnB>
                  </a:tcPr>
                </a:tc>
                <a:tc>
                  <a:txBody>
                    <a:bodyPr/>
                    <a:lstStyle/>
                    <a:p>
                      <a:pPr algn="ctr"/>
                      <a:r>
                        <a:rPr lang="en-US" sz="1050" dirty="0"/>
                        <a:t>576 cores</a:t>
                      </a:r>
                    </a:p>
                  </a:txBody>
                  <a:tcPr anchor="ctr"/>
                </a:tc>
                <a:tc>
                  <a:txBody>
                    <a:bodyPr/>
                    <a:lstStyle/>
                    <a:p>
                      <a:pPr algn="ctr"/>
                      <a:r>
                        <a:rPr lang="en-US" sz="1050" dirty="0"/>
                        <a:t>16</a:t>
                      </a:r>
                    </a:p>
                  </a:txBody>
                  <a:tcPr anchor="ctr"/>
                </a:tc>
                <a:tc>
                  <a:txBody>
                    <a:bodyPr/>
                    <a:lstStyle/>
                    <a:p>
                      <a:pPr algn="ctr"/>
                      <a:r>
                        <a:rPr lang="en-US" sz="1050" dirty="0"/>
                        <a:t>15.2</a:t>
                      </a:r>
                    </a:p>
                  </a:txBody>
                  <a:tcPr anchor="ctr"/>
                </a:tc>
                <a:tc>
                  <a:txBody>
                    <a:bodyPr/>
                    <a:lstStyle/>
                    <a:p>
                      <a:pPr algn="ctr"/>
                      <a:r>
                        <a:rPr lang="en-US" sz="1050" dirty="0"/>
                        <a:t>1.00</a:t>
                      </a:r>
                    </a:p>
                  </a:txBody>
                  <a:tcPr anchor="ctr"/>
                </a:tc>
                <a:extLst>
                  <a:ext uri="{0D108BD9-81ED-4DB2-BD59-A6C34878D82A}">
                    <a16:rowId xmlns:a16="http://schemas.microsoft.com/office/drawing/2014/main" val="1451156737"/>
                  </a:ext>
                </a:extLst>
              </a:tr>
              <a:tr h="336339">
                <a:tc vMerge="1">
                  <a:txBody>
                    <a:bodyPr/>
                    <a:lstStyle/>
                    <a:p>
                      <a:endParaRPr lang="en-US" dirty="0"/>
                    </a:p>
                  </a:txBody>
                  <a:tcPr/>
                </a:tc>
                <a:tc>
                  <a:txBody>
                    <a:bodyPr/>
                    <a:lstStyle/>
                    <a:p>
                      <a:pPr algn="ctr"/>
                      <a:r>
                        <a:rPr lang="en-US" sz="1050" dirty="0"/>
                        <a:t>1152 cores</a:t>
                      </a:r>
                    </a:p>
                  </a:txBody>
                  <a:tcPr anchor="ctr"/>
                </a:tc>
                <a:tc>
                  <a:txBody>
                    <a:bodyPr/>
                    <a:lstStyle/>
                    <a:p>
                      <a:pPr algn="ctr"/>
                      <a:r>
                        <a:rPr lang="en-US" sz="1050" dirty="0"/>
                        <a:t>32</a:t>
                      </a:r>
                    </a:p>
                  </a:txBody>
                  <a:tcPr anchor="ctr"/>
                </a:tc>
                <a:tc>
                  <a:txBody>
                    <a:bodyPr/>
                    <a:lstStyle/>
                    <a:p>
                      <a:pPr algn="ctr"/>
                      <a:r>
                        <a:rPr lang="en-US" sz="1050" dirty="0"/>
                        <a:t>7.6</a:t>
                      </a:r>
                    </a:p>
                  </a:txBody>
                  <a:tcPr anchor="ctr"/>
                </a:tc>
                <a:tc>
                  <a:txBody>
                    <a:bodyPr/>
                    <a:lstStyle/>
                    <a:p>
                      <a:pPr algn="ctr"/>
                      <a:r>
                        <a:rPr lang="en-US" sz="1050" dirty="0"/>
                        <a:t>2.00</a:t>
                      </a:r>
                    </a:p>
                  </a:txBody>
                  <a:tcPr anchor="ctr"/>
                </a:tc>
                <a:extLst>
                  <a:ext uri="{0D108BD9-81ED-4DB2-BD59-A6C34878D82A}">
                    <a16:rowId xmlns:a16="http://schemas.microsoft.com/office/drawing/2014/main" val="1615634804"/>
                  </a:ext>
                </a:extLst>
              </a:tr>
              <a:tr h="336339">
                <a:tc vMerge="1">
                  <a:txBody>
                    <a:bodyPr/>
                    <a:lstStyle/>
                    <a:p>
                      <a:endParaRPr lang="en-US" dirty="0"/>
                    </a:p>
                  </a:txBody>
                  <a:tcPr/>
                </a:tc>
                <a:tc>
                  <a:txBody>
                    <a:bodyPr/>
                    <a:lstStyle/>
                    <a:p>
                      <a:pPr algn="ctr"/>
                      <a:r>
                        <a:rPr lang="en-US" sz="1050" dirty="0"/>
                        <a:t>2304 cores</a:t>
                      </a:r>
                    </a:p>
                  </a:txBody>
                  <a:tcPr anchor="ctr"/>
                </a:tc>
                <a:tc>
                  <a:txBody>
                    <a:bodyPr/>
                    <a:lstStyle/>
                    <a:p>
                      <a:pPr algn="ctr"/>
                      <a:r>
                        <a:rPr lang="en-US" sz="1050" dirty="0"/>
                        <a:t>64</a:t>
                      </a:r>
                    </a:p>
                  </a:txBody>
                  <a:tcPr anchor="ctr"/>
                </a:tc>
                <a:tc>
                  <a:txBody>
                    <a:bodyPr/>
                    <a:lstStyle/>
                    <a:p>
                      <a:pPr algn="ctr"/>
                      <a:r>
                        <a:rPr lang="en-US" sz="1050" dirty="0"/>
                        <a:t>4.0</a:t>
                      </a:r>
                    </a:p>
                  </a:txBody>
                  <a:tcPr anchor="ctr"/>
                </a:tc>
                <a:tc>
                  <a:txBody>
                    <a:bodyPr/>
                    <a:lstStyle/>
                    <a:p>
                      <a:pPr algn="ctr"/>
                      <a:r>
                        <a:rPr lang="en-US" sz="1050" dirty="0"/>
                        <a:t>3.80</a:t>
                      </a:r>
                    </a:p>
                  </a:txBody>
                  <a:tcPr anchor="ctr"/>
                </a:tc>
                <a:extLst>
                  <a:ext uri="{0D108BD9-81ED-4DB2-BD59-A6C34878D82A}">
                    <a16:rowId xmlns:a16="http://schemas.microsoft.com/office/drawing/2014/main" val="102812463"/>
                  </a:ext>
                </a:extLst>
              </a:tr>
              <a:tr h="336339">
                <a:tc vMerge="1">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sz="1050" dirty="0"/>
                        <a:t>4608 cores</a:t>
                      </a:r>
                    </a:p>
                  </a:txBody>
                  <a:tcPr anchor="ctr">
                    <a:lnB w="12700" cap="flat" cmpd="sng" algn="ctr">
                      <a:solidFill>
                        <a:schemeClr val="tx1"/>
                      </a:solidFill>
                      <a:prstDash val="solid"/>
                      <a:round/>
                      <a:headEnd type="none" w="med" len="med"/>
                      <a:tailEnd type="none" w="med" len="med"/>
                    </a:lnB>
                  </a:tcPr>
                </a:tc>
                <a:tc>
                  <a:txBody>
                    <a:bodyPr/>
                    <a:lstStyle/>
                    <a:p>
                      <a:pPr algn="ctr"/>
                      <a:r>
                        <a:rPr lang="en-US" sz="1050" dirty="0"/>
                        <a:t>128</a:t>
                      </a:r>
                    </a:p>
                  </a:txBody>
                  <a:tcPr anchor="ctr">
                    <a:lnB w="12700" cap="flat" cmpd="sng" algn="ctr">
                      <a:solidFill>
                        <a:schemeClr val="tx1"/>
                      </a:solidFill>
                      <a:prstDash val="solid"/>
                      <a:round/>
                      <a:headEnd type="none" w="med" len="med"/>
                      <a:tailEnd type="none" w="med" len="med"/>
                    </a:lnB>
                  </a:tcPr>
                </a:tc>
                <a:tc>
                  <a:txBody>
                    <a:bodyPr/>
                    <a:lstStyle/>
                    <a:p>
                      <a:pPr algn="ctr"/>
                      <a:r>
                        <a:rPr lang="en-US" sz="1050" dirty="0"/>
                        <a:t>2.1</a:t>
                      </a:r>
                    </a:p>
                  </a:txBody>
                  <a:tcPr anchor="ctr">
                    <a:lnB w="12700" cap="flat" cmpd="sng" algn="ctr">
                      <a:solidFill>
                        <a:schemeClr val="tx1"/>
                      </a:solidFill>
                      <a:prstDash val="solid"/>
                      <a:round/>
                      <a:headEnd type="none" w="med" len="med"/>
                      <a:tailEnd type="none" w="med" len="med"/>
                    </a:lnB>
                  </a:tcPr>
                </a:tc>
                <a:tc>
                  <a:txBody>
                    <a:bodyPr/>
                    <a:lstStyle/>
                    <a:p>
                      <a:pPr algn="ctr"/>
                      <a:r>
                        <a:rPr lang="en-US" sz="1050" dirty="0"/>
                        <a:t>7.24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088687"/>
                  </a:ext>
                </a:extLst>
              </a:tr>
              <a:tr h="336339">
                <a:tc rowSpan="2">
                  <a:txBody>
                    <a:bodyPr/>
                    <a:lstStyle/>
                    <a:p>
                      <a:pPr algn="ctr"/>
                      <a:r>
                        <a:rPr lang="en-US" sz="1000" dirty="0"/>
                        <a:t>Sierra EA</a:t>
                      </a:r>
                    </a:p>
                    <a:p>
                      <a:pPr algn="ctr"/>
                      <a:r>
                        <a:rPr lang="en-US" sz="1000" dirty="0"/>
                        <a:t>P8 + P100</a:t>
                      </a:r>
                    </a:p>
                  </a:txBody>
                  <a:tcPr vert="vert27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50" dirty="0"/>
                        <a:t>32 P100 GPUs</a:t>
                      </a:r>
                    </a:p>
                  </a:txBody>
                  <a:tcPr anchor="ctr">
                    <a:lnT w="12700" cap="flat" cmpd="sng" algn="ctr">
                      <a:solidFill>
                        <a:schemeClr val="tx1"/>
                      </a:solidFill>
                      <a:prstDash val="solid"/>
                      <a:round/>
                      <a:headEnd type="none" w="med" len="med"/>
                      <a:tailEnd type="none" w="med" len="med"/>
                    </a:lnT>
                  </a:tcPr>
                </a:tc>
                <a:tc>
                  <a:txBody>
                    <a:bodyPr/>
                    <a:lstStyle/>
                    <a:p>
                      <a:pPr algn="ctr"/>
                      <a:r>
                        <a:rPr lang="en-US" sz="1050" dirty="0"/>
                        <a:t>8</a:t>
                      </a:r>
                    </a:p>
                  </a:txBody>
                  <a:tcPr anchor="ctr">
                    <a:lnT w="12700" cap="flat" cmpd="sng" algn="ctr">
                      <a:solidFill>
                        <a:schemeClr val="tx1"/>
                      </a:solidFill>
                      <a:prstDash val="solid"/>
                      <a:round/>
                      <a:headEnd type="none" w="med" len="med"/>
                      <a:tailEnd type="none" w="med" len="med"/>
                    </a:lnT>
                  </a:tcPr>
                </a:tc>
                <a:tc>
                  <a:txBody>
                    <a:bodyPr/>
                    <a:lstStyle/>
                    <a:p>
                      <a:pPr algn="ctr"/>
                      <a:r>
                        <a:rPr lang="en-US" sz="1050" dirty="0"/>
                        <a:t>2.2</a:t>
                      </a:r>
                    </a:p>
                  </a:txBody>
                  <a:tcPr anchor="ctr">
                    <a:lnT w="12700" cap="flat" cmpd="sng" algn="ctr">
                      <a:solidFill>
                        <a:schemeClr val="tx1"/>
                      </a:solidFill>
                      <a:prstDash val="solid"/>
                      <a:round/>
                      <a:headEnd type="none" w="med" len="med"/>
                      <a:tailEnd type="none" w="med" len="med"/>
                    </a:lnT>
                  </a:tcPr>
                </a:tc>
                <a:tc>
                  <a:txBody>
                    <a:bodyPr/>
                    <a:lstStyle/>
                    <a:p>
                      <a:pPr algn="ctr"/>
                      <a:r>
                        <a:rPr lang="en-US" sz="1050" dirty="0"/>
                        <a:t>6.91</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93112658"/>
                  </a:ext>
                </a:extLst>
              </a:tr>
              <a:tr h="336339">
                <a:tc vMerge="1">
                  <a:txBody>
                    <a:bodyPr/>
                    <a:lstStyle/>
                    <a:p>
                      <a:endParaRPr lang="en-US" dirty="0"/>
                    </a:p>
                  </a:txBody>
                  <a:tcPr/>
                </a:tc>
                <a:tc>
                  <a:txBody>
                    <a:bodyPr/>
                    <a:lstStyle/>
                    <a:p>
                      <a:pPr algn="ctr"/>
                      <a:r>
                        <a:rPr lang="en-US" sz="1050" dirty="0"/>
                        <a:t>64 P100 GPUs</a:t>
                      </a:r>
                    </a:p>
                  </a:txBody>
                  <a:tcPr anchor="ctr">
                    <a:lnB w="12700" cap="flat" cmpd="sng" algn="ctr">
                      <a:solidFill>
                        <a:schemeClr val="tx1"/>
                      </a:solidFill>
                      <a:prstDash val="solid"/>
                      <a:round/>
                      <a:headEnd type="none" w="med" len="med"/>
                      <a:tailEnd type="none" w="med" len="med"/>
                    </a:lnB>
                  </a:tcPr>
                </a:tc>
                <a:tc>
                  <a:txBody>
                    <a:bodyPr/>
                    <a:lstStyle/>
                    <a:p>
                      <a:pPr algn="ctr"/>
                      <a:r>
                        <a:rPr lang="en-US" sz="1050" dirty="0"/>
                        <a:t>16</a:t>
                      </a:r>
                    </a:p>
                  </a:txBody>
                  <a:tcPr anchor="ctr">
                    <a:lnB w="12700" cap="flat" cmpd="sng" algn="ctr">
                      <a:solidFill>
                        <a:schemeClr val="tx1"/>
                      </a:solidFill>
                      <a:prstDash val="solid"/>
                      <a:round/>
                      <a:headEnd type="none" w="med" len="med"/>
                      <a:tailEnd type="none" w="med" len="med"/>
                    </a:lnB>
                  </a:tcPr>
                </a:tc>
                <a:tc>
                  <a:txBody>
                    <a:bodyPr/>
                    <a:lstStyle/>
                    <a:p>
                      <a:pPr algn="ctr"/>
                      <a:r>
                        <a:rPr lang="en-US" sz="1050" dirty="0"/>
                        <a:t>1.4</a:t>
                      </a:r>
                    </a:p>
                  </a:txBody>
                  <a:tcPr anchor="ctr">
                    <a:lnB w="12700" cap="flat" cmpd="sng" algn="ctr">
                      <a:solidFill>
                        <a:schemeClr val="tx1"/>
                      </a:solidFill>
                      <a:prstDash val="solid"/>
                      <a:round/>
                      <a:headEnd type="none" w="med" len="med"/>
                      <a:tailEnd type="none" w="med" len="med"/>
                    </a:lnB>
                  </a:tcPr>
                </a:tc>
                <a:tc>
                  <a:txBody>
                    <a:bodyPr/>
                    <a:lstStyle/>
                    <a:p>
                      <a:pPr algn="ctr"/>
                      <a:r>
                        <a:rPr lang="en-US" sz="1050" dirty="0"/>
                        <a:t>10.86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1334951"/>
                  </a:ext>
                </a:extLst>
              </a:tr>
              <a:tr h="336339">
                <a:tc rowSpan="2">
                  <a:txBody>
                    <a:bodyPr/>
                    <a:lstStyle/>
                    <a:p>
                      <a:pPr algn="ctr"/>
                      <a:r>
                        <a:rPr lang="en-US" sz="1000" dirty="0"/>
                        <a:t>Sierra</a:t>
                      </a:r>
                    </a:p>
                    <a:p>
                      <a:pPr algn="ctr"/>
                      <a:r>
                        <a:rPr lang="en-US" sz="1000" dirty="0"/>
                        <a:t>P9 + V100</a:t>
                      </a:r>
                    </a:p>
                  </a:txBody>
                  <a:tcPr vert="vert270" anchor="ctr">
                    <a:lnT w="12700" cap="flat" cmpd="sng" algn="ctr">
                      <a:solidFill>
                        <a:schemeClr val="tx1"/>
                      </a:solidFill>
                      <a:prstDash val="solid"/>
                      <a:round/>
                      <a:headEnd type="none" w="med" len="med"/>
                      <a:tailEnd type="none" w="med" len="med"/>
                    </a:lnT>
                  </a:tcPr>
                </a:tc>
                <a:tc>
                  <a:txBody>
                    <a:bodyPr/>
                    <a:lstStyle/>
                    <a:p>
                      <a:pPr algn="ctr"/>
                      <a:r>
                        <a:rPr lang="en-US" sz="1050" dirty="0"/>
                        <a:t>32 V100 GPUs</a:t>
                      </a:r>
                    </a:p>
                  </a:txBody>
                  <a:tcPr anchor="ctr">
                    <a:lnT w="12700" cap="flat" cmpd="sng" algn="ctr">
                      <a:solidFill>
                        <a:schemeClr val="tx1"/>
                      </a:solidFill>
                      <a:prstDash val="solid"/>
                      <a:round/>
                      <a:headEnd type="none" w="med" len="med"/>
                      <a:tailEnd type="none" w="med" len="med"/>
                    </a:lnT>
                  </a:tcPr>
                </a:tc>
                <a:tc>
                  <a:txBody>
                    <a:bodyPr/>
                    <a:lstStyle/>
                    <a:p>
                      <a:pPr algn="ctr"/>
                      <a:r>
                        <a:rPr lang="en-US" sz="1050" dirty="0"/>
                        <a:t>8</a:t>
                      </a:r>
                    </a:p>
                  </a:txBody>
                  <a:tcPr anchor="ctr">
                    <a:lnT w="12700" cap="flat" cmpd="sng" algn="ctr">
                      <a:solidFill>
                        <a:schemeClr val="tx1"/>
                      </a:solidFill>
                      <a:prstDash val="solid"/>
                      <a:round/>
                      <a:headEnd type="none" w="med" len="med"/>
                      <a:tailEnd type="none" w="med" len="med"/>
                    </a:lnT>
                  </a:tcPr>
                </a:tc>
                <a:tc>
                  <a:txBody>
                    <a:bodyPr/>
                    <a:lstStyle/>
                    <a:p>
                      <a:pPr algn="ctr"/>
                      <a:r>
                        <a:rPr lang="en-US" sz="1050" dirty="0"/>
                        <a:t>1.6</a:t>
                      </a:r>
                    </a:p>
                  </a:txBody>
                  <a:tcPr anchor="ctr">
                    <a:lnT w="12700" cap="flat" cmpd="sng" algn="ctr">
                      <a:solidFill>
                        <a:schemeClr val="tx1"/>
                      </a:solidFill>
                      <a:prstDash val="solid"/>
                      <a:round/>
                      <a:headEnd type="none" w="med" len="med"/>
                      <a:tailEnd type="none" w="med" len="med"/>
                    </a:lnT>
                  </a:tcPr>
                </a:tc>
                <a:tc>
                  <a:txBody>
                    <a:bodyPr/>
                    <a:lstStyle/>
                    <a:p>
                      <a:pPr algn="ctr"/>
                      <a:r>
                        <a:rPr lang="en-US" sz="1050" dirty="0"/>
                        <a:t>9.5</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35157240"/>
                  </a:ext>
                </a:extLst>
              </a:tr>
              <a:tr h="336339">
                <a:tc vMerge="1">
                  <a:txBody>
                    <a:bodyPr/>
                    <a:lstStyle/>
                    <a:p>
                      <a:pPr algn="ctr"/>
                      <a:endParaRPr lang="en-US" dirty="0"/>
                    </a:p>
                  </a:txBody>
                  <a:tcPr vert="vert270" anchor="ctr">
                    <a:lnT w="12700" cap="flat" cmpd="sng" algn="ctr">
                      <a:solidFill>
                        <a:schemeClr val="tx1"/>
                      </a:solidFill>
                      <a:prstDash val="solid"/>
                      <a:round/>
                      <a:headEnd type="none" w="med" len="med"/>
                      <a:tailEnd type="none" w="med" len="med"/>
                    </a:lnT>
                  </a:tcPr>
                </a:tc>
                <a:tc>
                  <a:txBody>
                    <a:bodyPr/>
                    <a:lstStyle/>
                    <a:p>
                      <a:pPr algn="ctr"/>
                      <a:r>
                        <a:rPr lang="en-US" sz="1050" dirty="0"/>
                        <a:t>64 V100 GPUs</a:t>
                      </a:r>
                    </a:p>
                  </a:txBody>
                  <a:tcPr anchor="ctr"/>
                </a:tc>
                <a:tc>
                  <a:txBody>
                    <a:bodyPr/>
                    <a:lstStyle/>
                    <a:p>
                      <a:pPr algn="ctr"/>
                      <a:r>
                        <a:rPr lang="en-US" sz="1050" dirty="0"/>
                        <a:t>16</a:t>
                      </a:r>
                    </a:p>
                  </a:txBody>
                  <a:tcPr anchor="ctr"/>
                </a:tc>
                <a:tc>
                  <a:txBody>
                    <a:bodyPr/>
                    <a:lstStyle/>
                    <a:p>
                      <a:pPr algn="ctr"/>
                      <a:r>
                        <a:rPr lang="en-US" sz="1050" dirty="0"/>
                        <a:t>1.1</a:t>
                      </a:r>
                    </a:p>
                  </a:txBody>
                  <a:tcPr anchor="ctr"/>
                </a:tc>
                <a:tc>
                  <a:txBody>
                    <a:bodyPr/>
                    <a:lstStyle/>
                    <a:p>
                      <a:pPr algn="ctr"/>
                      <a:r>
                        <a:rPr lang="en-US" sz="1050" dirty="0"/>
                        <a:t>13.82</a:t>
                      </a:r>
                    </a:p>
                  </a:txBody>
                  <a:tcPr anchor="ctr"/>
                </a:tc>
                <a:extLst>
                  <a:ext uri="{0D108BD9-81ED-4DB2-BD59-A6C34878D82A}">
                    <a16:rowId xmlns:a16="http://schemas.microsoft.com/office/drawing/2014/main" val="314010827"/>
                  </a:ext>
                </a:extLst>
              </a:tr>
            </a:tbl>
          </a:graphicData>
        </a:graphic>
      </p:graphicFrame>
      <p:pic>
        <p:nvPicPr>
          <p:cNvPr id="5" name="Picture 4">
            <a:extLst>
              <a:ext uri="{FF2B5EF4-FFF2-40B4-BE49-F238E27FC236}">
                <a16:creationId xmlns:a16="http://schemas.microsoft.com/office/drawing/2014/main" id="{71B72123-AC4E-7D44-A03B-81C88699EBBA}"/>
              </a:ext>
            </a:extLst>
          </p:cNvPr>
          <p:cNvPicPr>
            <a:picLocks noChangeAspect="1"/>
          </p:cNvPicPr>
          <p:nvPr/>
        </p:nvPicPr>
        <p:blipFill>
          <a:blip r:embed="rId2"/>
          <a:stretch>
            <a:fillRect/>
          </a:stretch>
        </p:blipFill>
        <p:spPr>
          <a:xfrm>
            <a:off x="4667460" y="1026607"/>
            <a:ext cx="4232438" cy="3359498"/>
          </a:xfrm>
          <a:prstGeom prst="rect">
            <a:avLst/>
          </a:prstGeom>
        </p:spPr>
      </p:pic>
    </p:spTree>
    <p:extLst>
      <p:ext uri="{BB962C8B-B14F-4D97-AF65-F5344CB8AC3E}">
        <p14:creationId xmlns:p14="http://schemas.microsoft.com/office/powerpoint/2010/main" val="28077738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LNL-PPT-UNC-Template-2015-V07.06-2-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2015_PPT_UNC_V8.24_wide-16x9</Template>
  <TotalTime>6122</TotalTime>
  <Words>1844</Words>
  <Application>Microsoft Macintosh PowerPoint</Application>
  <PresentationFormat>On-screen Show (16:9)</PresentationFormat>
  <Paragraphs>457</Paragraphs>
  <Slides>19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Courier New</vt:lpstr>
      <vt:lpstr>Lucida Grande</vt:lpstr>
      <vt:lpstr>Open Sans</vt:lpstr>
      <vt:lpstr>Wingdings</vt:lpstr>
      <vt:lpstr>Wingdings 2</vt:lpstr>
      <vt:lpstr>LLNL-PPT-UNC-Template-2015-V07.06-2-16x9</vt:lpstr>
      <vt:lpstr>RAJA: An Applications Perspective</vt:lpstr>
      <vt:lpstr>Transforming the LLNL multi-physics code base for Sierra presents daunting portability challenges</vt:lpstr>
      <vt:lpstr>The development of RAJA is driven by requirements and constraints of large, production applications</vt:lpstr>
      <vt:lpstr>These tools are key for LLNL ASC/ATDM applications to run on Sierra and future platforms</vt:lpstr>
      <vt:lpstr>These tools are also used in other libraries and applications…</vt:lpstr>
      <vt:lpstr>It is difficult to set expectations for GPU performance based on CPU performance</vt:lpstr>
      <vt:lpstr>LLNL investment in GPU-based computing (Sierra) is paying off with performance gains aligned with our expectations</vt:lpstr>
      <vt:lpstr>Ares is a massively-parallel, multi-dimensional, multi-physics code </vt:lpstr>
      <vt:lpstr>GPUs show great promise for increasing throughput for Ares applications</vt:lpstr>
      <vt:lpstr>For Sierra acceptance (October 2018), we ran a massive turbulent fluid mixing simulation with Ares</vt:lpstr>
      <vt:lpstr>ALE3D is a massively-parallel, multi-dimensional, multi-physics code with a large application space</vt:lpstr>
      <vt:lpstr>We are making great progress, but focused performance optimization work (identified) is required</vt:lpstr>
      <vt:lpstr>Ardra performance is closely tracking cache bandwidth across architectures</vt:lpstr>
      <vt:lpstr>SW4 is running high resolution earthquake simulations much more efficiently on Sierra than KNL</vt:lpstr>
      <vt:lpstr>Each application has taken years of effort to get where we are….</vt:lpstr>
      <vt:lpstr>Each optimization step improves performance and reveals the next problem to solve</vt:lpstr>
      <vt:lpstr>RAJA has enabled us to write high performance code for Sierra while maintaining portability…</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spatially accelerated point-in-cell query  for high order computational meshes</dc:title>
  <dc:creator>Weiss, Kenneth</dc:creator>
  <cp:lastModifiedBy>Hornung, Rich</cp:lastModifiedBy>
  <cp:revision>617</cp:revision>
  <cp:lastPrinted>2019-06-24T16:20:23Z</cp:lastPrinted>
  <dcterms:created xsi:type="dcterms:W3CDTF">2018-01-30T00:21:39Z</dcterms:created>
  <dcterms:modified xsi:type="dcterms:W3CDTF">2019-06-24T16:21:09Z</dcterms:modified>
</cp:coreProperties>
</file>