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3" r:id="rId1"/>
  </p:sldMasterIdLst>
  <p:notesMasterIdLst>
    <p:notesMasterId r:id="rId26"/>
  </p:notesMasterIdLst>
  <p:handoutMasterIdLst>
    <p:handoutMasterId r:id="rId27"/>
  </p:handoutMasterIdLst>
  <p:sldIdLst>
    <p:sldId id="307" r:id="rId2"/>
    <p:sldId id="360" r:id="rId3"/>
    <p:sldId id="440" r:id="rId4"/>
    <p:sldId id="370" r:id="rId5"/>
    <p:sldId id="380" r:id="rId6"/>
    <p:sldId id="339" r:id="rId7"/>
    <p:sldId id="441" r:id="rId8"/>
    <p:sldId id="343" r:id="rId9"/>
    <p:sldId id="437" r:id="rId10"/>
    <p:sldId id="381" r:id="rId11"/>
    <p:sldId id="348" r:id="rId12"/>
    <p:sldId id="382" r:id="rId13"/>
    <p:sldId id="435" r:id="rId14"/>
    <p:sldId id="434" r:id="rId15"/>
    <p:sldId id="375" r:id="rId16"/>
    <p:sldId id="438" r:id="rId17"/>
    <p:sldId id="351" r:id="rId18"/>
    <p:sldId id="352" r:id="rId19"/>
    <p:sldId id="353" r:id="rId20"/>
    <p:sldId id="436" r:id="rId21"/>
    <p:sldId id="372" r:id="rId22"/>
    <p:sldId id="374" r:id="rId23"/>
    <p:sldId id="371" r:id="rId24"/>
    <p:sldId id="308" r:id="rId2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5900"/>
    <a:srgbClr val="FF9933"/>
    <a:srgbClr val="006600"/>
    <a:srgbClr val="FFFF99"/>
    <a:srgbClr val="FFCCFF"/>
    <a:srgbClr val="FFCCCC"/>
    <a:srgbClr val="00FF66"/>
    <a:srgbClr val="CC0033"/>
    <a:srgbClr val="FF6699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899" autoAdjust="0"/>
    <p:restoredTop sz="84871" autoAdjust="0"/>
  </p:normalViewPr>
  <p:slideViewPr>
    <p:cSldViewPr snapToGrid="0" snapToObjects="1">
      <p:cViewPr>
        <p:scale>
          <a:sx n="134" d="100"/>
          <a:sy n="134" d="100"/>
        </p:scale>
        <p:origin x="2240" y="180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oleObject" Target="Chart%20in%20Microsoft%20PowerPoint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microsoft.com/office/2011/relationships/chartStyle" Target="style4.xml"/><Relationship Id="rId2" Type="http://schemas.microsoft.com/office/2011/relationships/chartColorStyle" Target="colors4.xml"/><Relationship Id="rId3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microsoft.com/office/2011/relationships/chartStyle" Target="style5.xml"/><Relationship Id="rId2" Type="http://schemas.microsoft.com/office/2011/relationships/chartColorStyle" Target="colors5.xml"/><Relationship Id="rId3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microsoft.com/office/2011/relationships/chartStyle" Target="style6.xml"/><Relationship Id="rId2" Type="http://schemas.microsoft.com/office/2011/relationships/chartColorStyle" Target="colors6.xml"/><Relationship Id="rId3" Type="http://schemas.openxmlformats.org/officeDocument/2006/relationships/oleObject" Target="file:////Users/crtrott/Downloads/alexa_perf-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Fibonacci</a:t>
            </a:r>
            <a:r>
              <a:rPr lang="en-US" sz="1600" baseline="0" dirty="0"/>
              <a:t> 30 (V100)</a:t>
            </a:r>
            <a:endParaRPr lang="en-US" sz="16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Old Single Queue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1.267427122940431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375-AA49-9A9C-3D65982796D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New Single Queue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1.331557922769641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375-AA49-9A9C-3D65982796D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Multi Queue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5.952380952380951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375-AA49-9A9C-3D65982796D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Chase-Leve MQ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3.184713375796179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375-AA49-9A9C-3D65982796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9620944"/>
        <c:axId val="1569623232"/>
      </c:barChart>
      <c:catAx>
        <c:axId val="15696209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569623232"/>
        <c:crosses val="autoZero"/>
        <c:auto val="1"/>
        <c:lblAlgn val="ctr"/>
        <c:lblOffset val="100"/>
        <c:noMultiLvlLbl val="0"/>
      </c:catAx>
      <c:valAx>
        <c:axId val="1569623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Million</a:t>
                </a:r>
                <a:r>
                  <a:rPr lang="en-US" baseline="0" dirty="0"/>
                  <a:t> Tasks per Second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69620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/>
              <a:t>CGSolve Performance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'[Chart in Microsoft PowerPoint]Sheet2'!$B$5:$B$6</c:f>
              <c:strCache>
                <c:ptCount val="2"/>
                <c:pt idx="1">
                  <c:v>MPI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'[Chart in Microsoft PowerPoint]Sheet2'!$A$7:$A$9</c:f>
              <c:strCache>
                <c:ptCount val="3"/>
                <c:pt idx="0">
                  <c:v>100^3</c:v>
                </c:pt>
                <c:pt idx="1">
                  <c:v>200^3</c:v>
                </c:pt>
                <c:pt idx="2">
                  <c:v>400^3</c:v>
                </c:pt>
              </c:strCache>
            </c:strRef>
          </c:cat>
          <c:val>
            <c:numRef>
              <c:f>'[Chart in Microsoft PowerPoint]Sheet2'!$B$7:$B$9</c:f>
              <c:numCache>
                <c:formatCode>General</c:formatCode>
                <c:ptCount val="3"/>
                <c:pt idx="0">
                  <c:v>2188.183807439825</c:v>
                </c:pt>
                <c:pt idx="1">
                  <c:v>4624.277456647398</c:v>
                </c:pt>
                <c:pt idx="2">
                  <c:v>5362.379555927942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95C-6F45-A81A-ACFEB1051521}"/>
            </c:ext>
          </c:extLst>
        </c:ser>
        <c:ser>
          <c:idx val="1"/>
          <c:order val="1"/>
          <c:tx>
            <c:strRef>
              <c:f>'[Chart in Microsoft PowerPoint]Sheet2'!$C$5:$C$6</c:f>
              <c:strCache>
                <c:ptCount val="2"/>
                <c:pt idx="1">
                  <c:v>SHMEM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  <a:effectLst/>
          </c:spPr>
          <c:invertIfNegative val="0"/>
          <c:cat>
            <c:strRef>
              <c:f>'[Chart in Microsoft PowerPoint]Sheet2'!$A$7:$A$9</c:f>
              <c:strCache>
                <c:ptCount val="3"/>
                <c:pt idx="0">
                  <c:v>100^3</c:v>
                </c:pt>
                <c:pt idx="1">
                  <c:v>200^3</c:v>
                </c:pt>
                <c:pt idx="2">
                  <c:v>400^3</c:v>
                </c:pt>
              </c:strCache>
            </c:strRef>
          </c:cat>
          <c:val>
            <c:numRef>
              <c:f>'[Chart in Microsoft PowerPoint]Sheet2'!$C$7:$C$9</c:f>
              <c:numCache>
                <c:formatCode>General</c:formatCode>
                <c:ptCount val="3"/>
                <c:pt idx="0">
                  <c:v>904.977375565611</c:v>
                </c:pt>
                <c:pt idx="1">
                  <c:v>2059.202059202059</c:v>
                </c:pt>
                <c:pt idx="2">
                  <c:v>3626.062322946176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95C-6F45-A81A-ACFEB1051521}"/>
            </c:ext>
          </c:extLst>
        </c:ser>
        <c:ser>
          <c:idx val="2"/>
          <c:order val="2"/>
          <c:tx>
            <c:strRef>
              <c:f>'[Chart in Microsoft PowerPoint]Sheet2'!$D$5:$D$6</c:f>
              <c:strCache>
                <c:ptCount val="2"/>
                <c:pt idx="1">
                  <c:v>SHMEM-Inline</c:v>
                </c:pt>
              </c:strCache>
            </c:strRef>
          </c:tx>
          <c:spPr>
            <a:pattFill prst="solidDmnd">
              <a:fgClr>
                <a:schemeClr val="accent5">
                  <a:lumMod val="60000"/>
                  <a:lumOff val="40000"/>
                </a:schemeClr>
              </a:fgClr>
              <a:bgClr>
                <a:schemeClr val="bg1"/>
              </a:bgClr>
            </a:pattFill>
            <a:ln>
              <a:solidFill>
                <a:schemeClr val="accent6">
                  <a:lumMod val="75000"/>
                </a:schemeClr>
              </a:solidFill>
            </a:ln>
            <a:effectLst/>
          </c:spPr>
          <c:invertIfNegative val="0"/>
          <c:cat>
            <c:strRef>
              <c:f>'[Chart in Microsoft PowerPoint]Sheet2'!$A$7:$A$9</c:f>
              <c:strCache>
                <c:ptCount val="3"/>
                <c:pt idx="0">
                  <c:v>100^3</c:v>
                </c:pt>
                <c:pt idx="1">
                  <c:v>200^3</c:v>
                </c:pt>
                <c:pt idx="2">
                  <c:v>400^3</c:v>
                </c:pt>
              </c:strCache>
            </c:strRef>
          </c:cat>
          <c:val>
            <c:numRef>
              <c:f>'[Chart in Microsoft PowerPoint]Sheet2'!$D$7:$D$9</c:f>
              <c:numCache>
                <c:formatCode>General</c:formatCode>
                <c:ptCount val="3"/>
                <c:pt idx="0">
                  <c:v>2083.333333333334</c:v>
                </c:pt>
                <c:pt idx="1">
                  <c:v>3532.008830022075</c:v>
                </c:pt>
                <c:pt idx="2">
                  <c:v>4705.882352941175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95C-6F45-A81A-ACFEB1051521}"/>
            </c:ext>
          </c:extLst>
        </c:ser>
        <c:ser>
          <c:idx val="3"/>
          <c:order val="3"/>
          <c:tx>
            <c:strRef>
              <c:f>'[Chart in Microsoft PowerPoint]Sheet2'!$E$5:$E$6</c:f>
              <c:strCache>
                <c:ptCount val="2"/>
                <c:pt idx="1">
                  <c:v>SHMEM-Index</c:v>
                </c:pt>
              </c:strCache>
            </c:strRef>
          </c:tx>
          <c:spPr>
            <a:pattFill prst="wdDnDiag">
              <a:fgClr>
                <a:srgbClr val="002060"/>
              </a:fgClr>
              <a:bgClr>
                <a:schemeClr val="bg1"/>
              </a:bgClr>
            </a:pattFill>
            <a:ln>
              <a:solidFill>
                <a:schemeClr val="accent6">
                  <a:lumMod val="75000"/>
                </a:schemeClr>
              </a:solidFill>
            </a:ln>
            <a:effectLst/>
          </c:spPr>
          <c:invertIfNegative val="0"/>
          <c:cat>
            <c:strRef>
              <c:f>'[Chart in Microsoft PowerPoint]Sheet2'!$A$7:$A$9</c:f>
              <c:strCache>
                <c:ptCount val="3"/>
                <c:pt idx="0">
                  <c:v>100^3</c:v>
                </c:pt>
                <c:pt idx="1">
                  <c:v>200^3</c:v>
                </c:pt>
                <c:pt idx="2">
                  <c:v>400^3</c:v>
                </c:pt>
              </c:strCache>
            </c:strRef>
          </c:cat>
          <c:val>
            <c:numRef>
              <c:f>'[Chart in Microsoft PowerPoint]Sheet2'!$E$7:$E$9</c:f>
              <c:numCache>
                <c:formatCode>General</c:formatCode>
                <c:ptCount val="3"/>
                <c:pt idx="0">
                  <c:v>2631.578947368421</c:v>
                </c:pt>
                <c:pt idx="1">
                  <c:v>4481.792717086834</c:v>
                </c:pt>
                <c:pt idx="2">
                  <c:v>5378.151260504203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95C-6F45-A81A-ACFEB10515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35956080"/>
        <c:axId val="1635958800"/>
      </c:barChart>
      <c:catAx>
        <c:axId val="1635956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5958800"/>
        <c:crosses val="autoZero"/>
        <c:auto val="1"/>
        <c:lblAlgn val="ctr"/>
        <c:lblOffset val="100"/>
        <c:noMultiLvlLbl val="0"/>
      </c:catAx>
      <c:valAx>
        <c:axId val="1635958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/>
                  <a:t>Throughput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5956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Reverse Monte Carlo Ray Tracing 64^3 cells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Original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CPU</c:v>
                </c:pt>
                <c:pt idx="1">
                  <c:v>GPU</c:v>
                </c:pt>
                <c:pt idx="2">
                  <c:v>KNL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14.3</c:v>
                </c:pt>
                <c:pt idx="1">
                  <c:v>5.9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A1E-544D-92DD-8D8B68B25D1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Kokkos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CPU</c:v>
                </c:pt>
                <c:pt idx="1">
                  <c:v>GPU</c:v>
                </c:pt>
                <c:pt idx="2">
                  <c:v>KNL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7.4</c:v>
                </c:pt>
                <c:pt idx="1">
                  <c:v>3.7</c:v>
                </c:pt>
                <c:pt idx="2">
                  <c:v>4.8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A1E-544D-92DD-8D8B68B25D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37065712"/>
        <c:axId val="1637068464"/>
      </c:barChart>
      <c:catAx>
        <c:axId val="1637065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7068464"/>
        <c:crosses val="autoZero"/>
        <c:auto val="1"/>
        <c:lblAlgn val="ctr"/>
        <c:lblOffset val="100"/>
        <c:noMultiLvlLbl val="0"/>
      </c:catAx>
      <c:valAx>
        <c:axId val="1637068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Time per </a:t>
                </a:r>
                <a:r>
                  <a:rPr lang="en-US" dirty="0" err="1"/>
                  <a:t>Timestep</a:t>
                </a:r>
                <a:r>
                  <a:rPr lang="en-US" dirty="0"/>
                  <a:t> [s]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7065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Architecture</a:t>
            </a:r>
            <a:r>
              <a:rPr lang="en-US" baseline="0" dirty="0"/>
              <a:t> Comparison Example </a:t>
            </a:r>
            <a:r>
              <a:rPr lang="en-US" baseline="0" dirty="0" err="1"/>
              <a:t>in.reaxc.tatb</a:t>
            </a:r>
            <a:r>
              <a:rPr lang="en-US" baseline="0" dirty="0"/>
              <a:t> / 24k atoms / 100 steps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Vanilla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Intel KNL</c:v>
                </c:pt>
                <c:pt idx="1">
                  <c:v>IBM Power8</c:v>
                </c:pt>
                <c:pt idx="2">
                  <c:v>NVIDIA K80</c:v>
                </c:pt>
                <c:pt idx="3">
                  <c:v>NVIDIA P100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16.1</c:v>
                </c:pt>
                <c:pt idx="1">
                  <c:v>12.4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DFF-C345-9008-A455CA5C8D2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Kokkos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Intel KNL</c:v>
                </c:pt>
                <c:pt idx="1">
                  <c:v>IBM Power8</c:v>
                </c:pt>
                <c:pt idx="2">
                  <c:v>NVIDIA K80</c:v>
                </c:pt>
                <c:pt idx="3">
                  <c:v>NVIDIA P100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18.0</c:v>
                </c:pt>
                <c:pt idx="1">
                  <c:v>12.6</c:v>
                </c:pt>
                <c:pt idx="2">
                  <c:v>12.8</c:v>
                </c:pt>
                <c:pt idx="3">
                  <c:v>3.2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DFF-C345-9008-A455CA5C8D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37130544"/>
        <c:axId val="1637133296"/>
      </c:barChart>
      <c:catAx>
        <c:axId val="1637130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7133296"/>
        <c:crosses val="autoZero"/>
        <c:auto val="1"/>
        <c:lblAlgn val="ctr"/>
        <c:lblOffset val="100"/>
        <c:noMultiLvlLbl val="0"/>
      </c:catAx>
      <c:valAx>
        <c:axId val="1637133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Time [s]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7130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Architecture</a:t>
            </a:r>
            <a:r>
              <a:rPr lang="en-US" baseline="0" dirty="0"/>
              <a:t> Comparison Example </a:t>
            </a:r>
            <a:r>
              <a:rPr lang="en-US" baseline="0" dirty="0" err="1"/>
              <a:t>in.reaxc.tatb</a:t>
            </a:r>
            <a:r>
              <a:rPr lang="en-US" baseline="0" dirty="0"/>
              <a:t> / 196k atoms / 100 steps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Vanilla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8x Intel HSW</c:v>
                </c:pt>
                <c:pt idx="1">
                  <c:v>8x IBM Power9</c:v>
                </c:pt>
                <c:pt idx="2">
                  <c:v>8x ARM v8 TX2</c:v>
                </c:pt>
                <c:pt idx="3">
                  <c:v>4x NVIDIA K40</c:v>
                </c:pt>
                <c:pt idx="4">
                  <c:v>4x NVIDIA P100</c:v>
                </c:pt>
                <c:pt idx="5">
                  <c:v>4x NVIDIA V100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87.3</c:v>
                </c:pt>
                <c:pt idx="1">
                  <c:v>96.4</c:v>
                </c:pt>
                <c:pt idx="2">
                  <c:v>82.8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4FC-A644-BF04-B3BFCD97155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Kokkos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8x Intel HSW</c:v>
                </c:pt>
                <c:pt idx="1">
                  <c:v>8x IBM Power9</c:v>
                </c:pt>
                <c:pt idx="2">
                  <c:v>8x ARM v8 TX2</c:v>
                </c:pt>
                <c:pt idx="3">
                  <c:v>4x NVIDIA K40</c:v>
                </c:pt>
                <c:pt idx="4">
                  <c:v>4x NVIDIA P100</c:v>
                </c:pt>
                <c:pt idx="5">
                  <c:v>4x NVIDIA V100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56.6</c:v>
                </c:pt>
                <c:pt idx="1">
                  <c:v>71.1</c:v>
                </c:pt>
                <c:pt idx="2">
                  <c:v>81.6</c:v>
                </c:pt>
                <c:pt idx="3">
                  <c:v>190.7</c:v>
                </c:pt>
                <c:pt idx="4">
                  <c:v>53.3</c:v>
                </c:pt>
                <c:pt idx="5">
                  <c:v>42.2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4FC-A644-BF04-B3BFCD9715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37166528"/>
        <c:axId val="1637169280"/>
      </c:barChart>
      <c:catAx>
        <c:axId val="1637166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7169280"/>
        <c:crosses val="autoZero"/>
        <c:auto val="1"/>
        <c:lblAlgn val="ctr"/>
        <c:lblOffset val="100"/>
        <c:noMultiLvlLbl val="0"/>
      </c:catAx>
      <c:valAx>
        <c:axId val="1637169280"/>
        <c:scaling>
          <c:orientation val="minMax"/>
          <c:max val="20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Time [s]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7166528"/>
        <c:crosses val="autoZero"/>
        <c:crossBetween val="between"/>
        <c:majorUnit val="50.0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>
                <a:solidFill>
                  <a:schemeClr val="tx1"/>
                </a:solidFill>
              </a:rPr>
              <a:t>Best Threaded </a:t>
            </a:r>
            <a:r>
              <a:rPr lang="en-US" sz="1600" b="1" baseline="0" dirty="0" err="1">
                <a:solidFill>
                  <a:schemeClr val="tx1"/>
                </a:solidFill>
              </a:rPr>
              <a:t>Times</a:t>
            </a:r>
            <a:r>
              <a:rPr lang="en-US" sz="1600" b="1" dirty="0" err="1">
                <a:solidFill>
                  <a:srgbClr val="000000"/>
                </a:solidFill>
                <a:effectLst/>
              </a:rPr>
              <a:t>Single</a:t>
            </a:r>
            <a:r>
              <a:rPr lang="en-US" sz="1600" b="1" dirty="0">
                <a:solidFill>
                  <a:srgbClr val="000000"/>
                </a:solidFill>
                <a:effectLst/>
              </a:rPr>
              <a:t>-Rank</a:t>
            </a:r>
            <a:r>
              <a:rPr lang="en-US" sz="1600" b="1" baseline="0" dirty="0">
                <a:solidFill>
                  <a:srgbClr val="000000"/>
                </a:solidFill>
                <a:effectLst/>
              </a:rPr>
              <a:t> </a:t>
            </a:r>
            <a:endParaRPr lang="en-US" sz="1600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11459516766191"/>
          <c:y val="0.030009191791816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ellis!$C$41</c:f>
              <c:strCache>
                <c:ptCount val="1"/>
                <c:pt idx="0">
                  <c:v>Runtime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ellis!$B$42:$B$47</c:f>
              <c:strCache>
                <c:ptCount val="6"/>
                <c:pt idx="0">
                  <c:v>Intel KNL</c:v>
                </c:pt>
                <c:pt idx="1">
                  <c:v>NVIDIA K40</c:v>
                </c:pt>
                <c:pt idx="2">
                  <c:v>NVIDIA K80</c:v>
                </c:pt>
                <c:pt idx="3">
                  <c:v>NVIDIA P100</c:v>
                </c:pt>
                <c:pt idx="4">
                  <c:v>Intel Xeon E7-4870</c:v>
                </c:pt>
                <c:pt idx="5">
                  <c:v>Intel KNC</c:v>
                </c:pt>
              </c:strCache>
            </c:strRef>
          </c:cat>
          <c:val>
            <c:numRef>
              <c:f>ellis!$C$42:$C$47</c:f>
              <c:numCache>
                <c:formatCode>General</c:formatCode>
                <c:ptCount val="6"/>
                <c:pt idx="0">
                  <c:v>73.1071</c:v>
                </c:pt>
                <c:pt idx="1">
                  <c:v>79.2795</c:v>
                </c:pt>
                <c:pt idx="2">
                  <c:v>73.3171</c:v>
                </c:pt>
                <c:pt idx="3">
                  <c:v>27.7909</c:v>
                </c:pt>
                <c:pt idx="4">
                  <c:v>76.35</c:v>
                </c:pt>
                <c:pt idx="5">
                  <c:v>124.8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213-6249-A2EE-EA7C7DABF8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34456560"/>
        <c:axId val="1634459312"/>
      </c:barChart>
      <c:catAx>
        <c:axId val="1634456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4459312"/>
        <c:crosses val="autoZero"/>
        <c:auto val="1"/>
        <c:lblAlgn val="ctr"/>
        <c:lblOffset val="100"/>
        <c:noMultiLvlLbl val="0"/>
      </c:catAx>
      <c:valAx>
        <c:axId val="1634459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dirty="0"/>
                  <a:t>Time</a:t>
                </a:r>
                <a:r>
                  <a:rPr lang="en-US" sz="1400" b="1" baseline="0" dirty="0"/>
                  <a:t> in s</a:t>
                </a:r>
                <a:endParaRPr lang="en-US" sz="1400" b="1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4456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Official Use Only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5F7363-43B9-4045-A605-5E1ACE9F28F0}" type="datetime1">
              <a:rPr lang="en-US" smtClean="0"/>
              <a:pPr/>
              <a:t>7/1/19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Official Use Only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337E74-6FDC-BA4C-B798-CEB3174D95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489821"/>
      </p:ext>
    </p:extLst>
  </p:cSld>
  <p:clrMap bg1="lt1" tx1="dk1" bg2="lt2" tx2="dk2" accent1="accent1" accent2="accent2" accent3="accent3" accent4="accent4" accent5="accent5" accent6="accent6" hlink="hlink" folHlink="folHlink"/>
  <p:hf sldNum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Official Use Only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B0B1B-9CDA-B745-A78D-8E9C6247EA5C}" type="datetime1">
              <a:rPr lang="en-US" smtClean="0"/>
              <a:pPr/>
              <a:t>7/1/19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Official Use Only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2C66A3-1D14-8C46-8C0C-97773EFB71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370483"/>
      </p:ext>
    </p:extLst>
  </p:cSld>
  <p:clrMap bg1="lt1" tx1="dk1" bg2="lt2" tx2="dk2" accent1="accent1" accent2="accent2" accent3="accent3" accent4="accent4" accent5="accent5" accent6="accent6" hlink="hlink" folHlink="folHlink"/>
  <p:hf sldNum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Official Use Only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Official Use Only</a:t>
            </a:r>
          </a:p>
        </p:txBody>
      </p:sp>
    </p:spTree>
    <p:extLst>
      <p:ext uri="{BB962C8B-B14F-4D97-AF65-F5344CB8AC3E}">
        <p14:creationId xmlns:p14="http://schemas.microsoft.com/office/powerpoint/2010/main" val="2105397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jpeg"/><Relationship Id="rId8" Type="http://schemas.openxmlformats.org/officeDocument/2006/relationships/image" Target="../media/image8.jpeg"/><Relationship Id="rId9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tiff"/><Relationship Id="rId3" Type="http://schemas.openxmlformats.org/officeDocument/2006/relationships/image" Target="../media/image1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885950"/>
          </a:xfrm>
          <a:prstGeom prst="rect">
            <a:avLst/>
          </a:prstGeom>
          <a:solidFill>
            <a:srgbClr val="102E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4914900"/>
            <a:ext cx="9144000" cy="228600"/>
          </a:xfrm>
          <a:prstGeom prst="rect">
            <a:avLst/>
          </a:prstGeom>
          <a:solidFill>
            <a:srgbClr val="9E8C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4838700"/>
            <a:ext cx="9144000" cy="5715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3356760" y="4424353"/>
            <a:ext cx="55626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Sandia National Laboratories is a </a:t>
            </a:r>
            <a:r>
              <a:rPr lang="en-US" sz="8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multimission</a:t>
            </a:r>
            <a:r>
              <a:rPr lang="en-US" sz="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laboratory managed and operated by National Technology and Engineering Solutions of Sandia, LLC., a wholly owned subsidiary of Honeywell International, Inc., for the U.S. Department of Energy’s National Nuclear Security Administration under contract DE-NA-0003525.</a:t>
            </a:r>
            <a:endParaRPr lang="en-US" sz="400" baseline="30000" dirty="0">
              <a:latin typeface="Arial" pitchFamily="-11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0646" y="3195193"/>
            <a:ext cx="7998714" cy="673649"/>
          </a:xfrm>
        </p:spPr>
        <p:txBody>
          <a:bodyPr/>
          <a:lstStyle>
            <a:lvl1pPr algn="r">
              <a:defRPr sz="3600">
                <a:solidFill>
                  <a:srgbClr val="9D8C7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4353" y="3880239"/>
            <a:ext cx="5875007" cy="445303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3" name="Picture 22" descr="World Map.png"/>
          <p:cNvPicPr>
            <a:picLocks noChangeAspect="1"/>
          </p:cNvPicPr>
          <p:nvPr userDrawn="1"/>
        </p:nvPicPr>
        <p:blipFill>
          <a:blip r:embed="rId2" cstate="email">
            <a:alphaModFix amt="3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543800" cy="1885950"/>
          </a:xfrm>
          <a:prstGeom prst="rect">
            <a:avLst/>
          </a:prstGeom>
        </p:spPr>
      </p:pic>
      <p:pic>
        <p:nvPicPr>
          <p:cNvPr id="20" name="Picture 6" descr="SNL_Stacked_White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1690" y="600076"/>
            <a:ext cx="1524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7" descr="SNL_Motto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7738" y="804607"/>
            <a:ext cx="4921215" cy="278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3" descr="NNSAlogo_Black.jp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685" y="4483935"/>
            <a:ext cx="102393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2" descr="NNSAlogo_Black.jpg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312026" y="4479694"/>
            <a:ext cx="850737" cy="27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 descr="CrayKNLBlade.jpg"/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943100"/>
            <a:ext cx="3768891" cy="1211495"/>
          </a:xfrm>
          <a:prstGeom prst="rect">
            <a:avLst/>
          </a:prstGeom>
          <a:ln w="9525" cmpd="sng">
            <a:solidFill>
              <a:srgbClr val="000000"/>
            </a:solidFill>
          </a:ln>
        </p:spPr>
      </p:pic>
      <p:pic>
        <p:nvPicPr>
          <p:cNvPr id="4" name="Picture 3" descr="Mathematical_equations.jpg"/>
          <p:cNvPicPr>
            <a:picLocks noChangeAspect="1"/>
          </p:cNvPicPr>
          <p:nvPr userDrawn="1"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1587" y="1943100"/>
            <a:ext cx="2900179" cy="1211495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5" name="Picture 4" descr="fuegoic-lg.jpg"/>
          <p:cNvPicPr>
            <a:picLocks noChangeAspect="1"/>
          </p:cNvPicPr>
          <p:nvPr userDrawn="1"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6826273" y="1943101"/>
            <a:ext cx="2306846" cy="1211494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109274" y="4625200"/>
            <a:ext cx="1490926" cy="213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7AA3105-FF19-FE4F-B33B-E92453C0FE33}" type="datetime1">
              <a:rPr lang="en-US" smtClean="0"/>
              <a:pPr/>
              <a:t>7/1/19</a:t>
            </a:fld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05800" y="4614862"/>
            <a:ext cx="609600" cy="2809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09274" y="4625200"/>
            <a:ext cx="1490926" cy="213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89A7AA19-8756-6246-BFE2-EFFA10DF5D61}" type="datetime1">
              <a:rPr lang="en-US" smtClean="0"/>
              <a:pPr/>
              <a:t>7/1/19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05800" y="4614862"/>
            <a:ext cx="609600" cy="2809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09274" y="4625200"/>
            <a:ext cx="1490926" cy="213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2ED61F8-464F-BA4A-B07B-F55C05A2E8D8}" type="datetime1">
              <a:rPr lang="en-US" smtClean="0"/>
              <a:pPr/>
              <a:t>7/1/19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05800" y="4614862"/>
            <a:ext cx="609600" cy="2809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150"/>
            <a:ext cx="4038600" cy="1639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2953942"/>
            <a:ext cx="4038600" cy="16406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09274" y="4625200"/>
            <a:ext cx="1490926" cy="213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ED90DAE-EEDE-C947-8426-D8260C52E52C}" type="datetime1">
              <a:rPr lang="en-US" smtClean="0"/>
              <a:pPr/>
              <a:t>7/1/19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4838700"/>
          </a:xfrm>
          <a:prstGeom prst="rect">
            <a:avLst/>
          </a:prstGeom>
          <a:solidFill>
            <a:srgbClr val="102E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" name="Picture 6" descr="World Map.png"/>
          <p:cNvPicPr>
            <a:picLocks noChangeAspect="1"/>
          </p:cNvPicPr>
          <p:nvPr userDrawn="1"/>
        </p:nvPicPr>
        <p:blipFill>
          <a:blip r:embed="rId2" cstate="email">
            <a:alphaModFix amt="3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89049"/>
            <a:ext cx="7543800" cy="188595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1174750"/>
            <a:ext cx="9144000" cy="1142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3175000"/>
            <a:ext cx="9144000" cy="1142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6" descr="SNL_Stacked_White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1610" y="1751982"/>
            <a:ext cx="2460781" cy="94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77077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2300" y="4625200"/>
            <a:ext cx="2133600" cy="357188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fld id="{CC475870-5AE4-DF47-8F3B-6CD10CB4A926}" type="datetime1">
              <a:rPr lang="en-US" smtClean="0"/>
              <a:pPr/>
              <a:t>7/1/19</a:t>
            </a:fld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05800" y="4614862"/>
            <a:ext cx="609600" cy="2809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F4E143F-CFD7-EF45-A397-46C4F4813D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4150" y="156025"/>
            <a:ext cx="2140491" cy="5109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72BCDC9-D3AF-B542-9BE3-AEC83280D3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6550" y="308425"/>
            <a:ext cx="2140491" cy="5109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9B2700B-7229-1745-9F33-DB373825E5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8950" y="460825"/>
            <a:ext cx="2140491" cy="5109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7C6EE02-8FDA-BF45-9E6B-FB25DC2116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1350" y="613225"/>
            <a:ext cx="2140491" cy="51090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0F945EB-D814-CC44-A204-148B22984D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3750" y="765625"/>
            <a:ext cx="2140491" cy="51090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A5F73F22-E79E-EB46-936D-809AAD4B7FC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7201"/>
            <a:ext cx="494711" cy="49471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283619"/>
            <a:ext cx="7772400" cy="1021556"/>
          </a:xfrm>
        </p:spPr>
        <p:txBody>
          <a:bodyPr anchor="b"/>
          <a:lstStyle>
            <a:lvl1pPr algn="l">
              <a:defRPr sz="4000" b="1" cap="sm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05175"/>
            <a:ext cx="7772400" cy="1125140"/>
          </a:xfrm>
        </p:spPr>
        <p:txBody>
          <a:bodyPr anchor="t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09274" y="4625200"/>
            <a:ext cx="1490926" cy="213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D4617DD3-B51E-2548-98E6-90DF950BDC33}" type="datetime1">
              <a:rPr lang="en-US" smtClean="0"/>
              <a:pPr/>
              <a:t>7/1/19</a:t>
            </a:fld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05800" y="4614862"/>
            <a:ext cx="609600" cy="2809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109274" y="4625200"/>
            <a:ext cx="1490926" cy="213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E02E62B1-D828-B543-8D6F-56BB0ED71C8B}" type="datetime1">
              <a:rPr lang="en-US" smtClean="0"/>
              <a:pPr/>
              <a:t>7/1/19</a:t>
            </a:fld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05800" y="4614862"/>
            <a:ext cx="609600" cy="2809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09274" y="4625200"/>
            <a:ext cx="1490926" cy="213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7E4659C-7C72-4147-BC4F-94C17A57E438}" type="datetime1">
              <a:rPr lang="en-US" smtClean="0"/>
              <a:pPr/>
              <a:t>7/1/19</a:t>
            </a:fld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05800" y="4614862"/>
            <a:ext cx="609600" cy="2809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09274" y="4625200"/>
            <a:ext cx="1490926" cy="213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8C30837-13AE-364F-A766-84DDD1C2189E}" type="datetime1">
              <a:rPr lang="en-US" smtClean="0"/>
              <a:pPr/>
              <a:t>7/1/19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05800" y="4614862"/>
            <a:ext cx="609600" cy="2809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09274" y="4625200"/>
            <a:ext cx="1490926" cy="213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BEA15CA7-67A1-B249-A0A8-EE2E2350BD26}" type="datetime1">
              <a:rPr lang="en-US" smtClean="0"/>
              <a:pPr/>
              <a:t>7/1/19</a:t>
            </a:fld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05800" y="4614862"/>
            <a:ext cx="609600" cy="2809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109274" y="4625200"/>
            <a:ext cx="1490926" cy="213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C3611788-0319-4741-B1B7-7E684511BC7D}" type="datetime1">
              <a:rPr lang="en-US" smtClean="0"/>
              <a:pPr/>
              <a:t>7/1/19</a:t>
            </a:fld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05800" y="4614862"/>
            <a:ext cx="609600" cy="2809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DB0E4600-0381-4CF3-88F2-7ED7D2E3F9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4900"/>
            <a:ext cx="9144000" cy="228600"/>
          </a:xfrm>
          <a:prstGeom prst="rect">
            <a:avLst/>
          </a:prstGeom>
          <a:solidFill>
            <a:srgbClr val="9E8C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4838700"/>
            <a:ext cx="9144000" cy="5715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9472" y="22679"/>
            <a:ext cx="8437328" cy="743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9472" y="959054"/>
            <a:ext cx="8688154" cy="3746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 descr="SNL_color_stack.png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1000" y="228600"/>
            <a:ext cx="936625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801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  <p:sldLayoutId id="2147483795" r:id="rId13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02E54"/>
          </a:solidFill>
          <a:latin typeface="Calibri"/>
          <a:ea typeface="ＭＳ Ｐゴシック" charset="-128"/>
          <a:cs typeface="Calibri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102E54"/>
          </a:solidFill>
          <a:latin typeface="Calibri" charset="0"/>
          <a:ea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102E54"/>
          </a:solidFill>
          <a:latin typeface="Calibri" charset="0"/>
          <a:ea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102E54"/>
          </a:solidFill>
          <a:latin typeface="Calibri" charset="0"/>
          <a:ea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102E54"/>
          </a:solidFill>
          <a:latin typeface="Calibri" charset="0"/>
          <a:ea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102E54"/>
        </a:buClr>
        <a:buFont typeface="Wingdings" pitchFamily="-111" charset="2"/>
        <a:buChar char="§"/>
        <a:defRPr sz="2000">
          <a:solidFill>
            <a:schemeClr val="tx1"/>
          </a:solidFill>
          <a:latin typeface="Calibri"/>
          <a:ea typeface="ＭＳ Ｐゴシック" charset="-128"/>
          <a:cs typeface="Calibri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Wingdings" pitchFamily="-111" charset="2"/>
        <a:buChar char="§"/>
        <a:defRPr sz="2000">
          <a:solidFill>
            <a:schemeClr val="tx1"/>
          </a:solidFill>
          <a:latin typeface="Calibri"/>
          <a:ea typeface="ＭＳ Ｐゴシック" pitchFamily="-112" charset="-128"/>
          <a:cs typeface="Calibri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9E8C78"/>
        </a:buClr>
        <a:buFont typeface="Wingdings" pitchFamily="-111" charset="2"/>
        <a:buChar char="§"/>
        <a:defRPr>
          <a:solidFill>
            <a:schemeClr val="tx1"/>
          </a:solidFill>
          <a:latin typeface="Calibri"/>
          <a:ea typeface="ＭＳ Ｐゴシック" pitchFamily="-112" charset="-128"/>
          <a:cs typeface="Calibri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Calibri"/>
          <a:ea typeface="ＭＳ Ｐゴシック" pitchFamily="-112" charset="-128"/>
          <a:cs typeface="Calibri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Calibri"/>
          <a:ea typeface="ＭＳ Ｐゴシック" pitchFamily="-112" charset="-128"/>
          <a:cs typeface="Calibri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8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36.tiff"/><Relationship Id="rId20" Type="http://schemas.openxmlformats.org/officeDocument/2006/relationships/image" Target="../media/image46.tiff"/><Relationship Id="rId10" Type="http://schemas.openxmlformats.org/officeDocument/2006/relationships/image" Target="../media/image37.tiff"/><Relationship Id="rId11" Type="http://schemas.openxmlformats.org/officeDocument/2006/relationships/image" Target="../media/image27.tiff"/><Relationship Id="rId12" Type="http://schemas.openxmlformats.org/officeDocument/2006/relationships/image" Target="../media/image38.tiff"/><Relationship Id="rId13" Type="http://schemas.openxmlformats.org/officeDocument/2006/relationships/image" Target="../media/image39.tiff"/><Relationship Id="rId14" Type="http://schemas.openxmlformats.org/officeDocument/2006/relationships/image" Target="../media/image40.tiff"/><Relationship Id="rId15" Type="http://schemas.openxmlformats.org/officeDocument/2006/relationships/image" Target="../media/image41.tiff"/><Relationship Id="rId16" Type="http://schemas.openxmlformats.org/officeDocument/2006/relationships/image" Target="../media/image42.tiff"/><Relationship Id="rId17" Type="http://schemas.openxmlformats.org/officeDocument/2006/relationships/image" Target="../media/image43.tiff"/><Relationship Id="rId18" Type="http://schemas.openxmlformats.org/officeDocument/2006/relationships/image" Target="../media/image44.tiff"/><Relationship Id="rId19" Type="http://schemas.openxmlformats.org/officeDocument/2006/relationships/image" Target="../media/image45.tiff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9.tiff"/><Relationship Id="rId3" Type="http://schemas.openxmlformats.org/officeDocument/2006/relationships/image" Target="../media/image30.tiff"/><Relationship Id="rId4" Type="http://schemas.openxmlformats.org/officeDocument/2006/relationships/image" Target="../media/image31.tiff"/><Relationship Id="rId5" Type="http://schemas.openxmlformats.org/officeDocument/2006/relationships/image" Target="../media/image32.tiff"/><Relationship Id="rId6" Type="http://schemas.openxmlformats.org/officeDocument/2006/relationships/image" Target="../media/image33.tiff"/><Relationship Id="rId7" Type="http://schemas.openxmlformats.org/officeDocument/2006/relationships/image" Target="../media/image34.tiff"/><Relationship Id="rId8" Type="http://schemas.openxmlformats.org/officeDocument/2006/relationships/image" Target="../media/image35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4.xml"/><Relationship Id="rId3" Type="http://schemas.openxmlformats.org/officeDocument/2006/relationships/chart" Target="../charts/char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7.png"/><Relationship Id="rId3" Type="http://schemas.openxmlformats.org/officeDocument/2006/relationships/chart" Target="../charts/char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6" Type="http://schemas.openxmlformats.org/officeDocument/2006/relationships/image" Target="../media/image18.tiff"/><Relationship Id="rId7" Type="http://schemas.openxmlformats.org/officeDocument/2006/relationships/image" Target="../media/image19.jpeg"/><Relationship Id="rId8" Type="http://schemas.openxmlformats.org/officeDocument/2006/relationships/image" Target="../media/image20.png"/><Relationship Id="rId9" Type="http://schemas.openxmlformats.org/officeDocument/2006/relationships/image" Target="../media/image21.tiff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8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9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tiff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96888" y="3195193"/>
            <a:ext cx="8296159" cy="673649"/>
          </a:xfrm>
        </p:spPr>
        <p:txBody>
          <a:bodyPr/>
          <a:lstStyle/>
          <a:p>
            <a:r>
              <a:rPr lang="en-US" sz="2800" dirty="0"/>
              <a:t>The Kokkos C++ Performance Portability </a:t>
            </a:r>
            <a:r>
              <a:rPr lang="en-US" sz="2800" dirty="0" err="1"/>
              <a:t>EcoSystem</a:t>
            </a:r>
            <a:r>
              <a:rPr lang="en-US" sz="2800" dirty="0"/>
              <a:t> </a:t>
            </a:r>
            <a:endParaRPr lang="en-US" sz="1800" i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51710" y="3868842"/>
            <a:ext cx="5641337" cy="591923"/>
          </a:xfrm>
        </p:spPr>
        <p:txBody>
          <a:bodyPr/>
          <a:lstStyle/>
          <a:p>
            <a:r>
              <a:rPr lang="en-US" sz="1400" b="1" i="1" dirty="0" smtClean="0"/>
              <a:t>David S. Hollman</a:t>
            </a:r>
            <a:endParaRPr lang="en-US" sz="1400" dirty="0"/>
          </a:p>
          <a:p>
            <a:r>
              <a:rPr lang="en-US" sz="1400" dirty="0"/>
              <a:t>Sandia National </a:t>
            </a:r>
            <a:r>
              <a:rPr lang="en-US" sz="1400" dirty="0" smtClean="0"/>
              <a:t>Laboratories/CA</a:t>
            </a:r>
            <a:endParaRPr lang="en-US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26522" y="3820986"/>
            <a:ext cx="22958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Unclassified Unlimited Release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757" y="4869566"/>
            <a:ext cx="15905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SAND2019-3723 PE</a:t>
            </a:r>
            <a:endParaRPr lang="en-US" sz="1000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85891D93-DC39-B049-BC80-B4FD6D1240B0}"/>
              </a:ext>
            </a:extLst>
          </p:cNvPr>
          <p:cNvSpPr txBox="1">
            <a:spLocks/>
          </p:cNvSpPr>
          <p:nvPr/>
        </p:nvSpPr>
        <p:spPr bwMode="auto">
          <a:xfrm>
            <a:off x="39757" y="4031454"/>
            <a:ext cx="3287882" cy="39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02E54"/>
              </a:buClr>
              <a:buFont typeface="Wingdings" pitchFamily="-111" charset="2"/>
              <a:buChar char="§"/>
              <a:defRPr sz="20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itchFamily="-111" charset="2"/>
              <a:buChar char="§"/>
              <a:defRPr sz="2000">
                <a:solidFill>
                  <a:schemeClr val="tx1"/>
                </a:solidFill>
                <a:latin typeface="Calibri"/>
                <a:ea typeface="ＭＳ Ｐゴシック" pitchFamily="-112" charset="-128"/>
                <a:cs typeface="Calibri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8C78"/>
              </a:buClr>
              <a:buFont typeface="Wingdings" pitchFamily="-111" charset="2"/>
              <a:buChar char="§"/>
              <a:defRPr>
                <a:solidFill>
                  <a:schemeClr val="tx1"/>
                </a:solidFill>
                <a:latin typeface="Calibri"/>
                <a:ea typeface="ＭＳ Ｐゴシック" pitchFamily="-112" charset="-128"/>
                <a:cs typeface="Calibri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Calibri"/>
                <a:ea typeface="ＭＳ Ｐゴシック" pitchFamily="-112" charset="-128"/>
                <a:cs typeface="Calibri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/>
                <a:ea typeface="ＭＳ Ｐゴシック" pitchFamily="-112" charset="-128"/>
                <a:cs typeface="Calibri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 defTabSz="914400">
              <a:buNone/>
            </a:pPr>
            <a:r>
              <a:rPr lang="en-US" sz="1200" i="1" kern="0" dirty="0" smtClean="0"/>
              <a:t>C. R. </a:t>
            </a:r>
            <a:r>
              <a:rPr lang="en-US" sz="1200" i="1" kern="0" dirty="0" err="1" smtClean="0"/>
              <a:t>Trott</a:t>
            </a:r>
            <a:r>
              <a:rPr lang="en-US" sz="1200" i="1" kern="0" dirty="0" smtClean="0"/>
              <a:t>, D</a:t>
            </a:r>
            <a:r>
              <a:rPr lang="en-US" sz="1200" i="1" kern="0" dirty="0"/>
              <a:t>. Sunderland, N. </a:t>
            </a:r>
            <a:r>
              <a:rPr lang="en-US" sz="1200" i="1" kern="0" dirty="0" err="1"/>
              <a:t>Ellingwood</a:t>
            </a:r>
            <a:r>
              <a:rPr lang="en-US" sz="1200" i="1" kern="0" dirty="0"/>
              <a:t>,  D. Ibanez, S. </a:t>
            </a:r>
            <a:r>
              <a:rPr lang="en-US" sz="1200" i="1" kern="0" dirty="0" err="1"/>
              <a:t>Bova</a:t>
            </a:r>
            <a:r>
              <a:rPr lang="en-US" sz="1200" i="1" kern="0" dirty="0"/>
              <a:t>, J. </a:t>
            </a:r>
            <a:r>
              <a:rPr lang="en-US" sz="1200" i="1" kern="0" dirty="0" smtClean="0"/>
              <a:t>Miles, </a:t>
            </a:r>
            <a:r>
              <a:rPr lang="en-US" sz="1200" i="1" kern="0" dirty="0"/>
              <a:t>V. Dang </a:t>
            </a:r>
            <a:endParaRPr lang="en-US" sz="1200" kern="0" dirty="0"/>
          </a:p>
          <a:p>
            <a:pPr defTabSz="914400"/>
            <a:endParaRPr lang="en-US" sz="1200" kern="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DAE85CF-CAF8-384F-90D6-A432711942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932" y="708025"/>
            <a:ext cx="1195983" cy="5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707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3565DB-4812-3F4D-AA45-46B0CDCC7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372" y="22679"/>
            <a:ext cx="8437328" cy="743756"/>
          </a:xfrm>
        </p:spPr>
        <p:txBody>
          <a:bodyPr/>
          <a:lstStyle/>
          <a:p>
            <a:r>
              <a:rPr lang="en-US" dirty="0"/>
              <a:t>Kokkos Kernels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98B10B6-3F42-364D-B768-A99EA97ADB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BLAS, Sparse and Graph Kernels on top of Kokkos and its View abstraction</a:t>
            </a:r>
          </a:p>
          <a:p>
            <a:pPr lvl="1"/>
            <a:r>
              <a:rPr lang="en-US" dirty="0"/>
              <a:t>Scalar type agnostic, e.g. works for any types with math operators</a:t>
            </a:r>
          </a:p>
          <a:p>
            <a:pPr lvl="1"/>
            <a:r>
              <a:rPr lang="en-US" dirty="0"/>
              <a:t>Layout and Memory Space aware</a:t>
            </a:r>
          </a:p>
          <a:p>
            <a:r>
              <a:rPr lang="en-US" dirty="0"/>
              <a:t>Can call vendor libraries when available</a:t>
            </a:r>
          </a:p>
          <a:p>
            <a:r>
              <a:rPr lang="en-US" dirty="0"/>
              <a:t>View have all their size and stride information =&gt; Interface is simpler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Interface to call Kokkos Kernels at the teams level (e.g. in each CUDA-Block)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8792E35-0CF8-0446-9D2E-90C9EB0DA493}"/>
              </a:ext>
            </a:extLst>
          </p:cNvPr>
          <p:cNvSpPr/>
          <p:nvPr/>
        </p:nvSpPr>
        <p:spPr>
          <a:xfrm>
            <a:off x="592372" y="2832298"/>
            <a:ext cx="76390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5230E1"/>
                </a:solidFill>
                <a:latin typeface="Menlo" panose="020B0609030804020204" pitchFamily="49" charset="0"/>
              </a:rPr>
              <a:t>// BLAS</a:t>
            </a:r>
          </a:p>
          <a:p>
            <a:r>
              <a:rPr lang="en-US" sz="1000" dirty="0" err="1">
                <a:solidFill>
                  <a:srgbClr val="34BC26"/>
                </a:solidFill>
                <a:latin typeface="Menlo" panose="020B0609030804020204" pitchFamily="49" charset="0"/>
              </a:rPr>
              <a:t>int</a:t>
            </a:r>
            <a:r>
              <a:rPr lang="en-US" sz="1000" dirty="0">
                <a:solidFill>
                  <a:srgbClr val="000000"/>
                </a:solidFill>
                <a:latin typeface="Menlo" panose="020B0609030804020204" pitchFamily="49" charset="0"/>
              </a:rPr>
              <a:t> M,N,K,LDA,LDB; </a:t>
            </a:r>
            <a:r>
              <a:rPr lang="en-US" sz="1000" dirty="0">
                <a:solidFill>
                  <a:srgbClr val="34BC26"/>
                </a:solidFill>
                <a:latin typeface="Menlo" panose="020B0609030804020204" pitchFamily="49" charset="0"/>
              </a:rPr>
              <a:t>double</a:t>
            </a:r>
            <a:r>
              <a:rPr lang="en-US" sz="1000" dirty="0">
                <a:solidFill>
                  <a:srgbClr val="000000"/>
                </a:solidFill>
                <a:latin typeface="Menlo" panose="020B0609030804020204" pitchFamily="49" charset="0"/>
              </a:rPr>
              <a:t> alpha, beta; </a:t>
            </a:r>
            <a:r>
              <a:rPr lang="en-US" sz="1000" dirty="0">
                <a:solidFill>
                  <a:srgbClr val="34BC26"/>
                </a:solidFill>
                <a:latin typeface="Menlo" panose="020B0609030804020204" pitchFamily="49" charset="0"/>
              </a:rPr>
              <a:t>double</a:t>
            </a:r>
            <a:r>
              <a:rPr lang="en-US" sz="1000" dirty="0">
                <a:solidFill>
                  <a:srgbClr val="000000"/>
                </a:solidFill>
                <a:latin typeface="Menlo" panose="020B0609030804020204" pitchFamily="49" charset="0"/>
              </a:rPr>
              <a:t> *A, *B, *C;</a:t>
            </a:r>
          </a:p>
          <a:p>
            <a:r>
              <a:rPr lang="en-US" sz="1000" dirty="0" err="1">
                <a:solidFill>
                  <a:srgbClr val="000000"/>
                </a:solidFill>
                <a:latin typeface="Menlo" panose="020B0609030804020204" pitchFamily="49" charset="0"/>
              </a:rPr>
              <a:t>dgemm</a:t>
            </a:r>
            <a:r>
              <a:rPr lang="en-US" sz="1000" dirty="0">
                <a:solidFill>
                  <a:srgbClr val="000000"/>
                </a:solidFill>
                <a:latin typeface="Menlo" panose="020B0609030804020204" pitchFamily="49" charset="0"/>
              </a:rPr>
              <a:t>(</a:t>
            </a:r>
            <a:r>
              <a:rPr lang="en-US" sz="1000" dirty="0">
                <a:solidFill>
                  <a:srgbClr val="C33720"/>
                </a:solidFill>
                <a:latin typeface="Menlo" panose="020B0609030804020204" pitchFamily="49" charset="0"/>
              </a:rPr>
              <a:t>'N'</a:t>
            </a:r>
            <a:r>
              <a:rPr lang="en-US" sz="10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US" sz="1000" dirty="0">
                <a:solidFill>
                  <a:srgbClr val="C33720"/>
                </a:solidFill>
                <a:latin typeface="Menlo" panose="020B0609030804020204" pitchFamily="49" charset="0"/>
              </a:rPr>
              <a:t>'N'</a:t>
            </a:r>
            <a:r>
              <a:rPr lang="en-US" sz="10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US" sz="1000" dirty="0" err="1">
                <a:solidFill>
                  <a:srgbClr val="000000"/>
                </a:solidFill>
                <a:latin typeface="Menlo" panose="020B0609030804020204" pitchFamily="49" charset="0"/>
              </a:rPr>
              <a:t>M,N,K,alpha,A,LDA,B,LDB,beta,C,LDC</a:t>
            </a:r>
            <a:r>
              <a:rPr lang="en-US" sz="1000" dirty="0">
                <a:solidFill>
                  <a:srgbClr val="000000"/>
                </a:solidFill>
                <a:latin typeface="Menlo" panose="020B0609030804020204" pitchFamily="49" charset="0"/>
              </a:rPr>
              <a:t>);</a:t>
            </a:r>
            <a:endParaRPr lang="en-US" sz="10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531EE17-8299-CC45-A487-F8A0EE930036}"/>
              </a:ext>
            </a:extLst>
          </p:cNvPr>
          <p:cNvSpPr/>
          <p:nvPr/>
        </p:nvSpPr>
        <p:spPr>
          <a:xfrm>
            <a:off x="5057775" y="2832298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b="1" dirty="0">
                <a:solidFill>
                  <a:srgbClr val="5230E1"/>
                </a:solidFill>
                <a:latin typeface="Menlo" panose="020B0609030804020204" pitchFamily="49" charset="0"/>
              </a:rPr>
              <a:t>// Kokkos Kernels</a:t>
            </a:r>
          </a:p>
          <a:p>
            <a:r>
              <a:rPr lang="en-US" sz="1000" dirty="0">
                <a:solidFill>
                  <a:srgbClr val="34BC26"/>
                </a:solidFill>
                <a:latin typeface="Menlo" panose="020B0609030804020204" pitchFamily="49" charset="0"/>
              </a:rPr>
              <a:t>double</a:t>
            </a:r>
            <a:r>
              <a:rPr lang="en-US" sz="1000" dirty="0">
                <a:solidFill>
                  <a:srgbClr val="000000"/>
                </a:solidFill>
                <a:latin typeface="Menlo" panose="020B0609030804020204" pitchFamily="49" charset="0"/>
              </a:rPr>
              <a:t> alpha, beta; View&lt;</a:t>
            </a:r>
            <a:r>
              <a:rPr lang="en-US" sz="1000" dirty="0">
                <a:solidFill>
                  <a:srgbClr val="34BC26"/>
                </a:solidFill>
                <a:latin typeface="Menlo" panose="020B0609030804020204" pitchFamily="49" charset="0"/>
              </a:rPr>
              <a:t>double</a:t>
            </a:r>
            <a:r>
              <a:rPr lang="en-US" sz="1000" dirty="0">
                <a:solidFill>
                  <a:srgbClr val="000000"/>
                </a:solidFill>
                <a:latin typeface="Menlo" panose="020B0609030804020204" pitchFamily="49" charset="0"/>
              </a:rPr>
              <a:t>**&gt; A,B,C;</a:t>
            </a:r>
          </a:p>
          <a:p>
            <a:r>
              <a:rPr lang="en-US" sz="1000" dirty="0" err="1">
                <a:solidFill>
                  <a:srgbClr val="000000"/>
                </a:solidFill>
                <a:latin typeface="Menlo" panose="020B0609030804020204" pitchFamily="49" charset="0"/>
              </a:rPr>
              <a:t>gemm</a:t>
            </a:r>
            <a:r>
              <a:rPr lang="en-US" sz="1000" dirty="0">
                <a:solidFill>
                  <a:srgbClr val="000000"/>
                </a:solidFill>
                <a:latin typeface="Menlo" panose="020B0609030804020204" pitchFamily="49" charset="0"/>
              </a:rPr>
              <a:t>(</a:t>
            </a:r>
            <a:r>
              <a:rPr lang="en-US" sz="1000" dirty="0">
                <a:solidFill>
                  <a:srgbClr val="C33720"/>
                </a:solidFill>
                <a:latin typeface="Menlo" panose="020B0609030804020204" pitchFamily="49" charset="0"/>
              </a:rPr>
              <a:t>'N'</a:t>
            </a:r>
            <a:r>
              <a:rPr lang="en-US" sz="10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US" sz="1000" dirty="0">
                <a:solidFill>
                  <a:srgbClr val="C33720"/>
                </a:solidFill>
                <a:latin typeface="Menlo" panose="020B0609030804020204" pitchFamily="49" charset="0"/>
              </a:rPr>
              <a:t>'N'</a:t>
            </a:r>
            <a:r>
              <a:rPr lang="en-US" sz="10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US" sz="1000" dirty="0" err="1">
                <a:solidFill>
                  <a:srgbClr val="000000"/>
                </a:solidFill>
                <a:latin typeface="Menlo" panose="020B0609030804020204" pitchFamily="49" charset="0"/>
              </a:rPr>
              <a:t>alpha,A,B,beta,C</a:t>
            </a:r>
            <a:r>
              <a:rPr lang="en-US" sz="1000" dirty="0">
                <a:solidFill>
                  <a:srgbClr val="000000"/>
                </a:solidFill>
                <a:latin typeface="Menlo" panose="020B0609030804020204" pitchFamily="49" charset="0"/>
              </a:rPr>
              <a:t>);</a:t>
            </a:r>
            <a:endParaRPr lang="en-US" sz="10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146A0B4-C207-C645-9797-76915E1F735F}"/>
              </a:ext>
            </a:extLst>
          </p:cNvPr>
          <p:cNvSpPr/>
          <p:nvPr/>
        </p:nvSpPr>
        <p:spPr>
          <a:xfrm>
            <a:off x="592371" y="3874802"/>
            <a:ext cx="795155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err="1">
                <a:solidFill>
                  <a:srgbClr val="000000"/>
                </a:solidFill>
                <a:latin typeface="Menlo" panose="020B0609030804020204" pitchFamily="49" charset="0"/>
              </a:rPr>
              <a:t>parallel_for</a:t>
            </a:r>
            <a:r>
              <a:rPr lang="en-US" sz="1000" dirty="0">
                <a:solidFill>
                  <a:srgbClr val="000000"/>
                </a:solidFill>
                <a:latin typeface="Menlo" panose="020B0609030804020204" pitchFamily="49" charset="0"/>
              </a:rPr>
              <a:t>(</a:t>
            </a:r>
            <a:r>
              <a:rPr lang="en-US" sz="1000" dirty="0">
                <a:solidFill>
                  <a:srgbClr val="C33720"/>
                </a:solidFill>
                <a:latin typeface="Menlo" panose="020B0609030804020204" pitchFamily="49" charset="0"/>
              </a:rPr>
              <a:t>"</a:t>
            </a:r>
            <a:r>
              <a:rPr lang="en-US" sz="1000" dirty="0" err="1">
                <a:solidFill>
                  <a:srgbClr val="C33720"/>
                </a:solidFill>
                <a:latin typeface="Menlo" panose="020B0609030804020204" pitchFamily="49" charset="0"/>
              </a:rPr>
              <a:t>NestedBLAS</a:t>
            </a:r>
            <a:r>
              <a:rPr lang="en-US" sz="1000" dirty="0">
                <a:solidFill>
                  <a:srgbClr val="C33720"/>
                </a:solidFill>
                <a:latin typeface="Menlo" panose="020B0609030804020204" pitchFamily="49" charset="0"/>
              </a:rPr>
              <a:t>"</a:t>
            </a:r>
            <a:r>
              <a:rPr lang="en-US" sz="10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US" sz="1000" dirty="0" err="1">
                <a:solidFill>
                  <a:srgbClr val="000000"/>
                </a:solidFill>
                <a:latin typeface="Menlo" panose="020B0609030804020204" pitchFamily="49" charset="0"/>
              </a:rPr>
              <a:t>TeamPolicy</a:t>
            </a:r>
            <a:r>
              <a:rPr lang="en-US" sz="1000" dirty="0">
                <a:solidFill>
                  <a:srgbClr val="000000"/>
                </a:solidFill>
                <a:latin typeface="Menlo" panose="020B0609030804020204" pitchFamily="49" charset="0"/>
              </a:rPr>
              <a:t>&lt;&gt;(N,AUTO), KOKKOS_LAMBDA (</a:t>
            </a:r>
            <a:r>
              <a:rPr lang="en-US" sz="1000" dirty="0" err="1">
                <a:solidFill>
                  <a:srgbClr val="34BC26"/>
                </a:solidFill>
                <a:latin typeface="Menlo" panose="020B0609030804020204" pitchFamily="49" charset="0"/>
              </a:rPr>
              <a:t>const</a:t>
            </a:r>
            <a:r>
              <a:rPr lang="en-US" sz="10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Menlo" panose="020B0609030804020204" pitchFamily="49" charset="0"/>
              </a:rPr>
              <a:t>team_handle_t</a:t>
            </a:r>
            <a:r>
              <a:rPr lang="en-US" sz="1000" dirty="0">
                <a:solidFill>
                  <a:srgbClr val="000000"/>
                </a:solidFill>
                <a:latin typeface="Menlo" panose="020B0609030804020204" pitchFamily="49" charset="0"/>
              </a:rPr>
              <a:t>&amp; </a:t>
            </a:r>
            <a:r>
              <a:rPr lang="en-US" sz="1000" b="1" dirty="0" err="1">
                <a:solidFill>
                  <a:srgbClr val="000000"/>
                </a:solidFill>
                <a:latin typeface="Menlo" panose="020B0609030804020204" pitchFamily="49" charset="0"/>
              </a:rPr>
              <a:t>team_handle</a:t>
            </a:r>
            <a:r>
              <a:rPr lang="en-US" sz="1000" dirty="0">
                <a:solidFill>
                  <a:srgbClr val="000000"/>
                </a:solidFill>
                <a:latin typeface="Menlo" panose="020B0609030804020204" pitchFamily="49" charset="0"/>
              </a:rPr>
              <a:t>) {</a:t>
            </a:r>
          </a:p>
          <a:p>
            <a:r>
              <a:rPr lang="en-US" sz="1000" dirty="0">
                <a:solidFill>
                  <a:srgbClr val="000000"/>
                </a:solidFill>
                <a:latin typeface="Menlo" panose="020B0609030804020204" pitchFamily="49" charset="0"/>
              </a:rPr>
              <a:t>  </a:t>
            </a:r>
            <a:r>
              <a:rPr lang="en-US" sz="1000" dirty="0">
                <a:solidFill>
                  <a:srgbClr val="5230E1"/>
                </a:solidFill>
                <a:latin typeface="Menlo" panose="020B0609030804020204" pitchFamily="49" charset="0"/>
              </a:rPr>
              <a:t>// Allocate A, x and y in scratch memory (e.g. CUDA shared memory)</a:t>
            </a:r>
            <a:endParaRPr lang="en-US" sz="10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US" sz="1000" dirty="0">
                <a:solidFill>
                  <a:srgbClr val="000000"/>
                </a:solidFill>
                <a:latin typeface="Menlo" panose="020B0609030804020204" pitchFamily="49" charset="0"/>
              </a:rPr>
              <a:t>  </a:t>
            </a:r>
            <a:r>
              <a:rPr lang="en-US" sz="1000" dirty="0">
                <a:solidFill>
                  <a:srgbClr val="5230E1"/>
                </a:solidFill>
                <a:latin typeface="Menlo" panose="020B0609030804020204" pitchFamily="49" charset="0"/>
              </a:rPr>
              <a:t>// Call BLAS using parallelism in this team (e.g. CUDA block)</a:t>
            </a:r>
          </a:p>
          <a:p>
            <a:r>
              <a:rPr lang="en-US" sz="1000" dirty="0">
                <a:solidFill>
                  <a:srgbClr val="000000"/>
                </a:solidFill>
                <a:latin typeface="Menlo" panose="020B0609030804020204" pitchFamily="49" charset="0"/>
              </a:rPr>
              <a:t>  </a:t>
            </a:r>
            <a:r>
              <a:rPr lang="en-US" sz="1000" dirty="0" err="1">
                <a:solidFill>
                  <a:srgbClr val="000000"/>
                </a:solidFill>
                <a:latin typeface="Menlo" panose="020B0609030804020204" pitchFamily="49" charset="0"/>
              </a:rPr>
              <a:t>gemv</a:t>
            </a:r>
            <a:r>
              <a:rPr lang="en-US" sz="1000" dirty="0">
                <a:solidFill>
                  <a:srgbClr val="000000"/>
                </a:solidFill>
                <a:latin typeface="Menlo" panose="020B0609030804020204" pitchFamily="49" charset="0"/>
              </a:rPr>
              <a:t>(</a:t>
            </a:r>
            <a:r>
              <a:rPr lang="en-US" sz="1000" b="1" dirty="0">
                <a:solidFill>
                  <a:srgbClr val="000000"/>
                </a:solidFill>
                <a:latin typeface="Menlo" panose="020B0609030804020204" pitchFamily="49" charset="0"/>
              </a:rPr>
              <a:t>team_handle</a:t>
            </a:r>
            <a:r>
              <a:rPr lang="en-US" sz="10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US" sz="1000" dirty="0">
                <a:solidFill>
                  <a:srgbClr val="C33720"/>
                </a:solidFill>
                <a:latin typeface="Menlo" panose="020B0609030804020204" pitchFamily="49" charset="0"/>
              </a:rPr>
              <a:t>'N'</a:t>
            </a:r>
            <a:r>
              <a:rPr lang="en-US" sz="10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US" sz="1000" dirty="0" err="1">
                <a:solidFill>
                  <a:srgbClr val="000000"/>
                </a:solidFill>
                <a:latin typeface="Menlo" panose="020B0609030804020204" pitchFamily="49" charset="0"/>
              </a:rPr>
              <a:t>alpha,A,x,beta,y</a:t>
            </a:r>
            <a:r>
              <a:rPr lang="en-US" sz="1000" dirty="0">
                <a:solidFill>
                  <a:srgbClr val="000000"/>
                </a:solidFill>
                <a:latin typeface="Menlo" panose="020B0609030804020204" pitchFamily="49" charset="0"/>
              </a:rPr>
              <a:t>)</a:t>
            </a:r>
          </a:p>
          <a:p>
            <a:r>
              <a:rPr lang="en-US" sz="1000" dirty="0">
                <a:solidFill>
                  <a:srgbClr val="000000"/>
                </a:solidFill>
                <a:latin typeface="Menlo" panose="020B0609030804020204" pitchFamily="49" charset="0"/>
              </a:rPr>
              <a:t>});</a:t>
            </a:r>
            <a:endParaRPr lang="en-US" sz="10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4779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Kokkos-Tools Profiling &amp; Debugging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Performance tuning requires insight, but tools are different on each platform</a:t>
            </a:r>
          </a:p>
          <a:p>
            <a:r>
              <a:rPr lang="en-US" dirty="0"/>
              <a:t>Insight into </a:t>
            </a:r>
          </a:p>
          <a:p>
            <a:r>
              <a:rPr lang="en-US" dirty="0" err="1"/>
              <a:t>KokkosTools</a:t>
            </a:r>
            <a:r>
              <a:rPr lang="en-US" dirty="0"/>
              <a:t>: Provide common set of basic tools + hooks for 3rd party tools</a:t>
            </a:r>
          </a:p>
          <a:p>
            <a:r>
              <a:rPr lang="en-US" dirty="0"/>
              <a:t>One common issue abstraction layers obfuscate profiler output</a:t>
            </a:r>
          </a:p>
          <a:p>
            <a:pPr lvl="1"/>
            <a:r>
              <a:rPr lang="en-US" dirty="0"/>
              <a:t>Kokkos hooks for passing names on</a:t>
            </a:r>
          </a:p>
          <a:p>
            <a:pPr lvl="1"/>
            <a:r>
              <a:rPr lang="en-US" dirty="0"/>
              <a:t>Provide Kernel, Allocation and Region</a:t>
            </a:r>
          </a:p>
          <a:p>
            <a:r>
              <a:rPr lang="en-US" dirty="0"/>
              <a:t>No need to recompile</a:t>
            </a:r>
          </a:p>
          <a:p>
            <a:pPr lvl="1"/>
            <a:r>
              <a:rPr lang="en-US" dirty="0"/>
              <a:t>Uses runtime hooks</a:t>
            </a:r>
          </a:p>
          <a:p>
            <a:pPr lvl="1"/>
            <a:r>
              <a:rPr lang="en-US" dirty="0"/>
              <a:t>Set via </a:t>
            </a:r>
            <a:r>
              <a:rPr lang="en-US" dirty="0" err="1"/>
              <a:t>env</a:t>
            </a:r>
            <a:r>
              <a:rPr lang="en-US" dirty="0"/>
              <a:t> variable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7858" y="2511907"/>
            <a:ext cx="4016142" cy="219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8807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5D6AFB-4240-5F4C-B163-E1E6B8755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072" y="-5896"/>
            <a:ext cx="8437328" cy="743756"/>
          </a:xfrm>
        </p:spPr>
        <p:txBody>
          <a:bodyPr/>
          <a:lstStyle/>
          <a:p>
            <a:r>
              <a:rPr lang="en-US" dirty="0"/>
              <a:t>Improved Fine Grained Tasking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B032F39D-486E-0B48-AF5D-A9BCC58F3B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586" y="766435"/>
            <a:ext cx="6530340" cy="5314804"/>
          </a:xfrm>
        </p:spPr>
        <p:txBody>
          <a:bodyPr>
            <a:normAutofit/>
          </a:bodyPr>
          <a:lstStyle/>
          <a:p>
            <a:r>
              <a:rPr lang="en-US" sz="1800" dirty="0"/>
              <a:t>Generalization of </a:t>
            </a:r>
            <a:r>
              <a:rPr lang="en-US" sz="1800" dirty="0" err="1">
                <a:latin typeface="Consolas" charset="0"/>
                <a:ea typeface="Consolas" charset="0"/>
                <a:cs typeface="Consolas" charset="0"/>
              </a:rPr>
              <a:t>TaskScheduler</a:t>
            </a:r>
            <a:r>
              <a:rPr lang="en-US" sz="1800" dirty="0"/>
              <a:t> abstraction to allow user to be generic with respect to scheduling strategy and queue</a:t>
            </a:r>
          </a:p>
          <a:p>
            <a:r>
              <a:rPr lang="en-US" sz="1800" dirty="0"/>
              <a:t>Implementation of new queues and scheduling strategies:</a:t>
            </a:r>
          </a:p>
          <a:p>
            <a:pPr lvl="1"/>
            <a:r>
              <a:rPr lang="en-US" sz="1800" dirty="0">
                <a:ea typeface="Consolas" charset="0"/>
                <a:cs typeface="Consolas" charset="0"/>
              </a:rPr>
              <a:t>Single shared LIFO Queue (this was the old implementation)</a:t>
            </a:r>
          </a:p>
          <a:p>
            <a:pPr lvl="1"/>
            <a:r>
              <a:rPr lang="en-US" sz="1800" dirty="0">
                <a:ea typeface="Consolas" charset="0"/>
                <a:cs typeface="Consolas" charset="0"/>
              </a:rPr>
              <a:t>Multiple shared LIFO Queues with LIFO work stealing</a:t>
            </a:r>
          </a:p>
          <a:p>
            <a:pPr lvl="1"/>
            <a:r>
              <a:rPr lang="en-US" sz="1800" dirty="0">
                <a:ea typeface="Consolas" charset="0"/>
                <a:cs typeface="Consolas" charset="0"/>
              </a:rPr>
              <a:t>Chase-Lev minimal contention LIFO with tail (FIFO) stealing</a:t>
            </a:r>
          </a:p>
          <a:p>
            <a:pPr lvl="1"/>
            <a:r>
              <a:rPr lang="en-US" sz="1800" dirty="0">
                <a:ea typeface="Consolas" charset="0"/>
                <a:cs typeface="Consolas" charset="0"/>
              </a:rPr>
              <a:t>Potentially more </a:t>
            </a:r>
          </a:p>
          <a:p>
            <a:r>
              <a:rPr lang="en-US" sz="1800" dirty="0">
                <a:ea typeface="Consolas" charset="0"/>
                <a:cs typeface="Consolas" charset="0"/>
              </a:rPr>
              <a:t>Reorganization of Task, Future, </a:t>
            </a:r>
            <a:r>
              <a:rPr lang="en-US" sz="1800" dirty="0" err="1">
                <a:ea typeface="Consolas" charset="0"/>
                <a:cs typeface="Consolas" charset="0"/>
              </a:rPr>
              <a:t>TaskQueue</a:t>
            </a:r>
            <a:r>
              <a:rPr lang="en-US" sz="1800" dirty="0">
                <a:ea typeface="Consolas" charset="0"/>
                <a:cs typeface="Consolas" charset="0"/>
              </a:rPr>
              <a:t> data structures to accommodate flexible requirements from the </a:t>
            </a:r>
            <a:r>
              <a:rPr lang="en-US" sz="1800" dirty="0" err="1">
                <a:ea typeface="Consolas" charset="0"/>
                <a:cs typeface="Consolas" charset="0"/>
              </a:rPr>
              <a:t>TaskScheduler</a:t>
            </a:r>
            <a:endParaRPr lang="en-US" sz="1800" dirty="0">
              <a:ea typeface="Consolas" charset="0"/>
              <a:cs typeface="Consolas" charset="0"/>
            </a:endParaRPr>
          </a:p>
          <a:p>
            <a:pPr lvl="1"/>
            <a:r>
              <a:rPr lang="en-US" sz="1800" dirty="0">
                <a:ea typeface="Consolas" charset="0"/>
                <a:cs typeface="Consolas" charset="0"/>
              </a:rPr>
              <a:t>For instance, some scheduling strategies require additional storage in the Task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F9092D71-9CC7-0044-8CA0-0084807ACF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26366790"/>
              </p:ext>
            </p:extLst>
          </p:nvPr>
        </p:nvGraphicFramePr>
        <p:xfrm>
          <a:off x="6638925" y="838200"/>
          <a:ext cx="2400299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E9EFFF2-9EB1-3D44-B1DC-2FC4E5EDA628}"/>
              </a:ext>
            </a:extLst>
          </p:cNvPr>
          <p:cNvSpPr txBox="1"/>
          <p:nvPr/>
        </p:nvSpPr>
        <p:spPr>
          <a:xfrm>
            <a:off x="108585" y="4279900"/>
            <a:ext cx="2852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Questions: David Hollman</a:t>
            </a:r>
          </a:p>
        </p:txBody>
      </p:sp>
    </p:spTree>
    <p:extLst>
      <p:ext uri="{BB962C8B-B14F-4D97-AF65-F5344CB8AC3E}">
        <p14:creationId xmlns:p14="http://schemas.microsoft.com/office/powerpoint/2010/main" val="10232177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871619-76B2-DF4E-9FED-7D65AD505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022" y="22679"/>
            <a:ext cx="8437328" cy="743756"/>
          </a:xfrm>
        </p:spPr>
        <p:txBody>
          <a:bodyPr/>
          <a:lstStyle/>
          <a:p>
            <a:r>
              <a:rPr lang="en-US" dirty="0"/>
              <a:t>Kokkos Remote Spaces: PGAS Support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55A3B488-A71D-F44A-8BC5-F82E79A2D685}"/>
              </a:ext>
            </a:extLst>
          </p:cNvPr>
          <p:cNvSpPr txBox="1">
            <a:spLocks/>
          </p:cNvSpPr>
          <p:nvPr/>
        </p:nvSpPr>
        <p:spPr bwMode="auto">
          <a:xfrm>
            <a:off x="140600" y="691792"/>
            <a:ext cx="8636219" cy="4712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0604" indent="-260604" defTabSz="685800">
              <a:lnSpc>
                <a:spcPct val="100000"/>
              </a:lnSpc>
              <a:spcBef>
                <a:spcPts val="600"/>
              </a:spcBef>
              <a:buClr>
                <a:sysClr val="windowText" lastClr="000000"/>
              </a:buClr>
              <a:buFont typeface="Wingdings" pitchFamily="2" charset="2"/>
              <a:buChar char="§"/>
            </a:pPr>
            <a:r>
              <a:rPr lang="en-US" sz="1800" dirty="0">
                <a:solidFill>
                  <a:sysClr val="windowText" lastClr="000000"/>
                </a:solidFill>
                <a:latin typeface="+mn-lt"/>
              </a:rPr>
              <a:t>PGAS Models may become more viable for HPC with both changes in network architectures and the emergence of “super-node” architectures </a:t>
            </a:r>
          </a:p>
          <a:p>
            <a:pPr marL="477298" lvl="2" indent="-260604" defTabSz="685800">
              <a:lnSpc>
                <a:spcPct val="100000"/>
              </a:lnSpc>
              <a:buClr>
                <a:srgbClr val="800000"/>
              </a:buClr>
              <a:buFont typeface="Wingdings" pitchFamily="2" charset="2"/>
              <a:buChar char="§"/>
            </a:pPr>
            <a:r>
              <a:rPr lang="en-US" sz="1500" dirty="0">
                <a:solidFill>
                  <a:sysClr val="windowText" lastClr="000000"/>
                </a:solidFill>
                <a:latin typeface="+mn-lt"/>
              </a:rPr>
              <a:t>Example DGX2</a:t>
            </a:r>
          </a:p>
          <a:p>
            <a:pPr marL="477298" lvl="2" indent="-260604" defTabSz="685800">
              <a:lnSpc>
                <a:spcPct val="100000"/>
              </a:lnSpc>
              <a:buClr>
                <a:srgbClr val="800000"/>
              </a:buClr>
              <a:buFont typeface="Wingdings" pitchFamily="2" charset="2"/>
              <a:buChar char="§"/>
            </a:pPr>
            <a:r>
              <a:rPr lang="en-US" sz="1500" dirty="0">
                <a:solidFill>
                  <a:sysClr val="windowText" lastClr="000000"/>
                </a:solidFill>
                <a:latin typeface="+mn-lt"/>
              </a:rPr>
              <a:t>First “super-node”</a:t>
            </a:r>
          </a:p>
          <a:p>
            <a:pPr marL="477298" lvl="2" indent="-260604" defTabSz="685800">
              <a:lnSpc>
                <a:spcPct val="100000"/>
              </a:lnSpc>
              <a:buClr>
                <a:srgbClr val="800000"/>
              </a:buClr>
              <a:buFont typeface="Wingdings" pitchFamily="2" charset="2"/>
              <a:buChar char="§"/>
            </a:pPr>
            <a:r>
              <a:rPr lang="en-US" sz="1500" dirty="0">
                <a:solidFill>
                  <a:sysClr val="windowText" lastClr="000000"/>
                </a:solidFill>
                <a:latin typeface="+mn-lt"/>
              </a:rPr>
              <a:t>300GB/s per GPU link</a:t>
            </a:r>
          </a:p>
          <a:p>
            <a:pPr marL="260604" lvl="1" indent="-260604" defTabSz="685800">
              <a:lnSpc>
                <a:spcPct val="100000"/>
              </a:lnSpc>
              <a:buClr>
                <a:sysClr val="windowText" lastClr="000000"/>
              </a:buClr>
              <a:buNone/>
            </a:pPr>
            <a:endParaRPr lang="en-US" sz="1800" dirty="0">
              <a:solidFill>
                <a:sysClr val="windowText" lastClr="000000"/>
              </a:solidFill>
              <a:latin typeface="+mn-lt"/>
            </a:endParaRPr>
          </a:p>
          <a:p>
            <a:pPr marL="260604" indent="-260604" defTabSz="685800">
              <a:lnSpc>
                <a:spcPct val="100000"/>
              </a:lnSpc>
              <a:spcBef>
                <a:spcPts val="600"/>
              </a:spcBef>
              <a:buClr>
                <a:sysClr val="windowText" lastClr="000000"/>
              </a:buClr>
              <a:buFont typeface="Wingdings" pitchFamily="2" charset="2"/>
              <a:buChar char="§"/>
            </a:pPr>
            <a:r>
              <a:rPr lang="en-US" sz="1800" dirty="0">
                <a:solidFill>
                  <a:sysClr val="windowText" lastClr="000000"/>
                </a:solidFill>
                <a:latin typeface="+mn-lt"/>
              </a:rPr>
              <a:t>Idea: Add new memory spaces which return data handles with </a:t>
            </a:r>
            <a:r>
              <a:rPr lang="en-US" sz="1800" dirty="0" err="1">
                <a:solidFill>
                  <a:sysClr val="windowText" lastClr="000000"/>
                </a:solidFill>
                <a:latin typeface="+mn-lt"/>
              </a:rPr>
              <a:t>shmem</a:t>
            </a:r>
            <a:r>
              <a:rPr lang="en-US" sz="1800" dirty="0">
                <a:solidFill>
                  <a:sysClr val="windowText" lastClr="000000"/>
                </a:solidFill>
                <a:latin typeface="+mn-lt"/>
              </a:rPr>
              <a:t> semantics to Kokkos View</a:t>
            </a:r>
          </a:p>
          <a:p>
            <a:pPr marL="477298" lvl="2" indent="-260604" defTabSz="685800">
              <a:lnSpc>
                <a:spcPct val="100000"/>
              </a:lnSpc>
              <a:buClr>
                <a:srgbClr val="800000"/>
              </a:buClr>
              <a:buFont typeface="Wingdings" pitchFamily="2" charset="2"/>
              <a:buChar char="§"/>
            </a:pPr>
            <a:r>
              <a:rPr lang="en-US" sz="1350" b="1" dirty="0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View</a:t>
            </a:r>
            <a:r>
              <a:rPr lang="en-US" sz="1350" dirty="0">
                <a:solidFill>
                  <a:sysClr val="windowText" lastClr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sz="135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double</a:t>
            </a:r>
            <a:r>
              <a:rPr lang="en-US" sz="1350" dirty="0">
                <a:solidFill>
                  <a:sysClr val="windowText" lastClr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**[3], </a:t>
            </a:r>
            <a:r>
              <a:rPr lang="en-US" sz="1350" b="1" dirty="0" err="1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LayoutLeft</a:t>
            </a:r>
            <a:r>
              <a:rPr lang="en-US" sz="1350" dirty="0">
                <a:solidFill>
                  <a:sysClr val="windowText" lastClr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350" b="1" dirty="0" err="1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NVShmemSpace</a:t>
            </a:r>
            <a:r>
              <a:rPr lang="en-US" sz="1350" dirty="0">
                <a:solidFill>
                  <a:sysClr val="windowText" lastClr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 a(</a:t>
            </a:r>
            <a:r>
              <a:rPr lang="en-US" sz="135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“A”</a:t>
            </a:r>
            <a:r>
              <a:rPr lang="en-US" sz="1350" dirty="0">
                <a:solidFill>
                  <a:sysClr val="windowText" lastClr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,N,M);</a:t>
            </a:r>
            <a:r>
              <a:rPr lang="en-US" sz="1500" dirty="0">
                <a:solidFill>
                  <a:sysClr val="windowText" lastClr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 marL="477298" lvl="2" indent="-260604" defTabSz="685800">
              <a:lnSpc>
                <a:spcPct val="100000"/>
              </a:lnSpc>
              <a:buClr>
                <a:srgbClr val="800000"/>
              </a:buClr>
              <a:buFont typeface="Wingdings" pitchFamily="2" charset="2"/>
              <a:buChar char="§"/>
            </a:pPr>
            <a:r>
              <a:rPr lang="en-US" sz="1500" dirty="0">
                <a:solidFill>
                  <a:sysClr val="windowText" lastClr="000000"/>
                </a:solidFill>
                <a:latin typeface="+mn-lt"/>
              </a:rPr>
              <a:t>Operator </a:t>
            </a:r>
            <a:r>
              <a:rPr lang="en-US" sz="1350" dirty="0">
                <a:solidFill>
                  <a:sysClr val="windowText" lastClr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a(</a:t>
            </a:r>
            <a:r>
              <a:rPr lang="en-US" sz="1350" dirty="0" err="1">
                <a:solidFill>
                  <a:sysClr val="windowText" lastClr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i,j,k</a:t>
            </a:r>
            <a:r>
              <a:rPr lang="en-US" sz="1350" dirty="0">
                <a:solidFill>
                  <a:sysClr val="windowText" lastClr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en-US" sz="1350" dirty="0">
                <a:solidFill>
                  <a:sysClr val="windowText" lastClr="000000"/>
                </a:solidFill>
                <a:latin typeface="+mn-lt"/>
              </a:rPr>
              <a:t> </a:t>
            </a:r>
            <a:r>
              <a:rPr lang="en-US" sz="1500" dirty="0">
                <a:solidFill>
                  <a:sysClr val="windowText" lastClr="000000"/>
                </a:solidFill>
                <a:latin typeface="+mn-lt"/>
              </a:rPr>
              <a:t>returns: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5C057E22-447D-A644-873D-009EABBB0636}"/>
              </a:ext>
            </a:extLst>
          </p:cNvPr>
          <p:cNvGrpSpPr/>
          <p:nvPr/>
        </p:nvGrpSpPr>
        <p:grpSpPr>
          <a:xfrm>
            <a:off x="3180066" y="1362969"/>
            <a:ext cx="3094749" cy="1191313"/>
            <a:chOff x="19739325" y="17783682"/>
            <a:chExt cx="5381468" cy="2415910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xmlns="" id="{03E6A7EB-52FD-E841-9368-C0EF3A57245E}"/>
                </a:ext>
              </a:extLst>
            </p:cNvPr>
            <p:cNvSpPr/>
            <p:nvPr/>
          </p:nvSpPr>
          <p:spPr>
            <a:xfrm>
              <a:off x="19739325" y="17783682"/>
              <a:ext cx="884419" cy="584617"/>
            </a:xfrm>
            <a:prstGeom prst="roundRect">
              <a:avLst/>
            </a:prstGeom>
            <a:gradFill rotWithShape="1">
              <a:gsLst>
                <a:gs pos="0">
                  <a:srgbClr val="84B641">
                    <a:shade val="51000"/>
                    <a:satMod val="130000"/>
                  </a:srgbClr>
                </a:gs>
                <a:gs pos="80000">
                  <a:srgbClr val="84B641">
                    <a:shade val="93000"/>
                    <a:satMod val="130000"/>
                  </a:srgbClr>
                </a:gs>
                <a:gs pos="100000">
                  <a:srgbClr val="84B641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4B641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350" kern="0" dirty="0">
                  <a:solidFill>
                    <a:prstClr val="black"/>
                  </a:solidFill>
                  <a:latin typeface="Arial"/>
                </a:rPr>
                <a:t>V100</a:t>
              </a:r>
            </a:p>
          </p:txBody>
        </p:sp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xmlns="" id="{9C563D1C-64D4-8049-9BEB-A9DB349800EF}"/>
                </a:ext>
              </a:extLst>
            </p:cNvPr>
            <p:cNvSpPr/>
            <p:nvPr/>
          </p:nvSpPr>
          <p:spPr>
            <a:xfrm>
              <a:off x="20806125" y="17806167"/>
              <a:ext cx="884419" cy="584617"/>
            </a:xfrm>
            <a:prstGeom prst="roundRect">
              <a:avLst/>
            </a:prstGeom>
            <a:gradFill rotWithShape="1">
              <a:gsLst>
                <a:gs pos="0">
                  <a:srgbClr val="84B641">
                    <a:shade val="51000"/>
                    <a:satMod val="130000"/>
                  </a:srgbClr>
                </a:gs>
                <a:gs pos="80000">
                  <a:srgbClr val="84B641">
                    <a:shade val="93000"/>
                    <a:satMod val="130000"/>
                  </a:srgbClr>
                </a:gs>
                <a:gs pos="100000">
                  <a:srgbClr val="84B641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4B641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350" kern="0" dirty="0">
                  <a:solidFill>
                    <a:prstClr val="black"/>
                  </a:solidFill>
                  <a:latin typeface="Arial"/>
                </a:rPr>
                <a:t>V100</a:t>
              </a:r>
            </a:p>
          </p:txBody>
        </p:sp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xmlns="" id="{A4A7EDAC-11D8-EC44-B07F-49ADDABCFF7A}"/>
                </a:ext>
              </a:extLst>
            </p:cNvPr>
            <p:cNvSpPr/>
            <p:nvPr/>
          </p:nvSpPr>
          <p:spPr>
            <a:xfrm>
              <a:off x="21845443" y="17806167"/>
              <a:ext cx="884419" cy="584617"/>
            </a:xfrm>
            <a:prstGeom prst="roundRect">
              <a:avLst/>
            </a:prstGeom>
            <a:gradFill rotWithShape="1">
              <a:gsLst>
                <a:gs pos="0">
                  <a:srgbClr val="84B641">
                    <a:shade val="51000"/>
                    <a:satMod val="130000"/>
                  </a:srgbClr>
                </a:gs>
                <a:gs pos="80000">
                  <a:srgbClr val="84B641">
                    <a:shade val="93000"/>
                    <a:satMod val="130000"/>
                  </a:srgbClr>
                </a:gs>
                <a:gs pos="100000">
                  <a:srgbClr val="84B641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4B641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350" kern="0" dirty="0">
                  <a:solidFill>
                    <a:prstClr val="black"/>
                  </a:solidFill>
                  <a:latin typeface="Arial"/>
                </a:rPr>
                <a:t>V100</a:t>
              </a: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xmlns="" id="{4CA894C2-962A-6F4F-9A4D-B51A51FE5E5F}"/>
                </a:ext>
              </a:extLst>
            </p:cNvPr>
            <p:cNvSpPr/>
            <p:nvPr/>
          </p:nvSpPr>
          <p:spPr>
            <a:xfrm>
              <a:off x="22912243" y="17828652"/>
              <a:ext cx="884419" cy="584617"/>
            </a:xfrm>
            <a:prstGeom prst="roundRect">
              <a:avLst/>
            </a:prstGeom>
            <a:gradFill rotWithShape="1">
              <a:gsLst>
                <a:gs pos="0">
                  <a:srgbClr val="84B641">
                    <a:shade val="51000"/>
                    <a:satMod val="130000"/>
                  </a:srgbClr>
                </a:gs>
                <a:gs pos="80000">
                  <a:srgbClr val="84B641">
                    <a:shade val="93000"/>
                    <a:satMod val="130000"/>
                  </a:srgbClr>
                </a:gs>
                <a:gs pos="100000">
                  <a:srgbClr val="84B641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4B641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350" kern="0" dirty="0">
                  <a:solidFill>
                    <a:prstClr val="black"/>
                  </a:solidFill>
                  <a:latin typeface="Arial"/>
                </a:rPr>
                <a:t>V100</a:t>
              </a: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xmlns="" id="{0C518FB7-71B9-5E46-83C1-4B5E9F8B5D3F}"/>
                </a:ext>
              </a:extLst>
            </p:cNvPr>
            <p:cNvSpPr/>
            <p:nvPr/>
          </p:nvSpPr>
          <p:spPr>
            <a:xfrm>
              <a:off x="19739325" y="19592490"/>
              <a:ext cx="884419" cy="584617"/>
            </a:xfrm>
            <a:prstGeom prst="roundRect">
              <a:avLst/>
            </a:prstGeom>
            <a:gradFill rotWithShape="1">
              <a:gsLst>
                <a:gs pos="0">
                  <a:srgbClr val="84B641">
                    <a:shade val="51000"/>
                    <a:satMod val="130000"/>
                  </a:srgbClr>
                </a:gs>
                <a:gs pos="80000">
                  <a:srgbClr val="84B641">
                    <a:shade val="93000"/>
                    <a:satMod val="130000"/>
                  </a:srgbClr>
                </a:gs>
                <a:gs pos="100000">
                  <a:srgbClr val="84B641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4B641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350" kern="0" dirty="0">
                  <a:solidFill>
                    <a:prstClr val="black"/>
                  </a:solidFill>
                  <a:latin typeface="Arial"/>
                </a:rPr>
                <a:t>V100</a:t>
              </a: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xmlns="" id="{6285B7B7-1FA5-B84A-8ADF-1C84B0EEF1DA}"/>
                </a:ext>
              </a:extLst>
            </p:cNvPr>
            <p:cNvSpPr/>
            <p:nvPr/>
          </p:nvSpPr>
          <p:spPr>
            <a:xfrm>
              <a:off x="20806125" y="19614975"/>
              <a:ext cx="884419" cy="584617"/>
            </a:xfrm>
            <a:prstGeom prst="roundRect">
              <a:avLst/>
            </a:prstGeom>
            <a:gradFill rotWithShape="1">
              <a:gsLst>
                <a:gs pos="0">
                  <a:srgbClr val="84B641">
                    <a:shade val="51000"/>
                    <a:satMod val="130000"/>
                  </a:srgbClr>
                </a:gs>
                <a:gs pos="80000">
                  <a:srgbClr val="84B641">
                    <a:shade val="93000"/>
                    <a:satMod val="130000"/>
                  </a:srgbClr>
                </a:gs>
                <a:gs pos="100000">
                  <a:srgbClr val="84B641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4B641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350" kern="0" dirty="0">
                  <a:solidFill>
                    <a:prstClr val="black"/>
                  </a:solidFill>
                  <a:latin typeface="Arial"/>
                </a:rPr>
                <a:t>V100</a:t>
              </a: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xmlns="" id="{AA57E0B3-4205-F84B-AD1D-CCA3A299BAC8}"/>
                </a:ext>
              </a:extLst>
            </p:cNvPr>
            <p:cNvSpPr/>
            <p:nvPr/>
          </p:nvSpPr>
          <p:spPr>
            <a:xfrm>
              <a:off x="21845443" y="19592490"/>
              <a:ext cx="884419" cy="584617"/>
            </a:xfrm>
            <a:prstGeom prst="roundRect">
              <a:avLst/>
            </a:prstGeom>
            <a:gradFill rotWithShape="1">
              <a:gsLst>
                <a:gs pos="0">
                  <a:srgbClr val="84B641">
                    <a:shade val="51000"/>
                    <a:satMod val="130000"/>
                  </a:srgbClr>
                </a:gs>
                <a:gs pos="80000">
                  <a:srgbClr val="84B641">
                    <a:shade val="93000"/>
                    <a:satMod val="130000"/>
                  </a:srgbClr>
                </a:gs>
                <a:gs pos="100000">
                  <a:srgbClr val="84B641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4B641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350" kern="0" dirty="0">
                  <a:solidFill>
                    <a:prstClr val="black"/>
                  </a:solidFill>
                  <a:latin typeface="Arial"/>
                </a:rPr>
                <a:t>V100</a:t>
              </a: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xmlns="" id="{7EAF902F-BFE5-FD46-8066-FAD2E9F4920C}"/>
                </a:ext>
              </a:extLst>
            </p:cNvPr>
            <p:cNvSpPr/>
            <p:nvPr/>
          </p:nvSpPr>
          <p:spPr>
            <a:xfrm>
              <a:off x="22912243" y="19614975"/>
              <a:ext cx="884419" cy="584617"/>
            </a:xfrm>
            <a:prstGeom prst="roundRect">
              <a:avLst/>
            </a:prstGeom>
            <a:gradFill rotWithShape="1">
              <a:gsLst>
                <a:gs pos="0">
                  <a:srgbClr val="84B641">
                    <a:shade val="51000"/>
                    <a:satMod val="130000"/>
                  </a:srgbClr>
                </a:gs>
                <a:gs pos="80000">
                  <a:srgbClr val="84B641">
                    <a:shade val="93000"/>
                    <a:satMod val="130000"/>
                  </a:srgbClr>
                </a:gs>
                <a:gs pos="100000">
                  <a:srgbClr val="84B641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4B641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350" kern="0" dirty="0">
                  <a:solidFill>
                    <a:prstClr val="black"/>
                  </a:solidFill>
                  <a:latin typeface="Arial"/>
                </a:rPr>
                <a:t>V100</a:t>
              </a:r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xmlns="" id="{86409BEC-8381-4F4D-9ED4-AA7D7B3571E8}"/>
                </a:ext>
              </a:extLst>
            </p:cNvPr>
            <p:cNvSpPr/>
            <p:nvPr/>
          </p:nvSpPr>
          <p:spPr>
            <a:xfrm>
              <a:off x="24446236" y="17828652"/>
              <a:ext cx="674557" cy="2370940"/>
            </a:xfrm>
            <a:prstGeom prst="roundRect">
              <a:avLst/>
            </a:prstGeom>
            <a:solidFill>
              <a:srgbClr val="DA1F28"/>
            </a:solidFill>
            <a:ln w="25400" cap="flat" cmpd="sng" algn="ctr">
              <a:solidFill>
                <a:srgbClr val="DA1F28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Overflow="overflow" horzOverflow="overflow" vert="vert270" wrap="square" lIns="34290" tIns="34290" rIns="3429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350" kern="0" dirty="0" err="1">
                  <a:solidFill>
                    <a:prstClr val="black"/>
                  </a:solidFill>
                  <a:latin typeface="Arial"/>
                </a:rPr>
                <a:t>NVSwitch</a:t>
              </a:r>
              <a:endParaRPr lang="en-US" sz="1350" kern="0" dirty="0">
                <a:solidFill>
                  <a:prstClr val="black"/>
                </a:solidFill>
                <a:latin typeface="Arial"/>
              </a:endParaRPr>
            </a:p>
          </p:txBody>
        </p:sp>
        <p:cxnSp>
          <p:nvCxnSpPr>
            <p:cNvPr id="15" name="Elbow Connector 14">
              <a:extLst>
                <a:ext uri="{FF2B5EF4-FFF2-40B4-BE49-F238E27FC236}">
                  <a16:creationId xmlns:a16="http://schemas.microsoft.com/office/drawing/2014/main" xmlns="" id="{3FB02FE5-E9D7-554E-A252-BE90404132C7}"/>
                </a:ext>
              </a:extLst>
            </p:cNvPr>
            <p:cNvCxnSpPr>
              <a:stCxn id="10" idx="0"/>
            </p:cNvCxnSpPr>
            <p:nvPr/>
          </p:nvCxnSpPr>
          <p:spPr>
            <a:xfrm rot="5400000" flipH="1" flipV="1">
              <a:off x="22084039" y="17230294"/>
              <a:ext cx="459693" cy="4264701"/>
            </a:xfrm>
            <a:prstGeom prst="bentConnector2">
              <a:avLst/>
            </a:prstGeom>
            <a:noFill/>
            <a:ln w="57150" cap="flat" cmpd="sng" algn="ctr">
              <a:solidFill>
                <a:srgbClr val="FFC000"/>
              </a:solidFill>
              <a:prstDash val="solid"/>
              <a:tailEnd type="triangle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6" name="Elbow Connector 15">
              <a:extLst>
                <a:ext uri="{FF2B5EF4-FFF2-40B4-BE49-F238E27FC236}">
                  <a16:creationId xmlns:a16="http://schemas.microsoft.com/office/drawing/2014/main" xmlns="" id="{DE7A9FBD-3196-814E-9934-EE0D2424F531}"/>
                </a:ext>
              </a:extLst>
            </p:cNvPr>
            <p:cNvCxnSpPr>
              <a:cxnSpLocks/>
              <a:stCxn id="11" idx="0"/>
            </p:cNvCxnSpPr>
            <p:nvPr/>
          </p:nvCxnSpPr>
          <p:spPr>
            <a:xfrm rot="5400000" flipH="1" flipV="1">
              <a:off x="22696138" y="17864876"/>
              <a:ext cx="302296" cy="3197903"/>
            </a:xfrm>
            <a:prstGeom prst="bentConnector2">
              <a:avLst/>
            </a:prstGeom>
            <a:noFill/>
            <a:ln w="57150" cap="flat" cmpd="sng" algn="ctr">
              <a:solidFill>
                <a:srgbClr val="FFC000"/>
              </a:solidFill>
              <a:prstDash val="solid"/>
              <a:tailEnd type="triangle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7" name="Elbow Connector 16">
              <a:extLst>
                <a:ext uri="{FF2B5EF4-FFF2-40B4-BE49-F238E27FC236}">
                  <a16:creationId xmlns:a16="http://schemas.microsoft.com/office/drawing/2014/main" xmlns="" id="{B21D517A-1078-9D4F-BCEF-D6DE145DE667}"/>
                </a:ext>
              </a:extLst>
            </p:cNvPr>
            <p:cNvCxnSpPr>
              <a:cxnSpLocks/>
              <a:stCxn id="12" idx="0"/>
            </p:cNvCxnSpPr>
            <p:nvPr/>
          </p:nvCxnSpPr>
          <p:spPr>
            <a:xfrm rot="5400000" flipH="1" flipV="1">
              <a:off x="23298063" y="18444318"/>
              <a:ext cx="137762" cy="2158583"/>
            </a:xfrm>
            <a:prstGeom prst="bentConnector2">
              <a:avLst/>
            </a:prstGeom>
            <a:noFill/>
            <a:ln w="57150" cap="flat" cmpd="sng" algn="ctr">
              <a:solidFill>
                <a:srgbClr val="FFC000"/>
              </a:solidFill>
              <a:prstDash val="solid"/>
              <a:tailEnd type="triangle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8" name="Elbow Connector 17">
              <a:extLst>
                <a:ext uri="{FF2B5EF4-FFF2-40B4-BE49-F238E27FC236}">
                  <a16:creationId xmlns:a16="http://schemas.microsoft.com/office/drawing/2014/main" xmlns="" id="{49A307BB-1A31-D14A-A729-CED721993C9A}"/>
                </a:ext>
              </a:extLst>
            </p:cNvPr>
            <p:cNvCxnSpPr>
              <a:cxnSpLocks/>
              <a:stCxn id="13" idx="3"/>
            </p:cNvCxnSpPr>
            <p:nvPr/>
          </p:nvCxnSpPr>
          <p:spPr>
            <a:xfrm flipV="1">
              <a:off x="23796662" y="19580537"/>
              <a:ext cx="649574" cy="326747"/>
            </a:xfrm>
            <a:prstGeom prst="bentConnector3">
              <a:avLst>
                <a:gd name="adj1" fmla="val 50000"/>
              </a:avLst>
            </a:prstGeom>
            <a:noFill/>
            <a:ln w="57150" cap="flat" cmpd="sng" algn="ctr">
              <a:solidFill>
                <a:srgbClr val="FFC000"/>
              </a:solidFill>
              <a:prstDash val="solid"/>
              <a:tailEnd type="triangle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9" name="Elbow Connector 18">
              <a:extLst>
                <a:ext uri="{FF2B5EF4-FFF2-40B4-BE49-F238E27FC236}">
                  <a16:creationId xmlns:a16="http://schemas.microsoft.com/office/drawing/2014/main" xmlns="" id="{62314633-8AB7-F54B-BA2B-42791B7AAE12}"/>
                </a:ext>
              </a:extLst>
            </p:cNvPr>
            <p:cNvCxnSpPr>
              <a:cxnSpLocks/>
              <a:stCxn id="6" idx="2"/>
            </p:cNvCxnSpPr>
            <p:nvPr/>
          </p:nvCxnSpPr>
          <p:spPr>
            <a:xfrm rot="16200000" flipH="1">
              <a:off x="22048570" y="16501263"/>
              <a:ext cx="530632" cy="4264703"/>
            </a:xfrm>
            <a:prstGeom prst="bentConnector2">
              <a:avLst/>
            </a:prstGeom>
            <a:noFill/>
            <a:ln w="57150" cap="flat" cmpd="sng" algn="ctr">
              <a:solidFill>
                <a:srgbClr val="FFC000"/>
              </a:solidFill>
              <a:prstDash val="solid"/>
              <a:tailEnd type="triangle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20" name="Elbow Connector 19">
              <a:extLst>
                <a:ext uri="{FF2B5EF4-FFF2-40B4-BE49-F238E27FC236}">
                  <a16:creationId xmlns:a16="http://schemas.microsoft.com/office/drawing/2014/main" xmlns="" id="{3B3F005F-4431-2A46-A66B-B8CEC44D5F1F}"/>
                </a:ext>
              </a:extLst>
            </p:cNvPr>
            <p:cNvCxnSpPr>
              <a:cxnSpLocks/>
              <a:stCxn id="7" idx="2"/>
            </p:cNvCxnSpPr>
            <p:nvPr/>
          </p:nvCxnSpPr>
          <p:spPr>
            <a:xfrm rot="16200000" flipH="1">
              <a:off x="22654911" y="16984207"/>
              <a:ext cx="384750" cy="3197903"/>
            </a:xfrm>
            <a:prstGeom prst="bentConnector2">
              <a:avLst/>
            </a:prstGeom>
            <a:noFill/>
            <a:ln w="57150" cap="flat" cmpd="sng" algn="ctr">
              <a:solidFill>
                <a:srgbClr val="FFC000"/>
              </a:solidFill>
              <a:prstDash val="solid"/>
              <a:tailEnd type="triangle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21" name="Elbow Connector 20">
              <a:extLst>
                <a:ext uri="{FF2B5EF4-FFF2-40B4-BE49-F238E27FC236}">
                  <a16:creationId xmlns:a16="http://schemas.microsoft.com/office/drawing/2014/main" xmlns="" id="{52B63FC0-6085-294D-B2D8-45C507D5954E}"/>
                </a:ext>
              </a:extLst>
            </p:cNvPr>
            <p:cNvCxnSpPr>
              <a:cxnSpLocks/>
              <a:stCxn id="8" idx="2"/>
            </p:cNvCxnSpPr>
            <p:nvPr/>
          </p:nvCxnSpPr>
          <p:spPr>
            <a:xfrm rot="16200000" flipH="1">
              <a:off x="23251413" y="17427023"/>
              <a:ext cx="231062" cy="2158583"/>
            </a:xfrm>
            <a:prstGeom prst="bentConnector2">
              <a:avLst/>
            </a:prstGeom>
            <a:noFill/>
            <a:ln w="57150" cap="flat" cmpd="sng" algn="ctr">
              <a:solidFill>
                <a:srgbClr val="FFC000"/>
              </a:solidFill>
              <a:prstDash val="solid"/>
              <a:tailEnd type="triangle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22" name="Elbow Connector 21">
              <a:extLst>
                <a:ext uri="{FF2B5EF4-FFF2-40B4-BE49-F238E27FC236}">
                  <a16:creationId xmlns:a16="http://schemas.microsoft.com/office/drawing/2014/main" xmlns="" id="{5AA0EF68-10E8-E84F-ABAE-6E3F7B86F7EE}"/>
                </a:ext>
              </a:extLst>
            </p:cNvPr>
            <p:cNvCxnSpPr>
              <a:cxnSpLocks/>
              <a:stCxn id="9" idx="3"/>
            </p:cNvCxnSpPr>
            <p:nvPr/>
          </p:nvCxnSpPr>
          <p:spPr>
            <a:xfrm>
              <a:off x="23796662" y="18120961"/>
              <a:ext cx="649574" cy="385353"/>
            </a:xfrm>
            <a:prstGeom prst="bentConnector3">
              <a:avLst>
                <a:gd name="adj1" fmla="val 50000"/>
              </a:avLst>
            </a:prstGeom>
            <a:noFill/>
            <a:ln w="57150" cap="flat" cmpd="sng" algn="ctr">
              <a:solidFill>
                <a:srgbClr val="FFC000"/>
              </a:solidFill>
              <a:prstDash val="solid"/>
              <a:tailEnd type="triangle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DF628058-4FD8-4D4F-83B4-ED6F9E504AF2}"/>
              </a:ext>
            </a:extLst>
          </p:cNvPr>
          <p:cNvGrpSpPr/>
          <p:nvPr/>
        </p:nvGrpSpPr>
        <p:grpSpPr>
          <a:xfrm flipH="1">
            <a:off x="5880544" y="1408683"/>
            <a:ext cx="3033086" cy="1191313"/>
            <a:chOff x="19739325" y="17783682"/>
            <a:chExt cx="5381468" cy="2415910"/>
          </a:xfrm>
        </p:grpSpPr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xmlns="" id="{B384F768-2B8B-CD41-8AC0-60E9D65C7E48}"/>
                </a:ext>
              </a:extLst>
            </p:cNvPr>
            <p:cNvSpPr/>
            <p:nvPr/>
          </p:nvSpPr>
          <p:spPr>
            <a:xfrm>
              <a:off x="19739325" y="17783682"/>
              <a:ext cx="884419" cy="584617"/>
            </a:xfrm>
            <a:prstGeom prst="roundRect">
              <a:avLst/>
            </a:prstGeom>
            <a:gradFill rotWithShape="1">
              <a:gsLst>
                <a:gs pos="0">
                  <a:srgbClr val="84B641">
                    <a:shade val="51000"/>
                    <a:satMod val="130000"/>
                  </a:srgbClr>
                </a:gs>
                <a:gs pos="80000">
                  <a:srgbClr val="84B641">
                    <a:shade val="93000"/>
                    <a:satMod val="130000"/>
                  </a:srgbClr>
                </a:gs>
                <a:gs pos="100000">
                  <a:srgbClr val="84B641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4B641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350" kern="0" dirty="0">
                  <a:solidFill>
                    <a:prstClr val="black"/>
                  </a:solidFill>
                  <a:latin typeface="Arial"/>
                </a:rPr>
                <a:t>V100</a:t>
              </a:r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xmlns="" id="{0A20FD61-DC0E-BD48-BBAC-F98B1F17DFC5}"/>
                </a:ext>
              </a:extLst>
            </p:cNvPr>
            <p:cNvSpPr/>
            <p:nvPr/>
          </p:nvSpPr>
          <p:spPr>
            <a:xfrm>
              <a:off x="20806125" y="17806167"/>
              <a:ext cx="884419" cy="584617"/>
            </a:xfrm>
            <a:prstGeom prst="roundRect">
              <a:avLst/>
            </a:prstGeom>
            <a:gradFill rotWithShape="1">
              <a:gsLst>
                <a:gs pos="0">
                  <a:srgbClr val="84B641">
                    <a:shade val="51000"/>
                    <a:satMod val="130000"/>
                  </a:srgbClr>
                </a:gs>
                <a:gs pos="80000">
                  <a:srgbClr val="84B641">
                    <a:shade val="93000"/>
                    <a:satMod val="130000"/>
                  </a:srgbClr>
                </a:gs>
                <a:gs pos="100000">
                  <a:srgbClr val="84B641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4B641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350" kern="0" dirty="0">
                  <a:solidFill>
                    <a:prstClr val="black"/>
                  </a:solidFill>
                  <a:latin typeface="Arial"/>
                </a:rPr>
                <a:t>V100</a:t>
              </a:r>
            </a:p>
          </p:txBody>
        </p:sp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xmlns="" id="{C1A3D152-E56D-2445-AA98-0F785489DEDF}"/>
                </a:ext>
              </a:extLst>
            </p:cNvPr>
            <p:cNvSpPr/>
            <p:nvPr/>
          </p:nvSpPr>
          <p:spPr>
            <a:xfrm>
              <a:off x="21845443" y="17806167"/>
              <a:ext cx="884419" cy="584617"/>
            </a:xfrm>
            <a:prstGeom prst="roundRect">
              <a:avLst/>
            </a:prstGeom>
            <a:gradFill rotWithShape="1">
              <a:gsLst>
                <a:gs pos="0">
                  <a:srgbClr val="84B641">
                    <a:shade val="51000"/>
                    <a:satMod val="130000"/>
                  </a:srgbClr>
                </a:gs>
                <a:gs pos="80000">
                  <a:srgbClr val="84B641">
                    <a:shade val="93000"/>
                    <a:satMod val="130000"/>
                  </a:srgbClr>
                </a:gs>
                <a:gs pos="100000">
                  <a:srgbClr val="84B641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4B641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350" kern="0" dirty="0">
                  <a:solidFill>
                    <a:prstClr val="black"/>
                  </a:solidFill>
                  <a:latin typeface="Arial"/>
                </a:rPr>
                <a:t>V100</a:t>
              </a:r>
            </a:p>
          </p:txBody>
        </p:sp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xmlns="" id="{86A499B0-9982-D44F-928F-EA5F78318CD5}"/>
                </a:ext>
              </a:extLst>
            </p:cNvPr>
            <p:cNvSpPr/>
            <p:nvPr/>
          </p:nvSpPr>
          <p:spPr>
            <a:xfrm>
              <a:off x="22912243" y="17828652"/>
              <a:ext cx="884419" cy="584617"/>
            </a:xfrm>
            <a:prstGeom prst="roundRect">
              <a:avLst/>
            </a:prstGeom>
            <a:gradFill rotWithShape="1">
              <a:gsLst>
                <a:gs pos="0">
                  <a:srgbClr val="84B641">
                    <a:shade val="51000"/>
                    <a:satMod val="130000"/>
                  </a:srgbClr>
                </a:gs>
                <a:gs pos="80000">
                  <a:srgbClr val="84B641">
                    <a:shade val="93000"/>
                    <a:satMod val="130000"/>
                  </a:srgbClr>
                </a:gs>
                <a:gs pos="100000">
                  <a:srgbClr val="84B641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4B641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350" kern="0" dirty="0">
                  <a:solidFill>
                    <a:prstClr val="black"/>
                  </a:solidFill>
                  <a:latin typeface="Arial"/>
                </a:rPr>
                <a:t>V100</a:t>
              </a:r>
            </a:p>
          </p:txBody>
        </p:sp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xmlns="" id="{52E9B1CA-6952-5445-BF76-53DF67683858}"/>
                </a:ext>
              </a:extLst>
            </p:cNvPr>
            <p:cNvSpPr/>
            <p:nvPr/>
          </p:nvSpPr>
          <p:spPr>
            <a:xfrm>
              <a:off x="19739325" y="19592490"/>
              <a:ext cx="884419" cy="584617"/>
            </a:xfrm>
            <a:prstGeom prst="roundRect">
              <a:avLst/>
            </a:prstGeom>
            <a:gradFill rotWithShape="1">
              <a:gsLst>
                <a:gs pos="0">
                  <a:srgbClr val="84B641">
                    <a:shade val="51000"/>
                    <a:satMod val="130000"/>
                  </a:srgbClr>
                </a:gs>
                <a:gs pos="80000">
                  <a:srgbClr val="84B641">
                    <a:shade val="93000"/>
                    <a:satMod val="130000"/>
                  </a:srgbClr>
                </a:gs>
                <a:gs pos="100000">
                  <a:srgbClr val="84B641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4B641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350" kern="0" dirty="0">
                  <a:solidFill>
                    <a:prstClr val="black"/>
                  </a:solidFill>
                  <a:latin typeface="Arial"/>
                </a:rPr>
                <a:t>V100</a:t>
              </a:r>
            </a:p>
          </p:txBody>
        </p: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xmlns="" id="{45A157CD-FE71-4C43-B1C3-9043193411B9}"/>
                </a:ext>
              </a:extLst>
            </p:cNvPr>
            <p:cNvSpPr/>
            <p:nvPr/>
          </p:nvSpPr>
          <p:spPr>
            <a:xfrm>
              <a:off x="20806125" y="19614975"/>
              <a:ext cx="884419" cy="584617"/>
            </a:xfrm>
            <a:prstGeom prst="roundRect">
              <a:avLst/>
            </a:prstGeom>
            <a:gradFill rotWithShape="1">
              <a:gsLst>
                <a:gs pos="0">
                  <a:srgbClr val="84B641">
                    <a:shade val="51000"/>
                    <a:satMod val="130000"/>
                  </a:srgbClr>
                </a:gs>
                <a:gs pos="80000">
                  <a:srgbClr val="84B641">
                    <a:shade val="93000"/>
                    <a:satMod val="130000"/>
                  </a:srgbClr>
                </a:gs>
                <a:gs pos="100000">
                  <a:srgbClr val="84B641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4B641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350" kern="0" dirty="0">
                  <a:solidFill>
                    <a:prstClr val="black"/>
                  </a:solidFill>
                  <a:latin typeface="Arial"/>
                </a:rPr>
                <a:t>V100</a:t>
              </a:r>
            </a:p>
          </p:txBody>
        </p:sp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xmlns="" id="{DCFF6793-1353-EA4C-A4DB-9123F42E817B}"/>
                </a:ext>
              </a:extLst>
            </p:cNvPr>
            <p:cNvSpPr/>
            <p:nvPr/>
          </p:nvSpPr>
          <p:spPr>
            <a:xfrm>
              <a:off x="21845443" y="19592490"/>
              <a:ext cx="884419" cy="584617"/>
            </a:xfrm>
            <a:prstGeom prst="roundRect">
              <a:avLst/>
            </a:prstGeom>
            <a:gradFill rotWithShape="1">
              <a:gsLst>
                <a:gs pos="0">
                  <a:srgbClr val="84B641">
                    <a:shade val="51000"/>
                    <a:satMod val="130000"/>
                  </a:srgbClr>
                </a:gs>
                <a:gs pos="80000">
                  <a:srgbClr val="84B641">
                    <a:shade val="93000"/>
                    <a:satMod val="130000"/>
                  </a:srgbClr>
                </a:gs>
                <a:gs pos="100000">
                  <a:srgbClr val="84B641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4B641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350" kern="0" dirty="0">
                  <a:solidFill>
                    <a:prstClr val="black"/>
                  </a:solidFill>
                  <a:latin typeface="Arial"/>
                </a:rPr>
                <a:t>V100</a:t>
              </a:r>
            </a:p>
          </p:txBody>
        </p:sp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xmlns="" id="{5D210602-76FB-544F-8F20-2A2FF77E9254}"/>
                </a:ext>
              </a:extLst>
            </p:cNvPr>
            <p:cNvSpPr/>
            <p:nvPr/>
          </p:nvSpPr>
          <p:spPr>
            <a:xfrm>
              <a:off x="22912243" y="19614975"/>
              <a:ext cx="884419" cy="584617"/>
            </a:xfrm>
            <a:prstGeom prst="roundRect">
              <a:avLst/>
            </a:prstGeom>
            <a:gradFill rotWithShape="1">
              <a:gsLst>
                <a:gs pos="0">
                  <a:srgbClr val="84B641">
                    <a:shade val="51000"/>
                    <a:satMod val="130000"/>
                  </a:srgbClr>
                </a:gs>
                <a:gs pos="80000">
                  <a:srgbClr val="84B641">
                    <a:shade val="93000"/>
                    <a:satMod val="130000"/>
                  </a:srgbClr>
                </a:gs>
                <a:gs pos="100000">
                  <a:srgbClr val="84B641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4B641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350" kern="0" dirty="0">
                  <a:solidFill>
                    <a:prstClr val="black"/>
                  </a:solidFill>
                  <a:latin typeface="Arial"/>
                </a:rPr>
                <a:t>V100</a:t>
              </a:r>
            </a:p>
          </p:txBody>
        </p:sp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xmlns="" id="{01326003-C804-5E40-A409-7D288779CA0A}"/>
                </a:ext>
              </a:extLst>
            </p:cNvPr>
            <p:cNvSpPr/>
            <p:nvPr/>
          </p:nvSpPr>
          <p:spPr>
            <a:xfrm>
              <a:off x="24446236" y="17828652"/>
              <a:ext cx="674557" cy="2370940"/>
            </a:xfrm>
            <a:prstGeom prst="roundRect">
              <a:avLst/>
            </a:prstGeom>
            <a:solidFill>
              <a:srgbClr val="DA1F28"/>
            </a:solidFill>
            <a:ln w="25400" cap="flat" cmpd="sng" algn="ctr">
              <a:solidFill>
                <a:srgbClr val="DA1F28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Overflow="overflow" horzOverflow="overflow" vert="vert270" wrap="square" lIns="34290" tIns="34290" rIns="3429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350" kern="0" dirty="0" err="1">
                  <a:solidFill>
                    <a:prstClr val="black"/>
                  </a:solidFill>
                  <a:latin typeface="Arial"/>
                </a:rPr>
                <a:t>NVSwitch</a:t>
              </a:r>
              <a:endParaRPr lang="en-US" sz="1350" kern="0" dirty="0">
                <a:solidFill>
                  <a:prstClr val="black"/>
                </a:solidFill>
                <a:latin typeface="Arial"/>
              </a:endParaRPr>
            </a:p>
          </p:txBody>
        </p:sp>
        <p:cxnSp>
          <p:nvCxnSpPr>
            <p:cNvPr id="33" name="Elbow Connector 32">
              <a:extLst>
                <a:ext uri="{FF2B5EF4-FFF2-40B4-BE49-F238E27FC236}">
                  <a16:creationId xmlns:a16="http://schemas.microsoft.com/office/drawing/2014/main" xmlns="" id="{355E5B26-BDA5-294D-B1A7-38D6E06432B7}"/>
                </a:ext>
              </a:extLst>
            </p:cNvPr>
            <p:cNvCxnSpPr>
              <a:stCxn id="28" idx="0"/>
            </p:cNvCxnSpPr>
            <p:nvPr/>
          </p:nvCxnSpPr>
          <p:spPr>
            <a:xfrm rot="5400000" flipH="1" flipV="1">
              <a:off x="22084039" y="17230294"/>
              <a:ext cx="459693" cy="4264701"/>
            </a:xfrm>
            <a:prstGeom prst="bentConnector2">
              <a:avLst/>
            </a:prstGeom>
            <a:noFill/>
            <a:ln w="57150" cap="flat" cmpd="sng" algn="ctr">
              <a:solidFill>
                <a:srgbClr val="FFC000"/>
              </a:solidFill>
              <a:prstDash val="solid"/>
              <a:tailEnd type="triangle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34" name="Elbow Connector 33">
              <a:extLst>
                <a:ext uri="{FF2B5EF4-FFF2-40B4-BE49-F238E27FC236}">
                  <a16:creationId xmlns:a16="http://schemas.microsoft.com/office/drawing/2014/main" xmlns="" id="{DB968089-89EA-6D4F-B51E-A9CAE00EA6C8}"/>
                </a:ext>
              </a:extLst>
            </p:cNvPr>
            <p:cNvCxnSpPr>
              <a:cxnSpLocks/>
              <a:stCxn id="29" idx="0"/>
            </p:cNvCxnSpPr>
            <p:nvPr/>
          </p:nvCxnSpPr>
          <p:spPr>
            <a:xfrm rot="5400000" flipH="1" flipV="1">
              <a:off x="22696138" y="17864876"/>
              <a:ext cx="302296" cy="3197903"/>
            </a:xfrm>
            <a:prstGeom prst="bentConnector2">
              <a:avLst/>
            </a:prstGeom>
            <a:noFill/>
            <a:ln w="57150" cap="flat" cmpd="sng" algn="ctr">
              <a:solidFill>
                <a:srgbClr val="FFC000"/>
              </a:solidFill>
              <a:prstDash val="solid"/>
              <a:tailEnd type="triangle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35" name="Elbow Connector 34">
              <a:extLst>
                <a:ext uri="{FF2B5EF4-FFF2-40B4-BE49-F238E27FC236}">
                  <a16:creationId xmlns:a16="http://schemas.microsoft.com/office/drawing/2014/main" xmlns="" id="{4EAF3F22-DFB2-9B44-B5F3-A4CF1A19EDA4}"/>
                </a:ext>
              </a:extLst>
            </p:cNvPr>
            <p:cNvCxnSpPr>
              <a:cxnSpLocks/>
              <a:stCxn id="30" idx="0"/>
            </p:cNvCxnSpPr>
            <p:nvPr/>
          </p:nvCxnSpPr>
          <p:spPr>
            <a:xfrm rot="5400000" flipH="1" flipV="1">
              <a:off x="23298063" y="18444318"/>
              <a:ext cx="137762" cy="2158583"/>
            </a:xfrm>
            <a:prstGeom prst="bentConnector2">
              <a:avLst/>
            </a:prstGeom>
            <a:noFill/>
            <a:ln w="57150" cap="flat" cmpd="sng" algn="ctr">
              <a:solidFill>
                <a:srgbClr val="FFC000"/>
              </a:solidFill>
              <a:prstDash val="solid"/>
              <a:tailEnd type="triangle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36" name="Elbow Connector 35">
              <a:extLst>
                <a:ext uri="{FF2B5EF4-FFF2-40B4-BE49-F238E27FC236}">
                  <a16:creationId xmlns:a16="http://schemas.microsoft.com/office/drawing/2014/main" xmlns="" id="{4584DB1A-2E41-2A47-81CC-7C673E80A940}"/>
                </a:ext>
              </a:extLst>
            </p:cNvPr>
            <p:cNvCxnSpPr>
              <a:cxnSpLocks/>
              <a:stCxn id="31" idx="3"/>
            </p:cNvCxnSpPr>
            <p:nvPr/>
          </p:nvCxnSpPr>
          <p:spPr>
            <a:xfrm flipV="1">
              <a:off x="23796662" y="19580537"/>
              <a:ext cx="649574" cy="326747"/>
            </a:xfrm>
            <a:prstGeom prst="bentConnector3">
              <a:avLst>
                <a:gd name="adj1" fmla="val 50000"/>
              </a:avLst>
            </a:prstGeom>
            <a:noFill/>
            <a:ln w="57150" cap="flat" cmpd="sng" algn="ctr">
              <a:solidFill>
                <a:srgbClr val="FFC000"/>
              </a:solidFill>
              <a:prstDash val="solid"/>
              <a:tailEnd type="triangle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37" name="Elbow Connector 36">
              <a:extLst>
                <a:ext uri="{FF2B5EF4-FFF2-40B4-BE49-F238E27FC236}">
                  <a16:creationId xmlns:a16="http://schemas.microsoft.com/office/drawing/2014/main" xmlns="" id="{6C1E90BB-7D61-234B-831B-47B81022C53E}"/>
                </a:ext>
              </a:extLst>
            </p:cNvPr>
            <p:cNvCxnSpPr>
              <a:cxnSpLocks/>
              <a:stCxn id="24" idx="2"/>
            </p:cNvCxnSpPr>
            <p:nvPr/>
          </p:nvCxnSpPr>
          <p:spPr>
            <a:xfrm rot="16200000" flipH="1">
              <a:off x="22048570" y="16501263"/>
              <a:ext cx="530632" cy="4264703"/>
            </a:xfrm>
            <a:prstGeom prst="bentConnector2">
              <a:avLst/>
            </a:prstGeom>
            <a:noFill/>
            <a:ln w="57150" cap="flat" cmpd="sng" algn="ctr">
              <a:solidFill>
                <a:srgbClr val="FFC000"/>
              </a:solidFill>
              <a:prstDash val="solid"/>
              <a:tailEnd type="triangle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38" name="Elbow Connector 37">
              <a:extLst>
                <a:ext uri="{FF2B5EF4-FFF2-40B4-BE49-F238E27FC236}">
                  <a16:creationId xmlns:a16="http://schemas.microsoft.com/office/drawing/2014/main" xmlns="" id="{A05AADC9-83E6-9542-BA86-CA1C0CEDFF71}"/>
                </a:ext>
              </a:extLst>
            </p:cNvPr>
            <p:cNvCxnSpPr>
              <a:cxnSpLocks/>
              <a:stCxn id="25" idx="2"/>
            </p:cNvCxnSpPr>
            <p:nvPr/>
          </p:nvCxnSpPr>
          <p:spPr>
            <a:xfrm rot="16200000" flipH="1">
              <a:off x="22654911" y="16984207"/>
              <a:ext cx="384750" cy="3197903"/>
            </a:xfrm>
            <a:prstGeom prst="bentConnector2">
              <a:avLst/>
            </a:prstGeom>
            <a:noFill/>
            <a:ln w="57150" cap="flat" cmpd="sng" algn="ctr">
              <a:solidFill>
                <a:srgbClr val="FFC000"/>
              </a:solidFill>
              <a:prstDash val="solid"/>
              <a:tailEnd type="triangle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39" name="Elbow Connector 38">
              <a:extLst>
                <a:ext uri="{FF2B5EF4-FFF2-40B4-BE49-F238E27FC236}">
                  <a16:creationId xmlns:a16="http://schemas.microsoft.com/office/drawing/2014/main" xmlns="" id="{B726F374-431E-DD48-BC32-DCF09EAE9BBD}"/>
                </a:ext>
              </a:extLst>
            </p:cNvPr>
            <p:cNvCxnSpPr>
              <a:cxnSpLocks/>
              <a:stCxn id="26" idx="2"/>
            </p:cNvCxnSpPr>
            <p:nvPr/>
          </p:nvCxnSpPr>
          <p:spPr>
            <a:xfrm rot="16200000" flipH="1">
              <a:off x="23251413" y="17427023"/>
              <a:ext cx="231062" cy="2158583"/>
            </a:xfrm>
            <a:prstGeom prst="bentConnector2">
              <a:avLst/>
            </a:prstGeom>
            <a:noFill/>
            <a:ln w="57150" cap="flat" cmpd="sng" algn="ctr">
              <a:solidFill>
                <a:srgbClr val="FFC000"/>
              </a:solidFill>
              <a:prstDash val="solid"/>
              <a:tailEnd type="triangle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0" name="Elbow Connector 39">
              <a:extLst>
                <a:ext uri="{FF2B5EF4-FFF2-40B4-BE49-F238E27FC236}">
                  <a16:creationId xmlns:a16="http://schemas.microsoft.com/office/drawing/2014/main" xmlns="" id="{E8FAEE6E-992E-C34F-8162-3B7E5005E6FC}"/>
                </a:ext>
              </a:extLst>
            </p:cNvPr>
            <p:cNvCxnSpPr>
              <a:cxnSpLocks/>
              <a:stCxn id="27" idx="3"/>
            </p:cNvCxnSpPr>
            <p:nvPr/>
          </p:nvCxnSpPr>
          <p:spPr>
            <a:xfrm>
              <a:off x="23796662" y="18120961"/>
              <a:ext cx="649574" cy="385353"/>
            </a:xfrm>
            <a:prstGeom prst="bentConnector3">
              <a:avLst>
                <a:gd name="adj1" fmla="val 50000"/>
              </a:avLst>
            </a:prstGeom>
            <a:noFill/>
            <a:ln w="57150" cap="flat" cmpd="sng" algn="ctr">
              <a:solidFill>
                <a:srgbClr val="FFC000"/>
              </a:solidFill>
              <a:prstDash val="solid"/>
              <a:tailEnd type="triangle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529584A6-0D1E-2A4D-AAC4-FBE3A1176745}"/>
              </a:ext>
            </a:extLst>
          </p:cNvPr>
          <p:cNvSpPr/>
          <p:nvPr/>
        </p:nvSpPr>
        <p:spPr>
          <a:xfrm>
            <a:off x="3160082" y="3633598"/>
            <a:ext cx="8155324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9556" lvl="1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105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template</a:t>
            </a:r>
            <a:r>
              <a:rPr lang="en-US" sz="105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&lt;&gt;</a:t>
            </a:r>
          </a:p>
          <a:p>
            <a:pPr marL="259556" lvl="1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105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struct</a:t>
            </a:r>
            <a:r>
              <a:rPr lang="en-US" sz="105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050" b="1" dirty="0" err="1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NVShmemElement</a:t>
            </a:r>
            <a:r>
              <a:rPr lang="en-US" sz="105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sz="105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double</a:t>
            </a:r>
            <a:r>
              <a:rPr lang="en-US" sz="105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 {</a:t>
            </a:r>
          </a:p>
          <a:p>
            <a:pPr marL="259556" lvl="1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105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050" b="1" dirty="0" err="1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NVShmemElement</a:t>
            </a:r>
            <a:r>
              <a:rPr lang="en-US" sz="105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050" b="1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05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050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pe</a:t>
            </a:r>
            <a:r>
              <a:rPr lang="en-US" sz="105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_, </a:t>
            </a:r>
            <a:r>
              <a:rPr lang="en-US" sz="105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double</a:t>
            </a:r>
            <a:r>
              <a:rPr lang="en-US" sz="105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* </a:t>
            </a:r>
            <a:r>
              <a:rPr lang="en-US" sz="1050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ptr</a:t>
            </a:r>
            <a:r>
              <a:rPr lang="en-US" sz="105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_):</a:t>
            </a:r>
            <a:r>
              <a:rPr lang="en-US" sz="1050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pe</a:t>
            </a:r>
            <a:r>
              <a:rPr lang="en-US" sz="105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050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pe</a:t>
            </a:r>
            <a:r>
              <a:rPr lang="en-US" sz="105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_),</a:t>
            </a:r>
            <a:r>
              <a:rPr lang="en-US" sz="1050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ptr</a:t>
            </a:r>
            <a:r>
              <a:rPr lang="en-US" sz="105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050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ptr</a:t>
            </a:r>
            <a:r>
              <a:rPr lang="en-US" sz="105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_) {}</a:t>
            </a:r>
          </a:p>
          <a:p>
            <a:pPr marL="259556" lvl="1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105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050" b="1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05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050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pe</a:t>
            </a:r>
            <a:r>
              <a:rPr lang="en-US" sz="105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05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double</a:t>
            </a:r>
            <a:r>
              <a:rPr lang="en-US" sz="105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* </a:t>
            </a:r>
            <a:r>
              <a:rPr lang="en-US" sz="1050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ptr</a:t>
            </a:r>
            <a:r>
              <a:rPr lang="en-US" sz="105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259556" lvl="1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105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05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sz="105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05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operator</a:t>
            </a:r>
            <a:r>
              <a:rPr lang="en-US" sz="105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(</a:t>
            </a:r>
            <a:r>
              <a:rPr lang="en-US" sz="105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double</a:t>
            </a:r>
            <a:r>
              <a:rPr lang="en-US" sz="105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050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val</a:t>
            </a:r>
            <a:r>
              <a:rPr lang="en-US" sz="105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 { </a:t>
            </a:r>
            <a:r>
              <a:rPr lang="en-US" sz="1050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shmem_double_p</a:t>
            </a:r>
            <a:r>
              <a:rPr lang="en-US" sz="105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050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ptr,val,pe</a:t>
            </a:r>
            <a:r>
              <a:rPr lang="en-US" sz="105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 }</a:t>
            </a:r>
          </a:p>
          <a:p>
            <a:pPr marL="259556" lvl="1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105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};</a:t>
            </a:r>
            <a:endParaRPr lang="en-US" sz="1200" dirty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9621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858EC1-F23F-1845-B6E0-0D132CA7E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372" y="22679"/>
            <a:ext cx="8437328" cy="743756"/>
          </a:xfrm>
        </p:spPr>
        <p:txBody>
          <a:bodyPr/>
          <a:lstStyle/>
          <a:p>
            <a:r>
              <a:rPr lang="en-US" dirty="0"/>
              <a:t>PGAS Performance Evaluation: </a:t>
            </a:r>
            <a:r>
              <a:rPr lang="en-US" dirty="0" err="1"/>
              <a:t>miniFE</a:t>
            </a:r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64489B62-45BD-4640-92F2-E0CE8E831C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4816534"/>
              </p:ext>
            </p:extLst>
          </p:nvPr>
        </p:nvGraphicFramePr>
        <p:xfrm>
          <a:off x="3676650" y="766435"/>
          <a:ext cx="5661661" cy="37446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4BE8734-C787-DE4B-B2EE-23B6E588891B}"/>
              </a:ext>
            </a:extLst>
          </p:cNvPr>
          <p:cNvSpPr/>
          <p:nvPr/>
        </p:nvSpPr>
        <p:spPr>
          <a:xfrm>
            <a:off x="241417" y="877505"/>
            <a:ext cx="3696599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60604" defTabSz="685800">
              <a:buClr>
                <a:srgbClr val="002060"/>
              </a:buClr>
              <a:buFont typeface="Wingdings" pitchFamily="2" charset="2"/>
              <a:buChar char="§"/>
            </a:pPr>
            <a:r>
              <a:rPr lang="en-US" dirty="0">
                <a:solidFill>
                  <a:sysClr val="windowText" lastClr="000000"/>
                </a:solidFill>
              </a:rPr>
              <a:t>Test Problem: CG-Solve</a:t>
            </a:r>
          </a:p>
          <a:p>
            <a:pPr lvl="1" indent="-260604" defTabSz="685800">
              <a:buClr>
                <a:srgbClr val="800000"/>
              </a:buClr>
              <a:buFont typeface="Wingdings" pitchFamily="2" charset="2"/>
              <a:buChar char="§"/>
            </a:pPr>
            <a:r>
              <a:rPr lang="en-US" sz="1500" dirty="0">
                <a:solidFill>
                  <a:sysClr val="windowText" lastClr="000000"/>
                </a:solidFill>
              </a:rPr>
              <a:t>Using the </a:t>
            </a:r>
            <a:r>
              <a:rPr lang="en-US" sz="1500" dirty="0" err="1">
                <a:solidFill>
                  <a:sysClr val="windowText" lastClr="000000"/>
                </a:solidFill>
              </a:rPr>
              <a:t>miniFE</a:t>
            </a:r>
            <a:r>
              <a:rPr lang="en-US" sz="1500" dirty="0">
                <a:solidFill>
                  <a:sysClr val="windowText" lastClr="000000"/>
                </a:solidFill>
              </a:rPr>
              <a:t> problem N^3</a:t>
            </a:r>
          </a:p>
          <a:p>
            <a:pPr lvl="1" indent="-260604" defTabSz="685800">
              <a:buClr>
                <a:srgbClr val="800000"/>
              </a:buClr>
              <a:buFont typeface="Wingdings" pitchFamily="2" charset="2"/>
              <a:buChar char="§"/>
            </a:pPr>
            <a:r>
              <a:rPr lang="en-US" sz="1500" dirty="0">
                <a:solidFill>
                  <a:sysClr val="windowText" lastClr="000000"/>
                </a:solidFill>
              </a:rPr>
              <a:t>Compare to optimized CUDA </a:t>
            </a:r>
          </a:p>
          <a:p>
            <a:pPr lvl="1" indent="-260604" defTabSz="685800">
              <a:buClr>
                <a:srgbClr val="800000"/>
              </a:buClr>
              <a:buFont typeface="Wingdings" pitchFamily="2" charset="2"/>
              <a:buChar char="§"/>
            </a:pPr>
            <a:r>
              <a:rPr lang="en-US" sz="1500" dirty="0">
                <a:solidFill>
                  <a:sysClr val="windowText" lastClr="000000"/>
                </a:solidFill>
              </a:rPr>
              <a:t>MPI version is using overlapping</a:t>
            </a:r>
          </a:p>
          <a:p>
            <a:pPr lvl="1" indent="-260604" defTabSz="685800">
              <a:buClr>
                <a:srgbClr val="800000"/>
              </a:buClr>
              <a:buFont typeface="Wingdings" pitchFamily="2" charset="2"/>
              <a:buChar char="§"/>
            </a:pPr>
            <a:r>
              <a:rPr lang="en-US" sz="1500" dirty="0">
                <a:solidFill>
                  <a:sysClr val="windowText" lastClr="000000"/>
                </a:solidFill>
              </a:rPr>
              <a:t>DGX2 4 GPU workstation</a:t>
            </a:r>
          </a:p>
          <a:p>
            <a:pPr lvl="1" indent="-260604" defTabSz="685800">
              <a:buClr>
                <a:srgbClr val="800000"/>
              </a:buClr>
              <a:buFont typeface="Wingdings" pitchFamily="2" charset="2"/>
              <a:buChar char="§"/>
            </a:pPr>
            <a:r>
              <a:rPr lang="en-US" sz="1500" dirty="0">
                <a:solidFill>
                  <a:sysClr val="windowText" lastClr="000000"/>
                </a:solidFill>
              </a:rPr>
              <a:t>Dominated by </a:t>
            </a:r>
            <a:r>
              <a:rPr lang="en-US" sz="1500" dirty="0" err="1">
                <a:solidFill>
                  <a:sysClr val="windowText" lastClr="000000"/>
                </a:solidFill>
              </a:rPr>
              <a:t>SpMV</a:t>
            </a:r>
            <a:r>
              <a:rPr lang="en-US" sz="1500" dirty="0">
                <a:solidFill>
                  <a:sysClr val="windowText" lastClr="000000"/>
                </a:solidFill>
              </a:rPr>
              <a:t> (Sparse Matrix Vector Multiply)</a:t>
            </a:r>
          </a:p>
          <a:p>
            <a:pPr lvl="1" indent="-260604" defTabSz="685800">
              <a:buClr>
                <a:srgbClr val="800000"/>
              </a:buClr>
              <a:buFont typeface="Wingdings" pitchFamily="2" charset="2"/>
              <a:buChar char="§"/>
            </a:pPr>
            <a:r>
              <a:rPr lang="en-US" sz="1500" dirty="0">
                <a:solidFill>
                  <a:sysClr val="windowText" lastClr="000000"/>
                </a:solidFill>
              </a:rPr>
              <a:t>Make Vector distributed, and store global </a:t>
            </a:r>
            <a:r>
              <a:rPr lang="en-US" sz="1500" dirty="0" err="1">
                <a:solidFill>
                  <a:sysClr val="windowText" lastClr="000000"/>
                </a:solidFill>
              </a:rPr>
              <a:t>indicies</a:t>
            </a:r>
            <a:r>
              <a:rPr lang="en-US" sz="1500" dirty="0">
                <a:solidFill>
                  <a:sysClr val="windowText" lastClr="000000"/>
                </a:solidFill>
              </a:rPr>
              <a:t> in Matrix </a:t>
            </a:r>
          </a:p>
          <a:p>
            <a:pPr indent="-260604" defTabSz="685800">
              <a:buClr>
                <a:srgbClr val="002060"/>
              </a:buClr>
              <a:buFont typeface="Wingdings" pitchFamily="2" charset="2"/>
              <a:buChar char="§"/>
            </a:pPr>
            <a:r>
              <a:rPr lang="en-US" dirty="0">
                <a:solidFill>
                  <a:sysClr val="windowText" lastClr="000000"/>
                </a:solidFill>
              </a:rPr>
              <a:t>3 Variants</a:t>
            </a:r>
          </a:p>
          <a:p>
            <a:pPr lvl="1" indent="-260604" defTabSz="685800">
              <a:buClr>
                <a:srgbClr val="800000"/>
              </a:buClr>
              <a:buFont typeface="Wingdings" pitchFamily="2" charset="2"/>
              <a:buChar char="§"/>
            </a:pPr>
            <a:r>
              <a:rPr lang="en-US" sz="1500" dirty="0">
                <a:solidFill>
                  <a:sysClr val="windowText" lastClr="000000"/>
                </a:solidFill>
              </a:rPr>
              <a:t>Full use of SHMEM</a:t>
            </a:r>
          </a:p>
          <a:p>
            <a:pPr lvl="1" indent="-260604" defTabSz="685800">
              <a:buClr>
                <a:srgbClr val="800000"/>
              </a:buClr>
              <a:buFont typeface="Wingdings" pitchFamily="2" charset="2"/>
              <a:buChar char="§"/>
            </a:pPr>
            <a:r>
              <a:rPr lang="en-US" sz="1500" dirty="0">
                <a:solidFill>
                  <a:sysClr val="windowText" lastClr="000000"/>
                </a:solidFill>
              </a:rPr>
              <a:t>Inline functions by </a:t>
            </a:r>
            <a:r>
              <a:rPr lang="en-US" sz="1500" dirty="0" err="1">
                <a:solidFill>
                  <a:sysClr val="windowText" lastClr="000000"/>
                </a:solidFill>
              </a:rPr>
              <a:t>ptr</a:t>
            </a:r>
            <a:r>
              <a:rPr lang="en-US" sz="1500" dirty="0">
                <a:solidFill>
                  <a:sysClr val="windowText" lastClr="000000"/>
                </a:solidFill>
              </a:rPr>
              <a:t> mapping</a:t>
            </a:r>
          </a:p>
          <a:p>
            <a:pPr lvl="2" indent="-260604" defTabSz="685800">
              <a:buClr>
                <a:srgbClr val="800000"/>
              </a:buClr>
              <a:buFont typeface="Wingdings" pitchFamily="2" charset="2"/>
              <a:buChar char="§"/>
            </a:pPr>
            <a:r>
              <a:rPr lang="en-US" sz="1500" dirty="0">
                <a:solidFill>
                  <a:sysClr val="windowText" lastClr="000000"/>
                </a:solidFill>
              </a:rPr>
              <a:t>Store 16 pointers in the View </a:t>
            </a:r>
          </a:p>
          <a:p>
            <a:pPr lvl="1" indent="-260604" defTabSz="685800">
              <a:buClr>
                <a:srgbClr val="800000"/>
              </a:buClr>
              <a:buFont typeface="Wingdings" pitchFamily="2" charset="2"/>
              <a:buChar char="§"/>
            </a:pPr>
            <a:r>
              <a:rPr lang="en-US" sz="1500" dirty="0">
                <a:solidFill>
                  <a:sysClr val="windowText" lastClr="000000"/>
                </a:solidFill>
              </a:rPr>
              <a:t>Explicit by-rank indexing</a:t>
            </a:r>
          </a:p>
          <a:p>
            <a:pPr lvl="2" indent="-260604" defTabSz="685800">
              <a:buClr>
                <a:srgbClr val="800000"/>
              </a:buClr>
              <a:buFont typeface="Wingdings" pitchFamily="2" charset="2"/>
              <a:buChar char="§"/>
            </a:pPr>
            <a:r>
              <a:rPr lang="en-US" sz="1500" dirty="0">
                <a:solidFill>
                  <a:sysClr val="windowText" lastClr="000000"/>
                </a:solidFill>
              </a:rPr>
              <a:t>Make vector 2D</a:t>
            </a:r>
          </a:p>
          <a:p>
            <a:pPr lvl="2" indent="-260604" defTabSz="685800">
              <a:buClr>
                <a:srgbClr val="800000"/>
              </a:buClr>
              <a:buFont typeface="Wingdings" pitchFamily="2" charset="2"/>
              <a:buChar char="§"/>
            </a:pPr>
            <a:r>
              <a:rPr lang="en-US" sz="1500" dirty="0">
                <a:solidFill>
                  <a:sysClr val="windowText" lastClr="000000"/>
                </a:solidFill>
              </a:rPr>
              <a:t>Encode rank in column index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8ACC26C5-0AD8-9046-86AD-9EF8BE03DB01}"/>
              </a:ext>
            </a:extLst>
          </p:cNvPr>
          <p:cNvSpPr/>
          <p:nvPr/>
        </p:nvSpPr>
        <p:spPr>
          <a:xfrm>
            <a:off x="241417" y="3159100"/>
            <a:ext cx="8788283" cy="159639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Warning: I don’t think this is a viable thing in the next couple years for most of our apps!!</a:t>
            </a:r>
          </a:p>
        </p:txBody>
      </p:sp>
    </p:spTree>
    <p:extLst>
      <p:ext uri="{BB962C8B-B14F-4D97-AF65-F5344CB8AC3E}">
        <p14:creationId xmlns:p14="http://schemas.microsoft.com/office/powerpoint/2010/main" val="2716098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62F8D1-AAB7-DA46-A914-6650691E9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997" y="0"/>
            <a:ext cx="8437328" cy="743756"/>
          </a:xfrm>
        </p:spPr>
        <p:txBody>
          <a:bodyPr/>
          <a:lstStyle/>
          <a:p>
            <a:r>
              <a:rPr lang="en-US" dirty="0"/>
              <a:t>Kokkos Based Projects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D3E98F6D-3129-C64C-AB76-62471AEAD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872" y="844754"/>
            <a:ext cx="8688154" cy="3746489"/>
          </a:xfrm>
        </p:spPr>
        <p:txBody>
          <a:bodyPr/>
          <a:lstStyle/>
          <a:p>
            <a:r>
              <a:rPr lang="en-US" dirty="0"/>
              <a:t>Production Code Running Real Analysis Today</a:t>
            </a:r>
          </a:p>
          <a:p>
            <a:pPr lvl="1"/>
            <a:r>
              <a:rPr lang="en-US" dirty="0"/>
              <a:t>We got about </a:t>
            </a:r>
            <a:r>
              <a:rPr lang="en-US" b="1" dirty="0"/>
              <a:t>12</a:t>
            </a:r>
            <a:r>
              <a:rPr lang="en-US" dirty="0"/>
              <a:t> or so.</a:t>
            </a:r>
          </a:p>
          <a:p>
            <a:r>
              <a:rPr lang="en-US" dirty="0"/>
              <a:t>Production Code or Library committed to using Kokkos and actively porting</a:t>
            </a:r>
          </a:p>
          <a:p>
            <a:pPr lvl="1"/>
            <a:r>
              <a:rPr lang="en-US" dirty="0"/>
              <a:t>Somewhere around </a:t>
            </a:r>
            <a:r>
              <a:rPr lang="en-US" b="1" dirty="0"/>
              <a:t>30</a:t>
            </a:r>
            <a:endParaRPr lang="en-US" dirty="0"/>
          </a:p>
          <a:p>
            <a:r>
              <a:rPr lang="en-US" dirty="0"/>
              <a:t>Packages In Large Collections (e.g. </a:t>
            </a:r>
            <a:r>
              <a:rPr lang="en-US" dirty="0" err="1"/>
              <a:t>Tpetra</a:t>
            </a:r>
            <a:r>
              <a:rPr lang="en-US" dirty="0"/>
              <a:t>, </a:t>
            </a:r>
            <a:r>
              <a:rPr lang="en-US" dirty="0" err="1"/>
              <a:t>MueLu</a:t>
            </a:r>
            <a:r>
              <a:rPr lang="en-US" dirty="0"/>
              <a:t> in </a:t>
            </a:r>
            <a:r>
              <a:rPr lang="en-US" dirty="0" err="1"/>
              <a:t>Trilinos</a:t>
            </a:r>
            <a:r>
              <a:rPr lang="en-US" dirty="0"/>
              <a:t>) committed to using Kokkos and actively porting</a:t>
            </a:r>
          </a:p>
          <a:p>
            <a:pPr lvl="1"/>
            <a:r>
              <a:rPr lang="en-US" dirty="0"/>
              <a:t>Somewhere around </a:t>
            </a:r>
            <a:r>
              <a:rPr lang="en-US" b="1" dirty="0"/>
              <a:t>50</a:t>
            </a:r>
            <a:endParaRPr lang="en-US" dirty="0"/>
          </a:p>
          <a:p>
            <a:r>
              <a:rPr lang="en-US" dirty="0"/>
              <a:t>Counting also proxy-apps and projects which are evaluating Kokkos (e.g. projects who attended boot camps and trainings).</a:t>
            </a:r>
          </a:p>
          <a:p>
            <a:pPr lvl="1"/>
            <a:r>
              <a:rPr lang="en-US" dirty="0"/>
              <a:t>Estimate </a:t>
            </a:r>
            <a:r>
              <a:rPr lang="en-US" b="1" dirty="0"/>
              <a:t>80-120</a:t>
            </a:r>
            <a:r>
              <a:rPr lang="en-US" dirty="0"/>
              <a:t> packages.</a:t>
            </a:r>
          </a:p>
        </p:txBody>
      </p:sp>
    </p:spTree>
    <p:extLst>
      <p:ext uri="{BB962C8B-B14F-4D97-AF65-F5344CB8AC3E}">
        <p14:creationId xmlns:p14="http://schemas.microsoft.com/office/powerpoint/2010/main" val="35601913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ADEE43-F2EC-E240-90AE-8F8B37D00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298" y="12700"/>
            <a:ext cx="8437328" cy="743756"/>
          </a:xfrm>
        </p:spPr>
        <p:txBody>
          <a:bodyPr/>
          <a:lstStyle/>
          <a:p>
            <a:r>
              <a:rPr lang="en-US" dirty="0"/>
              <a:t>Kokkos Users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82FB190-45F8-B74C-83EB-36081D2DD1C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7556" y="934087"/>
            <a:ext cx="1430174" cy="6034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ED01FBB-D4B9-7549-BDC0-B6A78391E26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643" y="1135607"/>
            <a:ext cx="1406024" cy="6437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65E75E7-8DC1-CB41-90E5-110D9A41C64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8488" y="2036384"/>
            <a:ext cx="1066800" cy="1066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4F88C02-346C-8C4B-910B-C634C370CDC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0619" y="1348568"/>
            <a:ext cx="1028398" cy="3780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03DAC5E-9106-2141-850C-5BB16408111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211" y="2802321"/>
            <a:ext cx="1883993" cy="4881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9F5119F-0C20-764C-BC3E-91ED30DE37C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896" y="2027917"/>
            <a:ext cx="1707789" cy="6375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C7170CA-710E-E745-B0A4-980C735DCE4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0574" y="3930179"/>
            <a:ext cx="899921" cy="68017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9DDBA8F-0771-224B-884C-825E1C7FFA5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0343" y="3025666"/>
            <a:ext cx="833252" cy="67931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6CCADA7-73A3-FD42-B46A-7368F214013A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298" y="3649010"/>
            <a:ext cx="2421177" cy="56233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BCAFACD0-0B79-B541-8C2B-DA25A3AA00D3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6308" y="1942243"/>
            <a:ext cx="1806557" cy="62754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A90F3928-9BB8-A04F-84A3-8A5F8267975D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4650" y="292906"/>
            <a:ext cx="2184400" cy="9271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85C90110-CA0D-E840-8F43-287887B51786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6217" y="3202885"/>
            <a:ext cx="1420633" cy="40979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8D5BA05B-AB1C-AB44-81E8-D9F3329DD424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0911" y="1457468"/>
            <a:ext cx="921411" cy="98966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89BE6A50-294F-8B4A-AB7E-EAB3742E036C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9227" y="3940590"/>
            <a:ext cx="2143368" cy="39900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207001F0-E3EF-1D42-9467-19DEE6A95241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7509" y="2904295"/>
            <a:ext cx="1143081" cy="70838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A9874387-AEC5-D44C-872B-D0E8324F6D59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3520" y="890677"/>
            <a:ext cx="1104900" cy="30480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BA6F1DB8-562B-BC4C-916F-61688B283D54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9314" y="1605061"/>
            <a:ext cx="1562181" cy="45062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112181A7-C1EC-9644-B7AF-BECB3333269C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7935" y="2306877"/>
            <a:ext cx="1629691" cy="65371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63F2180A-E764-134B-9B80-305483AB1C14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5945" y="3025666"/>
            <a:ext cx="1020635" cy="102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5275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296" y="0"/>
            <a:ext cx="8437328" cy="743756"/>
          </a:xfrm>
        </p:spPr>
        <p:txBody>
          <a:bodyPr/>
          <a:lstStyle/>
          <a:p>
            <a:r>
              <a:rPr lang="en-US" dirty="0"/>
              <a:t>Uintah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4082674"/>
              </p:ext>
            </p:extLst>
          </p:nvPr>
        </p:nvGraphicFramePr>
        <p:xfrm>
          <a:off x="5832764" y="958849"/>
          <a:ext cx="3104860" cy="3585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49472" y="878324"/>
            <a:ext cx="5583292" cy="3746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02E54"/>
              </a:buClr>
              <a:buFont typeface="Wingdings" pitchFamily="-111" charset="2"/>
              <a:buChar char="§"/>
              <a:defRPr sz="20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itchFamily="-111" charset="2"/>
              <a:buChar char="§"/>
              <a:defRPr sz="2000">
                <a:solidFill>
                  <a:schemeClr val="tx1"/>
                </a:solidFill>
                <a:latin typeface="Calibri"/>
                <a:ea typeface="ＭＳ Ｐゴシック" pitchFamily="-112" charset="-128"/>
                <a:cs typeface="Calibri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8C78"/>
              </a:buClr>
              <a:buFont typeface="Wingdings" pitchFamily="-111" charset="2"/>
              <a:buChar char="§"/>
              <a:defRPr>
                <a:solidFill>
                  <a:schemeClr val="tx1"/>
                </a:solidFill>
                <a:latin typeface="Calibri"/>
                <a:ea typeface="ＭＳ Ｐゴシック" pitchFamily="-112" charset="-128"/>
                <a:cs typeface="Calibri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Calibri"/>
                <a:ea typeface="ＭＳ Ｐゴシック" pitchFamily="-112" charset="-128"/>
                <a:cs typeface="Calibri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/>
                <a:ea typeface="ＭＳ Ｐゴシック" pitchFamily="-112" charset="-128"/>
                <a:cs typeface="Calibri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defTabSz="914400"/>
            <a:r>
              <a:rPr lang="en-US" kern="0" dirty="0"/>
              <a:t>System wide many task framework from University of Utah led by Martin </a:t>
            </a:r>
            <a:r>
              <a:rPr lang="en-US" kern="0" dirty="0" err="1"/>
              <a:t>Berzins</a:t>
            </a:r>
            <a:endParaRPr lang="en-US" kern="0" dirty="0"/>
          </a:p>
          <a:p>
            <a:pPr defTabSz="914400"/>
            <a:r>
              <a:rPr lang="en-US" kern="0" dirty="0"/>
              <a:t>Multiple applications for combustion/radiation simulation</a:t>
            </a:r>
          </a:p>
          <a:p>
            <a:pPr defTabSz="914400"/>
            <a:r>
              <a:rPr lang="en-US" kern="0" dirty="0"/>
              <a:t>Structured AMR Mesh calculations</a:t>
            </a:r>
          </a:p>
          <a:p>
            <a:pPr defTabSz="914400"/>
            <a:r>
              <a:rPr lang="en-US" kern="0" dirty="0"/>
              <a:t>Prior code existed for CPUs and GPUs</a:t>
            </a:r>
          </a:p>
          <a:p>
            <a:pPr defTabSz="914400"/>
            <a:r>
              <a:rPr lang="en-US" kern="0" dirty="0"/>
              <a:t>Kokkos unifies implementation</a:t>
            </a:r>
          </a:p>
          <a:p>
            <a:pPr defTabSz="914400"/>
            <a:r>
              <a:rPr lang="en-US" kern="0" dirty="0"/>
              <a:t>Improved performance due to constraints in Kokkos which encourage better coding practices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3ABF765-940D-914B-BC6C-60C2F39F215C}"/>
              </a:ext>
            </a:extLst>
          </p:cNvPr>
          <p:cNvSpPr txBox="1"/>
          <p:nvPr/>
        </p:nvSpPr>
        <p:spPr>
          <a:xfrm>
            <a:off x="108585" y="4279900"/>
            <a:ext cx="3018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Questions: Dan </a:t>
            </a:r>
            <a:r>
              <a:rPr lang="en-US" dirty="0" smtClean="0"/>
              <a:t>Sunderland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692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298" y="16625"/>
            <a:ext cx="8437328" cy="743756"/>
          </a:xfrm>
        </p:spPr>
        <p:txBody>
          <a:bodyPr/>
          <a:lstStyle/>
          <a:p>
            <a:r>
              <a:rPr lang="en-US" dirty="0"/>
              <a:t>LAMMPS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846" y="641744"/>
            <a:ext cx="4685635" cy="3746489"/>
          </a:xfrm>
        </p:spPr>
        <p:txBody>
          <a:bodyPr/>
          <a:lstStyle/>
          <a:p>
            <a:r>
              <a:rPr lang="en-US" dirty="0"/>
              <a:t>Widely used Molecular Dynamics Simulations package</a:t>
            </a:r>
          </a:p>
          <a:p>
            <a:r>
              <a:rPr lang="en-US" dirty="0"/>
              <a:t>Focused on Material Physics</a:t>
            </a:r>
          </a:p>
          <a:p>
            <a:r>
              <a:rPr lang="en-US" dirty="0"/>
              <a:t>Over 500 physics modules</a:t>
            </a:r>
          </a:p>
          <a:p>
            <a:r>
              <a:rPr lang="en-US" dirty="0"/>
              <a:t>Kokkos covers growing subset of those</a:t>
            </a:r>
          </a:p>
          <a:p>
            <a:r>
              <a:rPr lang="en-US" dirty="0"/>
              <a:t>REAX is an important but very complex potential </a:t>
            </a:r>
          </a:p>
          <a:p>
            <a:pPr lvl="1"/>
            <a:r>
              <a:rPr lang="en-US" dirty="0"/>
              <a:t>USER-REAXC (Vanilla) more than 10,000 LOC</a:t>
            </a:r>
          </a:p>
          <a:p>
            <a:pPr lvl="1"/>
            <a:r>
              <a:rPr lang="en-US" dirty="0"/>
              <a:t>Kokkos version ~6,000 LOC</a:t>
            </a:r>
          </a:p>
          <a:p>
            <a:pPr lvl="1"/>
            <a:r>
              <a:rPr lang="en-US" dirty="0"/>
              <a:t>LJ in comparison: 200LOC</a:t>
            </a:r>
          </a:p>
          <a:p>
            <a:pPr lvl="1"/>
            <a:r>
              <a:rPr lang="en-US" dirty="0"/>
              <a:t>Used for shock simulations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67347037"/>
              </p:ext>
            </p:extLst>
          </p:nvPr>
        </p:nvGraphicFramePr>
        <p:xfrm>
          <a:off x="5141481" y="879017"/>
          <a:ext cx="3796145" cy="3826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0FAACE50-2ED3-7141-AF2A-4D5ABD5B9F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2321249"/>
              </p:ext>
            </p:extLst>
          </p:nvPr>
        </p:nvGraphicFramePr>
        <p:xfrm>
          <a:off x="5224033" y="709580"/>
          <a:ext cx="3796145" cy="40910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1309B61-3BB5-7544-8465-D23AC4806C40}"/>
              </a:ext>
            </a:extLst>
          </p:cNvPr>
          <p:cNvSpPr txBox="1"/>
          <p:nvPr/>
        </p:nvSpPr>
        <p:spPr>
          <a:xfrm>
            <a:off x="2798663" y="139768"/>
            <a:ext cx="2544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Questions: Stan Moore</a:t>
            </a:r>
          </a:p>
        </p:txBody>
      </p:sp>
    </p:spTree>
    <p:extLst>
      <p:ext uri="{BB962C8B-B14F-4D97-AF65-F5344CB8AC3E}">
        <p14:creationId xmlns:p14="http://schemas.microsoft.com/office/powerpoint/2010/main" val="10227947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547" y="27735"/>
            <a:ext cx="8437328" cy="743756"/>
          </a:xfrm>
        </p:spPr>
        <p:txBody>
          <a:bodyPr/>
          <a:lstStyle/>
          <a:p>
            <a:r>
              <a:rPr lang="en-US" dirty="0"/>
              <a:t>Alexa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472" y="766435"/>
            <a:ext cx="4558055" cy="3746489"/>
          </a:xfrm>
        </p:spPr>
        <p:txBody>
          <a:bodyPr/>
          <a:lstStyle/>
          <a:p>
            <a:r>
              <a:rPr lang="en-US" dirty="0"/>
              <a:t>Portably performant shock hydrodynamics application</a:t>
            </a:r>
          </a:p>
          <a:p>
            <a:r>
              <a:rPr lang="en-US" dirty="0"/>
              <a:t>Solving multi-material problems for internal Sandia users</a:t>
            </a:r>
          </a:p>
          <a:p>
            <a:r>
              <a:rPr lang="en-US" dirty="0"/>
              <a:t>Uses tetrahedral mesh adaptation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7625" y="3226209"/>
            <a:ext cx="4206510" cy="1367165"/>
          </a:xfrm>
          <a:prstGeom prst="rect">
            <a:avLst/>
          </a:prstGeom>
        </p:spPr>
      </p:pic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4454135" y="3226209"/>
            <a:ext cx="4558055" cy="1614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02E54"/>
              </a:buClr>
              <a:buFont typeface="Wingdings" pitchFamily="-111" charset="2"/>
              <a:buChar char="§"/>
              <a:defRPr sz="20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itchFamily="-111" charset="2"/>
              <a:buChar char="§"/>
              <a:defRPr sz="2000">
                <a:solidFill>
                  <a:schemeClr val="tx1"/>
                </a:solidFill>
                <a:latin typeface="Calibri"/>
                <a:ea typeface="ＭＳ Ｐゴシック" pitchFamily="-112" charset="-128"/>
                <a:cs typeface="Calibri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8C78"/>
              </a:buClr>
              <a:buFont typeface="Wingdings" pitchFamily="-111" charset="2"/>
              <a:buChar char="§"/>
              <a:defRPr>
                <a:solidFill>
                  <a:schemeClr val="tx1"/>
                </a:solidFill>
                <a:latin typeface="Calibri"/>
                <a:ea typeface="ＭＳ Ｐゴシック" pitchFamily="-112" charset="-128"/>
                <a:cs typeface="Calibri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Calibri"/>
                <a:ea typeface="ＭＳ Ｐゴシック" pitchFamily="-112" charset="-128"/>
                <a:cs typeface="Calibri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/>
                <a:ea typeface="ＭＳ Ｐゴシック" pitchFamily="-112" charset="-128"/>
                <a:cs typeface="Calibri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defTabSz="914400"/>
            <a:r>
              <a:rPr lang="en-US" kern="0"/>
              <a:t>All </a:t>
            </a:r>
            <a:r>
              <a:rPr lang="en-US" kern="0" dirty="0"/>
              <a:t>operations are Kokkos-parallel</a:t>
            </a:r>
          </a:p>
          <a:p>
            <a:pPr defTabSz="914400"/>
            <a:r>
              <a:rPr lang="en-US" kern="0" dirty="0"/>
              <a:t>Test case: metal foil expanding due to resistive heating from electrical current. </a:t>
            </a:r>
          </a:p>
        </p:txBody>
      </p:sp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2923717"/>
              </p:ext>
            </p:extLst>
          </p:nvPr>
        </p:nvGraphicFramePr>
        <p:xfrm>
          <a:off x="4599709" y="686987"/>
          <a:ext cx="4412481" cy="2539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63852B9-554D-7043-8A07-FD0FE925B041}"/>
              </a:ext>
            </a:extLst>
          </p:cNvPr>
          <p:cNvSpPr txBox="1"/>
          <p:nvPr/>
        </p:nvSpPr>
        <p:spPr>
          <a:xfrm>
            <a:off x="320691" y="2632487"/>
            <a:ext cx="2531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Questions: Dan Ibanez</a:t>
            </a:r>
          </a:p>
        </p:txBody>
      </p:sp>
    </p:spTree>
    <p:extLst>
      <p:ext uri="{BB962C8B-B14F-4D97-AF65-F5344CB8AC3E}">
        <p14:creationId xmlns:p14="http://schemas.microsoft.com/office/powerpoint/2010/main" val="1054731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5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4418" y="3723813"/>
            <a:ext cx="2107089" cy="76058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1595" y="3631032"/>
            <a:ext cx="1871486" cy="978002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2525398" y="2054516"/>
            <a:ext cx="4022210" cy="804736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342900">
              <a:defRPr/>
            </a:pPr>
            <a:r>
              <a:rPr lang="en-US" sz="2700" kern="0" dirty="0">
                <a:solidFill>
                  <a:prstClr val="white"/>
                </a:solidFill>
                <a:latin typeface="Calibri"/>
                <a:ea typeface=""/>
                <a:cs typeface=""/>
              </a:rPr>
              <a:t>Kokkos</a:t>
            </a: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341" y="3500411"/>
            <a:ext cx="1246147" cy="697842"/>
          </a:xfrm>
          <a:prstGeom prst="rect">
            <a:avLst/>
          </a:prstGeom>
        </p:spPr>
      </p:pic>
      <p:sp>
        <p:nvSpPr>
          <p:cNvPr id="71" name="TextBox 70"/>
          <p:cNvSpPr txBox="1"/>
          <p:nvPr/>
        </p:nvSpPr>
        <p:spPr>
          <a:xfrm>
            <a:off x="346555" y="4249004"/>
            <a:ext cx="2040046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 dirty="0"/>
              <a:t>ORNL Summit</a:t>
            </a:r>
          </a:p>
          <a:p>
            <a:pPr>
              <a:lnSpc>
                <a:spcPct val="90000"/>
              </a:lnSpc>
            </a:pPr>
            <a:r>
              <a:rPr lang="en-US" sz="1200" dirty="0"/>
              <a:t>IBM Power9 / NVIDIA Volta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2253906" y="4433838"/>
            <a:ext cx="1814920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 dirty="0"/>
              <a:t>LANL/SNL Trinity</a:t>
            </a:r>
          </a:p>
          <a:p>
            <a:pPr>
              <a:lnSpc>
                <a:spcPct val="90000"/>
              </a:lnSpc>
            </a:pPr>
            <a:r>
              <a:rPr lang="en-US" sz="1200" dirty="0"/>
              <a:t>Intel Haswell / Intel KNL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4642383" y="4468853"/>
            <a:ext cx="2513830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 dirty="0"/>
              <a:t>ANL Aurora21</a:t>
            </a:r>
          </a:p>
          <a:p>
            <a:pPr>
              <a:lnSpc>
                <a:spcPct val="90000"/>
              </a:lnSpc>
            </a:pPr>
            <a:r>
              <a:rPr lang="en-US" sz="1200" dirty="0"/>
              <a:t>Intel Xeon CPUs + Intel </a:t>
            </a:r>
            <a:r>
              <a:rPr lang="en-US" sz="1200" dirty="0" err="1"/>
              <a:t>Xe</a:t>
            </a:r>
            <a:r>
              <a:rPr lang="en-US" sz="1200" dirty="0"/>
              <a:t> GPUs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424657" y="4309283"/>
            <a:ext cx="1380058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 dirty="0"/>
              <a:t>SNL Astra</a:t>
            </a:r>
          </a:p>
          <a:p>
            <a:pPr>
              <a:lnSpc>
                <a:spcPct val="90000"/>
              </a:lnSpc>
            </a:pPr>
            <a:r>
              <a:rPr lang="en-US" sz="1200" dirty="0"/>
              <a:t>ARM Architecture</a:t>
            </a:r>
          </a:p>
        </p:txBody>
      </p:sp>
      <p:cxnSp>
        <p:nvCxnSpPr>
          <p:cNvPr id="9" name="Elbow Connector 8"/>
          <p:cNvCxnSpPr>
            <a:stCxn id="24" idx="4"/>
            <a:endCxn id="51" idx="0"/>
          </p:cNvCxnSpPr>
          <p:nvPr/>
        </p:nvCxnSpPr>
        <p:spPr>
          <a:xfrm rot="5400000">
            <a:off x="2474378" y="1438287"/>
            <a:ext cx="641160" cy="3483089"/>
          </a:xfrm>
          <a:prstGeom prst="bentConnector3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lbow Connector 39"/>
          <p:cNvCxnSpPr>
            <a:stCxn id="24" idx="4"/>
            <a:endCxn id="52" idx="0"/>
          </p:cNvCxnSpPr>
          <p:nvPr/>
        </p:nvCxnSpPr>
        <p:spPr>
          <a:xfrm rot="5400000">
            <a:off x="3501031" y="2595560"/>
            <a:ext cx="771780" cy="1299165"/>
          </a:xfrm>
          <a:prstGeom prst="bentConnector3">
            <a:avLst>
              <a:gd name="adj1" fmla="val 42819"/>
            </a:avLst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lbow Connector 40"/>
          <p:cNvCxnSpPr>
            <a:stCxn id="24" idx="4"/>
            <a:endCxn id="58" idx="0"/>
          </p:cNvCxnSpPr>
          <p:nvPr/>
        </p:nvCxnSpPr>
        <p:spPr>
          <a:xfrm rot="16200000" flipH="1">
            <a:off x="4599953" y="2795802"/>
            <a:ext cx="864561" cy="991460"/>
          </a:xfrm>
          <a:prstGeom prst="bentConnector3">
            <a:avLst>
              <a:gd name="adj1" fmla="val 37180"/>
            </a:avLst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/>
          <p:cNvCxnSpPr>
            <a:cxnSpLocks/>
            <a:stCxn id="24" idx="4"/>
          </p:cNvCxnSpPr>
          <p:nvPr/>
        </p:nvCxnSpPr>
        <p:spPr>
          <a:xfrm rot="16200000" flipH="1">
            <a:off x="5855120" y="1540634"/>
            <a:ext cx="802797" cy="3440031"/>
          </a:xfrm>
          <a:prstGeom prst="bentConnector3">
            <a:avLst>
              <a:gd name="adj1" fmla="val 40212"/>
            </a:avLst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4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5596" y="294421"/>
            <a:ext cx="1586135" cy="775773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2020" y="349850"/>
            <a:ext cx="1314375" cy="736050"/>
          </a:xfrm>
          <a:prstGeom prst="rect">
            <a:avLst/>
          </a:prstGeom>
        </p:spPr>
      </p:pic>
      <p:pic>
        <p:nvPicPr>
          <p:cNvPr id="53" name="Picture 52" descr="the32MillionMesh.tif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0065" y="561122"/>
            <a:ext cx="1406696" cy="785562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1698" y="405450"/>
            <a:ext cx="1078428" cy="1046768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272164" y="1397435"/>
            <a:ext cx="1447384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 dirty="0"/>
              <a:t>SNL NALU</a:t>
            </a:r>
          </a:p>
          <a:p>
            <a:pPr>
              <a:lnSpc>
                <a:spcPct val="90000"/>
              </a:lnSpc>
            </a:pPr>
            <a:r>
              <a:rPr lang="en-US" sz="1200" dirty="0"/>
              <a:t>Wind Turbine CFD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586947" y="1118204"/>
            <a:ext cx="1564852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 dirty="0"/>
              <a:t>SNL LAMMPS</a:t>
            </a:r>
          </a:p>
          <a:p>
            <a:pPr>
              <a:lnSpc>
                <a:spcPct val="90000"/>
              </a:lnSpc>
            </a:pPr>
            <a:r>
              <a:rPr lang="en-US" sz="1200" dirty="0"/>
              <a:t>Molecular Dynamics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271783" y="1102561"/>
            <a:ext cx="1002197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 dirty="0"/>
              <a:t>UT Uintah</a:t>
            </a:r>
          </a:p>
          <a:p>
            <a:pPr>
              <a:lnSpc>
                <a:spcPct val="90000"/>
              </a:lnSpc>
            </a:pPr>
            <a:r>
              <a:rPr lang="en-US" sz="1200" dirty="0" err="1"/>
              <a:t>Combustine</a:t>
            </a:r>
            <a:endParaRPr lang="en-US" sz="1200" dirty="0"/>
          </a:p>
        </p:txBody>
      </p:sp>
      <p:sp>
        <p:nvSpPr>
          <p:cNvPr id="57" name="TextBox 56"/>
          <p:cNvSpPr txBox="1"/>
          <p:nvPr/>
        </p:nvSpPr>
        <p:spPr>
          <a:xfrm>
            <a:off x="7512277" y="1504209"/>
            <a:ext cx="1276311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 dirty="0"/>
              <a:t>ORNL Raptor</a:t>
            </a:r>
          </a:p>
          <a:p>
            <a:pPr>
              <a:lnSpc>
                <a:spcPct val="90000"/>
              </a:lnSpc>
            </a:pPr>
            <a:r>
              <a:rPr lang="en-US" sz="1200" dirty="0"/>
              <a:t>Large Eddy Sim</a:t>
            </a:r>
          </a:p>
        </p:txBody>
      </p:sp>
      <p:cxnSp>
        <p:nvCxnSpPr>
          <p:cNvPr id="59" name="Elbow Connector 58"/>
          <p:cNvCxnSpPr>
            <a:stCxn id="54" idx="2"/>
            <a:endCxn id="24" idx="2"/>
          </p:cNvCxnSpPr>
          <p:nvPr/>
        </p:nvCxnSpPr>
        <p:spPr>
          <a:xfrm rot="16200000" flipH="1">
            <a:off x="1443269" y="1374754"/>
            <a:ext cx="634717" cy="1529542"/>
          </a:xfrm>
          <a:prstGeom prst="bentConnector2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Elbow Connector 60"/>
          <p:cNvCxnSpPr>
            <a:stCxn id="55" idx="2"/>
            <a:endCxn id="24" idx="0"/>
          </p:cNvCxnSpPr>
          <p:nvPr/>
        </p:nvCxnSpPr>
        <p:spPr>
          <a:xfrm rot="16200000" flipH="1">
            <a:off x="3697148" y="1215161"/>
            <a:ext cx="511580" cy="1167130"/>
          </a:xfrm>
          <a:prstGeom prst="bentConnector3">
            <a:avLst>
              <a:gd name="adj1" fmla="val 33751"/>
            </a:avLst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Elbow Connector 63"/>
          <p:cNvCxnSpPr>
            <a:stCxn id="56" idx="2"/>
            <a:endCxn id="24" idx="0"/>
          </p:cNvCxnSpPr>
          <p:nvPr/>
        </p:nvCxnSpPr>
        <p:spPr>
          <a:xfrm rot="5400000">
            <a:off x="4891082" y="1172715"/>
            <a:ext cx="527223" cy="1236379"/>
          </a:xfrm>
          <a:prstGeom prst="bentConnector3">
            <a:avLst>
              <a:gd name="adj1" fmla="val 36861"/>
            </a:avLst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Elbow Connector 67"/>
          <p:cNvCxnSpPr>
            <a:stCxn id="57" idx="2"/>
            <a:endCxn id="24" idx="6"/>
          </p:cNvCxnSpPr>
          <p:nvPr/>
        </p:nvCxnSpPr>
        <p:spPr>
          <a:xfrm rot="5400000">
            <a:off x="7085050" y="1391500"/>
            <a:ext cx="527943" cy="1602825"/>
          </a:xfrm>
          <a:prstGeom prst="bentConnector2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Elbow Connector 73"/>
          <p:cNvCxnSpPr>
            <a:endCxn id="24" idx="7"/>
          </p:cNvCxnSpPr>
          <p:nvPr/>
        </p:nvCxnSpPr>
        <p:spPr>
          <a:xfrm rot="5400000">
            <a:off x="5809063" y="786542"/>
            <a:ext cx="1535331" cy="1236319"/>
          </a:xfrm>
          <a:prstGeom prst="bentConnector3">
            <a:avLst>
              <a:gd name="adj1" fmla="val 75009"/>
            </a:avLst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Elbow Connector 75"/>
          <p:cNvCxnSpPr>
            <a:endCxn id="24" idx="1"/>
          </p:cNvCxnSpPr>
          <p:nvPr/>
        </p:nvCxnSpPr>
        <p:spPr>
          <a:xfrm rot="16200000" flipH="1">
            <a:off x="1876382" y="934312"/>
            <a:ext cx="1435821" cy="1040288"/>
          </a:xfrm>
          <a:prstGeom prst="bentConnector3">
            <a:avLst>
              <a:gd name="adj1" fmla="val 71435"/>
            </a:avLst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riangle 79"/>
          <p:cNvSpPr/>
          <p:nvPr/>
        </p:nvSpPr>
        <p:spPr>
          <a:xfrm rot="10800000">
            <a:off x="1788868" y="371419"/>
            <a:ext cx="570563" cy="592586"/>
          </a:xfrm>
          <a:prstGeom prst="triangle">
            <a:avLst/>
          </a:prstGeom>
          <a:gradFill>
            <a:gsLst>
              <a:gs pos="19000">
                <a:srgbClr val="FF0000"/>
              </a:gs>
              <a:gs pos="100000">
                <a:schemeClr val="bg2">
                  <a:lumMod val="85000"/>
                </a:schemeClr>
              </a:gs>
            </a:gsLst>
            <a:lin ang="5400000" scaled="0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81" name="Triangle 80"/>
          <p:cNvSpPr/>
          <p:nvPr/>
        </p:nvSpPr>
        <p:spPr>
          <a:xfrm rot="10800000">
            <a:off x="6888765" y="339277"/>
            <a:ext cx="570563" cy="592586"/>
          </a:xfrm>
          <a:prstGeom prst="triangle">
            <a:avLst/>
          </a:prstGeom>
          <a:gradFill>
            <a:gsLst>
              <a:gs pos="19000">
                <a:srgbClr val="FF0000"/>
              </a:gs>
              <a:gs pos="100000">
                <a:schemeClr val="bg2">
                  <a:lumMod val="85000"/>
                </a:schemeClr>
              </a:gs>
            </a:gsLst>
            <a:lin ang="5400000" scaled="0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82" name="Triangle 81"/>
          <p:cNvSpPr/>
          <p:nvPr/>
        </p:nvSpPr>
        <p:spPr>
          <a:xfrm rot="10800000">
            <a:off x="4173081" y="288576"/>
            <a:ext cx="760485" cy="555500"/>
          </a:xfrm>
          <a:prstGeom prst="triangle">
            <a:avLst/>
          </a:prstGeom>
          <a:gradFill>
            <a:gsLst>
              <a:gs pos="19000">
                <a:srgbClr val="FF0000"/>
              </a:gs>
              <a:gs pos="100000">
                <a:schemeClr val="bg2">
                  <a:lumMod val="85000"/>
                </a:schemeClr>
              </a:gs>
            </a:gsLst>
            <a:lin ang="5400000" scaled="0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1350" dirty="0">
              <a:solidFill>
                <a:schemeClr val="tx1"/>
              </a:solidFill>
            </a:endParaRPr>
          </a:p>
        </p:txBody>
      </p:sp>
      <p:cxnSp>
        <p:nvCxnSpPr>
          <p:cNvPr id="88" name="Straight Arrow Connector 87"/>
          <p:cNvCxnSpPr>
            <a:stCxn id="82" idx="0"/>
            <a:endCxn id="24" idx="0"/>
          </p:cNvCxnSpPr>
          <p:nvPr/>
        </p:nvCxnSpPr>
        <p:spPr>
          <a:xfrm flipH="1">
            <a:off x="4536503" y="844076"/>
            <a:ext cx="16821" cy="121044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1442680" y="56540"/>
            <a:ext cx="1109599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/>
              <a:t>Applications</a:t>
            </a:r>
            <a:endParaRPr lang="en-US" sz="1200" b="1" dirty="0"/>
          </a:p>
        </p:txBody>
      </p:sp>
      <p:sp>
        <p:nvSpPr>
          <p:cNvPr id="94" name="TextBox 93"/>
          <p:cNvSpPr txBox="1"/>
          <p:nvPr/>
        </p:nvSpPr>
        <p:spPr>
          <a:xfrm>
            <a:off x="4174988" y="47115"/>
            <a:ext cx="833883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/>
              <a:t>Libraries</a:t>
            </a:r>
            <a:endParaRPr lang="en-US" sz="1200" b="1" dirty="0"/>
          </a:p>
        </p:txBody>
      </p:sp>
      <p:sp>
        <p:nvSpPr>
          <p:cNvPr id="95" name="TextBox 94"/>
          <p:cNvSpPr txBox="1"/>
          <p:nvPr/>
        </p:nvSpPr>
        <p:spPr>
          <a:xfrm>
            <a:off x="6696395" y="82679"/>
            <a:ext cx="1088760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/>
              <a:t>Frameworks</a:t>
            </a:r>
            <a:endParaRPr lang="en-US" sz="1200" b="1" dirty="0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AC7AB253-9EA9-A24F-86F0-BF6D9AE6C40F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2409" y="3692548"/>
            <a:ext cx="1180374" cy="665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321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2A0145-208A-F542-BEC8-C1346431A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322" y="0"/>
            <a:ext cx="8437328" cy="743756"/>
          </a:xfrm>
        </p:spPr>
        <p:txBody>
          <a:bodyPr/>
          <a:lstStyle/>
          <a:p>
            <a:r>
              <a:rPr lang="en-US" dirty="0"/>
              <a:t>SPARC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145D49A-5A64-5141-BD3F-69A3B218E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79178" y="644729"/>
            <a:ext cx="5616837" cy="3746489"/>
          </a:xfrm>
        </p:spPr>
        <p:txBody>
          <a:bodyPr/>
          <a:lstStyle/>
          <a:p>
            <a:pPr lvl="1"/>
            <a:r>
              <a:rPr lang="en-US" dirty="0"/>
              <a:t>Goal: solve aerodynamics problems for Sandia (transonic and hypersonic) on ‘leadership’ class supercomputers</a:t>
            </a:r>
          </a:p>
          <a:p>
            <a:pPr lvl="1"/>
            <a:r>
              <a:rPr lang="en-US" dirty="0"/>
              <a:t>Solves compressible </a:t>
            </a:r>
            <a:r>
              <a:rPr lang="en-US" dirty="0" err="1"/>
              <a:t>Navier</a:t>
            </a:r>
            <a:r>
              <a:rPr lang="en-US" dirty="0"/>
              <a:t>-Stokes equations</a:t>
            </a:r>
          </a:p>
          <a:p>
            <a:pPr lvl="1"/>
            <a:r>
              <a:rPr lang="en-US" dirty="0"/>
              <a:t>Perfect and reacting gas models</a:t>
            </a:r>
          </a:p>
          <a:p>
            <a:pPr lvl="1"/>
            <a:r>
              <a:rPr lang="en-US" dirty="0"/>
              <a:t>Laminar and RANS turbulence models -&gt; hybrid RANS-LES</a:t>
            </a:r>
          </a:p>
          <a:p>
            <a:pPr lvl="1"/>
            <a:r>
              <a:rPr lang="en-US" dirty="0"/>
              <a:t>Primary discretization is cell-centered finite volume</a:t>
            </a:r>
          </a:p>
          <a:p>
            <a:pPr lvl="1"/>
            <a:r>
              <a:rPr lang="en-US" dirty="0"/>
              <a:t>Research on high-order finite difference and discontinuous </a:t>
            </a:r>
            <a:r>
              <a:rPr lang="en-US" dirty="0" err="1"/>
              <a:t>Galerkin</a:t>
            </a:r>
            <a:r>
              <a:rPr lang="en-US" dirty="0"/>
              <a:t> </a:t>
            </a:r>
            <a:r>
              <a:rPr lang="en-US" dirty="0" err="1"/>
              <a:t>discretizations</a:t>
            </a:r>
            <a:endParaRPr lang="en-US" dirty="0"/>
          </a:p>
          <a:p>
            <a:pPr lvl="1"/>
            <a:r>
              <a:rPr lang="en-US" dirty="0"/>
              <a:t>Structured and unstructured grids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B1F43D2-3CCF-CC4F-89C6-F242EFE04109}"/>
              </a:ext>
            </a:extLst>
          </p:cNvPr>
          <p:cNvSpPr txBox="1"/>
          <p:nvPr/>
        </p:nvSpPr>
        <p:spPr>
          <a:xfrm>
            <a:off x="5734050" y="3665767"/>
            <a:ext cx="3409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 Sierra nodes (16x V100) equivalent to ~40 Trinity nodes (80x Haswell 16c CPU)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82CDF17-8921-5E42-8C5D-95AD10BE2CBD}"/>
              </a:ext>
            </a:extLst>
          </p:cNvPr>
          <p:cNvSpPr txBox="1"/>
          <p:nvPr/>
        </p:nvSpPr>
        <p:spPr>
          <a:xfrm>
            <a:off x="2077085" y="275397"/>
            <a:ext cx="2967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Courtesy of: Micah Howard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06093FD-69CA-964F-93A0-C985D38912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7659" y="743755"/>
            <a:ext cx="3792890" cy="281562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6BD6978-AC28-C148-A5A9-120331C32003}"/>
              </a:ext>
            </a:extLst>
          </p:cNvPr>
          <p:cNvSpPr/>
          <p:nvPr/>
        </p:nvSpPr>
        <p:spPr>
          <a:xfrm>
            <a:off x="7134104" y="1716291"/>
            <a:ext cx="870688" cy="1228725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7777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4E9E3F-14E7-C346-A8C6-6C3168C7D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298" y="29084"/>
            <a:ext cx="8437328" cy="743756"/>
          </a:xfrm>
        </p:spPr>
        <p:txBody>
          <a:bodyPr/>
          <a:lstStyle/>
          <a:p>
            <a:r>
              <a:rPr lang="en-US" dirty="0"/>
              <a:t>Aligning Kokkos with the C++ Standard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5BE3542-333F-FF43-828E-46AB2BACC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472" y="766435"/>
            <a:ext cx="8688154" cy="3746489"/>
          </a:xfrm>
        </p:spPr>
        <p:txBody>
          <a:bodyPr/>
          <a:lstStyle/>
          <a:p>
            <a:r>
              <a:rPr lang="en-US" dirty="0"/>
              <a:t>Long term goal: move capabilities from Kokkos into the ISO standard</a:t>
            </a:r>
          </a:p>
          <a:p>
            <a:pPr lvl="1"/>
            <a:r>
              <a:rPr lang="en-US" dirty="0"/>
              <a:t>Concentrate on facilities we really need to optimize with compiler</a:t>
            </a:r>
          </a:p>
        </p:txBody>
      </p:sp>
      <p:sp>
        <p:nvSpPr>
          <p:cNvPr id="68" name="Rounded Rectangle 67">
            <a:extLst>
              <a:ext uri="{FF2B5EF4-FFF2-40B4-BE49-F238E27FC236}">
                <a16:creationId xmlns:a16="http://schemas.microsoft.com/office/drawing/2014/main" xmlns="" id="{4E3333E1-3D3F-174D-BB58-2BBBD1EA1E07}"/>
              </a:ext>
            </a:extLst>
          </p:cNvPr>
          <p:cNvSpPr/>
          <p:nvPr/>
        </p:nvSpPr>
        <p:spPr>
          <a:xfrm>
            <a:off x="3467100" y="1857069"/>
            <a:ext cx="1838325" cy="523875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Kokkos</a:t>
            </a:r>
          </a:p>
        </p:txBody>
      </p:sp>
      <p:sp>
        <p:nvSpPr>
          <p:cNvPr id="69" name="Rounded Rectangle 68">
            <a:extLst>
              <a:ext uri="{FF2B5EF4-FFF2-40B4-BE49-F238E27FC236}">
                <a16:creationId xmlns:a16="http://schemas.microsoft.com/office/drawing/2014/main" xmlns="" id="{B0951E98-EF21-764B-BB3D-B8EC7B8B4B1D}"/>
              </a:ext>
            </a:extLst>
          </p:cNvPr>
          <p:cNvSpPr/>
          <p:nvPr/>
        </p:nvSpPr>
        <p:spPr>
          <a:xfrm>
            <a:off x="6000750" y="3219144"/>
            <a:ext cx="1838325" cy="52387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C++ Standard</a:t>
            </a:r>
          </a:p>
        </p:txBody>
      </p:sp>
      <p:sp>
        <p:nvSpPr>
          <p:cNvPr id="70" name="Rounded Rectangle 69">
            <a:extLst>
              <a:ext uri="{FF2B5EF4-FFF2-40B4-BE49-F238E27FC236}">
                <a16:creationId xmlns:a16="http://schemas.microsoft.com/office/drawing/2014/main" xmlns="" id="{EB19529D-CC83-C242-A8C3-19A687B7EBD7}"/>
              </a:ext>
            </a:extLst>
          </p:cNvPr>
          <p:cNvSpPr/>
          <p:nvPr/>
        </p:nvSpPr>
        <p:spPr>
          <a:xfrm>
            <a:off x="3467100" y="4250986"/>
            <a:ext cx="1838325" cy="523875"/>
          </a:xfrm>
          <a:prstGeom prst="roundRect">
            <a:avLst/>
          </a:prstGeom>
          <a:solidFill>
            <a:srgbClr val="0070C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C++ Backport</a:t>
            </a:r>
          </a:p>
        </p:txBody>
      </p:sp>
      <p:sp>
        <p:nvSpPr>
          <p:cNvPr id="71" name="Rounded Rectangle 70">
            <a:extLst>
              <a:ext uri="{FF2B5EF4-FFF2-40B4-BE49-F238E27FC236}">
                <a16:creationId xmlns:a16="http://schemas.microsoft.com/office/drawing/2014/main" xmlns="" id="{24E91156-8C2B-AC4A-BAAB-EA4485C7CB26}"/>
              </a:ext>
            </a:extLst>
          </p:cNvPr>
          <p:cNvSpPr/>
          <p:nvPr/>
        </p:nvSpPr>
        <p:spPr>
          <a:xfrm>
            <a:off x="876300" y="3219144"/>
            <a:ext cx="1838325" cy="523875"/>
          </a:xfrm>
          <a:prstGeom prst="roundRect">
            <a:avLst/>
          </a:prstGeom>
          <a:solidFill>
            <a:srgbClr val="00206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Kokkos Legacy</a:t>
            </a:r>
          </a:p>
        </p:txBody>
      </p:sp>
      <p:sp>
        <p:nvSpPr>
          <p:cNvPr id="72" name="Arc 71">
            <a:extLst>
              <a:ext uri="{FF2B5EF4-FFF2-40B4-BE49-F238E27FC236}">
                <a16:creationId xmlns:a16="http://schemas.microsoft.com/office/drawing/2014/main" xmlns="" id="{FD68C142-66B0-D44A-8033-487762012A2A}"/>
              </a:ext>
            </a:extLst>
          </p:cNvPr>
          <p:cNvSpPr/>
          <p:nvPr/>
        </p:nvSpPr>
        <p:spPr>
          <a:xfrm>
            <a:off x="3714751" y="2119006"/>
            <a:ext cx="3205162" cy="2131980"/>
          </a:xfrm>
          <a:prstGeom prst="arc">
            <a:avLst/>
          </a:prstGeom>
          <a:ln w="57150">
            <a:solidFill>
              <a:schemeClr val="accent5">
                <a:lumMod val="40000"/>
                <a:lumOff val="6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Arc 72">
            <a:extLst>
              <a:ext uri="{FF2B5EF4-FFF2-40B4-BE49-F238E27FC236}">
                <a16:creationId xmlns:a16="http://schemas.microsoft.com/office/drawing/2014/main" xmlns="" id="{13F4D9CB-3C32-C54E-B9C6-65600E721940}"/>
              </a:ext>
            </a:extLst>
          </p:cNvPr>
          <p:cNvSpPr/>
          <p:nvPr/>
        </p:nvSpPr>
        <p:spPr>
          <a:xfrm rot="5400000">
            <a:off x="4575344" y="2168356"/>
            <a:ext cx="1483975" cy="3205162"/>
          </a:xfrm>
          <a:prstGeom prst="arc">
            <a:avLst>
              <a:gd name="adj1" fmla="val 16223887"/>
              <a:gd name="adj2" fmla="val 0"/>
            </a:avLst>
          </a:prstGeom>
          <a:ln w="57150">
            <a:solidFill>
              <a:schemeClr val="accent5">
                <a:lumMod val="40000"/>
                <a:lumOff val="6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Arc 73">
            <a:extLst>
              <a:ext uri="{FF2B5EF4-FFF2-40B4-BE49-F238E27FC236}">
                <a16:creationId xmlns:a16="http://schemas.microsoft.com/office/drawing/2014/main" xmlns="" id="{935BAC83-D206-6043-BEB9-4FC65AAF9968}"/>
              </a:ext>
            </a:extLst>
          </p:cNvPr>
          <p:cNvSpPr/>
          <p:nvPr/>
        </p:nvSpPr>
        <p:spPr>
          <a:xfrm rot="16200000">
            <a:off x="2397142" y="1418899"/>
            <a:ext cx="2131982" cy="3532191"/>
          </a:xfrm>
          <a:prstGeom prst="arc">
            <a:avLst/>
          </a:prstGeom>
          <a:ln w="57150">
            <a:solidFill>
              <a:schemeClr val="accent5">
                <a:lumMod val="40000"/>
                <a:lumOff val="60000"/>
              </a:schemeClr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FF391262-38F7-3242-8EDE-68013648B31D}"/>
              </a:ext>
            </a:extLst>
          </p:cNvPr>
          <p:cNvSpPr txBox="1"/>
          <p:nvPr/>
        </p:nvSpPr>
        <p:spPr>
          <a:xfrm>
            <a:off x="6676794" y="2270347"/>
            <a:ext cx="14975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Propose for C++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8E7524D6-B514-D049-9227-813A7D97F69B}"/>
              </a:ext>
            </a:extLst>
          </p:cNvPr>
          <p:cNvSpPr txBox="1"/>
          <p:nvPr/>
        </p:nvSpPr>
        <p:spPr>
          <a:xfrm>
            <a:off x="6606621" y="4250986"/>
            <a:ext cx="25330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Back port to compilers we got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1463F57A-79B0-324F-A6A6-6E269F8121DE}"/>
              </a:ext>
            </a:extLst>
          </p:cNvPr>
          <p:cNvSpPr txBox="1"/>
          <p:nvPr/>
        </p:nvSpPr>
        <p:spPr>
          <a:xfrm>
            <a:off x="323184" y="1988693"/>
            <a:ext cx="2095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Move accepted features to legacy support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7F0ABD4F-2125-CA4C-813A-B2AEE6051E34}"/>
              </a:ext>
            </a:extLst>
          </p:cNvPr>
          <p:cNvSpPr txBox="1"/>
          <p:nvPr/>
        </p:nvSpPr>
        <p:spPr>
          <a:xfrm>
            <a:off x="104778" y="4007558"/>
            <a:ext cx="20959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Implemented legacy capabilities in terms of new C++ features</a:t>
            </a:r>
          </a:p>
        </p:txBody>
      </p:sp>
      <p:sp>
        <p:nvSpPr>
          <p:cNvPr id="79" name="Arc 78">
            <a:extLst>
              <a:ext uri="{FF2B5EF4-FFF2-40B4-BE49-F238E27FC236}">
                <a16:creationId xmlns:a16="http://schemas.microsoft.com/office/drawing/2014/main" xmlns="" id="{DF0BA544-0C09-9145-8152-7F87D206E929}"/>
              </a:ext>
            </a:extLst>
          </p:cNvPr>
          <p:cNvSpPr/>
          <p:nvPr/>
        </p:nvSpPr>
        <p:spPr>
          <a:xfrm rot="10800000">
            <a:off x="1652627" y="3028948"/>
            <a:ext cx="3576602" cy="1483974"/>
          </a:xfrm>
          <a:prstGeom prst="arc">
            <a:avLst/>
          </a:prstGeom>
          <a:ln w="57150">
            <a:solidFill>
              <a:schemeClr val="accent5">
                <a:lumMod val="40000"/>
                <a:lumOff val="60000"/>
              </a:schemeClr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2986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0D7810-D1E9-4541-B061-4AA9739BE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222" y="22679"/>
            <a:ext cx="8437328" cy="743756"/>
          </a:xfrm>
        </p:spPr>
        <p:txBody>
          <a:bodyPr/>
          <a:lstStyle/>
          <a:p>
            <a:r>
              <a:rPr lang="en-US" dirty="0"/>
              <a:t>C++ Features in the 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5D90507-82FF-8A42-B1EA-43EF178FB2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547" y="766435"/>
            <a:ext cx="8970728" cy="3746489"/>
          </a:xfrm>
        </p:spPr>
        <p:txBody>
          <a:bodyPr/>
          <a:lstStyle/>
          <a:p>
            <a:r>
              <a:rPr lang="en-US" dirty="0"/>
              <a:t>First success: </a:t>
            </a:r>
            <a:r>
              <a:rPr lang="en-US" b="1" dirty="0" err="1"/>
              <a:t>atomic_ref</a:t>
            </a:r>
            <a:r>
              <a:rPr lang="en-US" dirty="0"/>
              <a:t>&lt;T&gt; in C++20</a:t>
            </a:r>
          </a:p>
          <a:p>
            <a:pPr lvl="1"/>
            <a:r>
              <a:rPr lang="en-US" dirty="0"/>
              <a:t>Provides atomics with all capabilities of atomics in Kokkos</a:t>
            </a:r>
          </a:p>
          <a:p>
            <a:pPr lvl="1"/>
            <a:r>
              <a:rPr lang="en-US" b="1" dirty="0" err="1"/>
              <a:t>atomic_ref</a:t>
            </a:r>
            <a:r>
              <a:rPr lang="en-US" dirty="0"/>
              <a:t>(a[</a:t>
            </a:r>
            <a:r>
              <a:rPr lang="en-US" dirty="0" err="1"/>
              <a:t>i</a:t>
            </a:r>
            <a:r>
              <a:rPr lang="en-US" dirty="0"/>
              <a:t>])+=5.0; instead of </a:t>
            </a:r>
            <a:r>
              <a:rPr lang="en-US" b="1" dirty="0" err="1"/>
              <a:t>atomic_add</a:t>
            </a:r>
            <a:r>
              <a:rPr lang="en-US" dirty="0"/>
              <a:t>(&amp;a[</a:t>
            </a:r>
            <a:r>
              <a:rPr lang="en-US" dirty="0" err="1"/>
              <a:t>i</a:t>
            </a:r>
            <a:r>
              <a:rPr lang="en-US" dirty="0"/>
              <a:t>],5.0);</a:t>
            </a:r>
          </a:p>
          <a:p>
            <a:r>
              <a:rPr lang="en-US" dirty="0"/>
              <a:t>Next thing: </a:t>
            </a:r>
            <a:r>
              <a:rPr lang="en-US" b="1" dirty="0"/>
              <a:t>Kokkos::View </a:t>
            </a:r>
            <a:r>
              <a:rPr lang="en-US" dirty="0"/>
              <a:t>=&gt; </a:t>
            </a:r>
            <a:r>
              <a:rPr lang="en-US" b="1" dirty="0" err="1"/>
              <a:t>std</a:t>
            </a:r>
            <a:r>
              <a:rPr lang="en-US" b="1" dirty="0"/>
              <a:t>::</a:t>
            </a:r>
            <a:r>
              <a:rPr lang="en-US" b="1" dirty="0" err="1"/>
              <a:t>mdspan</a:t>
            </a:r>
            <a:endParaRPr lang="en-US" b="1" dirty="0"/>
          </a:p>
          <a:p>
            <a:pPr lvl="1"/>
            <a:r>
              <a:rPr lang="en-US" dirty="0"/>
              <a:t>Provides customization points which allow all things we can do with </a:t>
            </a:r>
            <a:r>
              <a:rPr lang="en-US" b="1" dirty="0"/>
              <a:t>Kokkos::View</a:t>
            </a:r>
          </a:p>
          <a:p>
            <a:pPr lvl="1"/>
            <a:r>
              <a:rPr lang="en-US" dirty="0"/>
              <a:t>Better design of internals though! =&gt; Easier to write custom layouts.</a:t>
            </a:r>
          </a:p>
          <a:p>
            <a:pPr lvl="1"/>
            <a:r>
              <a:rPr lang="en-US" dirty="0"/>
              <a:t>Also: arbitrary rank (until compiler crashes) and mixed compile/runtime ranks </a:t>
            </a:r>
          </a:p>
          <a:p>
            <a:pPr lvl="1"/>
            <a:r>
              <a:rPr lang="en-US" dirty="0"/>
              <a:t>We hope will land early in the cycle for C++23 (i.e. early in 2020)</a:t>
            </a:r>
          </a:p>
          <a:p>
            <a:r>
              <a:rPr lang="en-US" dirty="0"/>
              <a:t>Also C++23: Executors and </a:t>
            </a:r>
            <a:r>
              <a:rPr lang="en-US" b="1" dirty="0"/>
              <a:t>Basic Linear Algebra </a:t>
            </a:r>
            <a:r>
              <a:rPr lang="en-US" dirty="0"/>
              <a:t>(just began design work)</a:t>
            </a:r>
          </a:p>
        </p:txBody>
      </p:sp>
    </p:spTree>
    <p:extLst>
      <p:ext uri="{BB962C8B-B14F-4D97-AF65-F5344CB8AC3E}">
        <p14:creationId xmlns:p14="http://schemas.microsoft.com/office/powerpoint/2010/main" val="15866062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1FE574-498A-7F42-AB51-C798E4366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497" y="32401"/>
            <a:ext cx="8437328" cy="743756"/>
          </a:xfrm>
        </p:spPr>
        <p:txBody>
          <a:bodyPr/>
          <a:lstStyle/>
          <a:p>
            <a:r>
              <a:rPr lang="en-US" dirty="0"/>
              <a:t>Towards C++23 Executors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949C5DEF-F1F9-A44F-9F88-FEE795DD1AC2}"/>
              </a:ext>
            </a:extLst>
          </p:cNvPr>
          <p:cNvSpPr txBox="1">
            <a:spLocks/>
          </p:cNvSpPr>
          <p:nvPr/>
        </p:nvSpPr>
        <p:spPr bwMode="auto">
          <a:xfrm>
            <a:off x="368424" y="922389"/>
            <a:ext cx="11369809" cy="4047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02E54"/>
              </a:buClr>
              <a:buFont typeface="Wingdings" pitchFamily="-111" charset="2"/>
              <a:buChar char="§"/>
              <a:defRPr sz="20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itchFamily="-111" charset="2"/>
              <a:buChar char="§"/>
              <a:defRPr sz="2000">
                <a:solidFill>
                  <a:schemeClr val="tx1"/>
                </a:solidFill>
                <a:latin typeface="Calibri"/>
                <a:ea typeface="ＭＳ Ｐゴシック" pitchFamily="-112" charset="-128"/>
                <a:cs typeface="Calibri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8C78"/>
              </a:buClr>
              <a:buFont typeface="Wingdings" pitchFamily="-111" charset="2"/>
              <a:buChar char="§"/>
              <a:defRPr>
                <a:solidFill>
                  <a:schemeClr val="tx1"/>
                </a:solidFill>
                <a:latin typeface="Calibri"/>
                <a:ea typeface="ＭＳ Ｐゴシック" pitchFamily="-112" charset="-128"/>
                <a:cs typeface="Calibri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Calibri"/>
                <a:ea typeface="ＭＳ Ｐゴシック" pitchFamily="-112" charset="-128"/>
                <a:cs typeface="Calibri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/>
                <a:ea typeface="ＭＳ Ｐゴシック" pitchFamily="-112" charset="-128"/>
                <a:cs typeface="Calibri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defTabSz="914400"/>
            <a:r>
              <a:rPr lang="en-US" sz="18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C++ standard is moving towards more </a:t>
            </a:r>
            <a:r>
              <a:rPr lang="en-US" sz="1800" kern="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asynchronicity</a:t>
            </a:r>
            <a:r>
              <a:rPr lang="en-US" sz="18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with Executors</a:t>
            </a:r>
          </a:p>
          <a:p>
            <a:pPr lvl="1" defTabSz="914400"/>
            <a:r>
              <a:rPr lang="en-US" sz="1600" kern="0" dirty="0">
                <a:solidFill>
                  <a:sysClr val="windowText" lastClr="00000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Dispatch of parallel work consumes and returns new kind of future</a:t>
            </a:r>
          </a:p>
          <a:p>
            <a:pPr defTabSz="914400"/>
            <a:r>
              <a:rPr lang="en-US" sz="18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Aligning Kokkos with this development means:</a:t>
            </a:r>
          </a:p>
          <a:p>
            <a:pPr lvl="1" defTabSz="914400"/>
            <a:r>
              <a:rPr lang="en-US" sz="1600" kern="0" dirty="0">
                <a:solidFill>
                  <a:sysClr val="windowText" lastClr="00000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Introduction of Execution space instances (CUDA streams work already)</a:t>
            </a:r>
          </a:p>
          <a:p>
            <a:pPr lvl="1" defTabSz="914400"/>
            <a:endParaRPr lang="en-US" sz="1600" kern="0" dirty="0">
              <a:solidFill>
                <a:sysClr val="windowText" lastClr="000000"/>
              </a:solidFill>
              <a:latin typeface="Calibri" panose="020F0502020204030204" pitchFamily="34" charset="0"/>
              <a:ea typeface="ＭＳ Ｐゴシック" charset="-128"/>
              <a:cs typeface="Calibri" panose="020F0502020204030204" pitchFamily="34" charset="0"/>
            </a:endParaRPr>
          </a:p>
          <a:p>
            <a:pPr lvl="1" defTabSz="914400"/>
            <a:endParaRPr lang="en-US" sz="1600" kern="0" dirty="0">
              <a:solidFill>
                <a:sysClr val="windowText" lastClr="000000"/>
              </a:solidFill>
              <a:latin typeface="Calibri" panose="020F0502020204030204" pitchFamily="34" charset="0"/>
              <a:ea typeface="ＭＳ Ｐゴシック" charset="-128"/>
              <a:cs typeface="Calibri" panose="020F0502020204030204" pitchFamily="34" charset="0"/>
            </a:endParaRPr>
          </a:p>
          <a:p>
            <a:pPr marL="346075" lvl="1" indent="0" defTabSz="914400">
              <a:buFont typeface="Wingdings" pitchFamily="-111" charset="2"/>
              <a:buNone/>
            </a:pPr>
            <a:endParaRPr lang="en-US" sz="1600" kern="0" dirty="0">
              <a:solidFill>
                <a:sysClr val="windowText" lastClr="000000"/>
              </a:solidFill>
              <a:latin typeface="Calibri" panose="020F0502020204030204" pitchFamily="34" charset="0"/>
              <a:ea typeface="ＭＳ Ｐゴシック" charset="-128"/>
              <a:cs typeface="Calibri" panose="020F0502020204030204" pitchFamily="34" charset="0"/>
            </a:endParaRPr>
          </a:p>
          <a:p>
            <a:pPr marL="346075" lvl="1" indent="0" defTabSz="914400">
              <a:buFont typeface="Wingdings" pitchFamily="-111" charset="2"/>
              <a:buNone/>
            </a:pPr>
            <a:endParaRPr lang="en-US" sz="1600" kern="0" dirty="0">
              <a:solidFill>
                <a:sysClr val="windowText" lastClr="000000"/>
              </a:solidFill>
              <a:latin typeface="Calibri" panose="020F0502020204030204" pitchFamily="34" charset="0"/>
              <a:ea typeface="ＭＳ Ｐゴシック" charset="-128"/>
              <a:cs typeface="Calibri" panose="020F0502020204030204" pitchFamily="34" charset="0"/>
            </a:endParaRPr>
          </a:p>
          <a:p>
            <a:pPr lvl="1" defTabSz="914400"/>
            <a:r>
              <a:rPr lang="en-US" sz="1600" kern="0" dirty="0">
                <a:solidFill>
                  <a:sysClr val="windowText" lastClr="00000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Patterns return futures and Execution Policies consume them</a:t>
            </a:r>
          </a:p>
          <a:p>
            <a:pPr defTabSz="914400"/>
            <a:endParaRPr lang="en-US" sz="1800" kern="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914400"/>
            <a:endParaRPr lang="en-US" sz="1800" kern="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914400"/>
            <a:endParaRPr lang="en-US" sz="16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590F75A-7BD9-C84B-94B1-D51660AEDC3D}"/>
              </a:ext>
            </a:extLst>
          </p:cNvPr>
          <p:cNvSpPr/>
          <p:nvPr/>
        </p:nvSpPr>
        <p:spPr>
          <a:xfrm>
            <a:off x="1188629" y="2132212"/>
            <a:ext cx="16002000" cy="12234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b="1" dirty="0" err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DefaultExecutionSpace</a:t>
            </a:r>
            <a:r>
              <a:rPr lang="en-US" sz="1050" dirty="0">
                <a:latin typeface="Consolas" panose="020B0609020204030204" pitchFamily="49" charset="0"/>
                <a:cs typeface="Consolas" panose="020B0609020204030204" pitchFamily="49" charset="0"/>
              </a:rPr>
              <a:t> spaces[2];</a:t>
            </a:r>
          </a:p>
          <a:p>
            <a:r>
              <a:rPr lang="en-US" sz="1050" i="1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partition</a:t>
            </a:r>
            <a:r>
              <a:rPr lang="en-US" sz="1050" dirty="0">
                <a:latin typeface="Consolas" panose="020B0609020204030204" pitchFamily="49" charset="0"/>
                <a:cs typeface="Consolas" panose="020B0609020204030204" pitchFamily="49" charset="0"/>
              </a:rPr>
              <a:t>( </a:t>
            </a:r>
            <a:r>
              <a:rPr lang="en-US" sz="1050" b="1" dirty="0" err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DefaultExecutionSpace</a:t>
            </a:r>
            <a:r>
              <a:rPr lang="en-US" sz="1050" dirty="0">
                <a:latin typeface="Consolas" panose="020B0609020204030204" pitchFamily="49" charset="0"/>
                <a:cs typeface="Consolas" panose="020B0609020204030204" pitchFamily="49" charset="0"/>
              </a:rPr>
              <a:t>(), </a:t>
            </a:r>
            <a:r>
              <a:rPr lang="en-US" sz="105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z="1050" dirty="0">
                <a:latin typeface="Consolas" panose="020B0609020204030204" pitchFamily="49" charset="0"/>
                <a:cs typeface="Consolas" panose="020B0609020204030204" pitchFamily="49" charset="0"/>
              </a:rPr>
              <a:t>, spaces);</a:t>
            </a:r>
          </a:p>
          <a:p>
            <a:r>
              <a:rPr lang="en-US" sz="105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f1 and f2 are executed simultaneously</a:t>
            </a:r>
          </a:p>
          <a:p>
            <a:r>
              <a:rPr lang="en-US" sz="1050" dirty="0" err="1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parallel_for</a:t>
            </a:r>
            <a:r>
              <a:rPr lang="en-US" sz="1050" dirty="0">
                <a:latin typeface="Consolas" panose="020B0609020204030204" pitchFamily="49" charset="0"/>
                <a:cs typeface="Consolas" panose="020B0609020204030204" pitchFamily="49" charset="0"/>
              </a:rPr>
              <a:t>( </a:t>
            </a:r>
            <a:r>
              <a:rPr lang="en-US" sz="1050" b="1" dirty="0" err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RangePolicy</a:t>
            </a:r>
            <a:r>
              <a:rPr lang="en-US" sz="1050" dirty="0">
                <a:latin typeface="Consolas" panose="020B0609020204030204" pitchFamily="49" charset="0"/>
                <a:cs typeface="Consolas" panose="020B0609020204030204" pitchFamily="49" charset="0"/>
              </a:rPr>
              <a:t>&lt;&gt;(spaces[0], </a:t>
            </a:r>
            <a:r>
              <a:rPr lang="en-US" sz="1050" dirty="0">
                <a:solidFill>
                  <a:srgbClr val="005CC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1050" dirty="0">
                <a:latin typeface="Consolas" panose="020B0609020204030204" pitchFamily="49" charset="0"/>
                <a:cs typeface="Consolas" panose="020B0609020204030204" pitchFamily="49" charset="0"/>
              </a:rPr>
              <a:t>, N), f1); </a:t>
            </a:r>
          </a:p>
          <a:p>
            <a:r>
              <a:rPr lang="en-US" sz="1050" dirty="0" err="1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parallel_for</a:t>
            </a:r>
            <a:r>
              <a:rPr lang="en-US" sz="1050" dirty="0">
                <a:latin typeface="Consolas" panose="020B0609020204030204" pitchFamily="49" charset="0"/>
                <a:cs typeface="Consolas" panose="020B0609020204030204" pitchFamily="49" charset="0"/>
              </a:rPr>
              <a:t>( </a:t>
            </a:r>
            <a:r>
              <a:rPr lang="en-US" sz="1050" b="1" dirty="0" err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RangePolicy</a:t>
            </a:r>
            <a:r>
              <a:rPr lang="en-US" sz="1050" dirty="0">
                <a:latin typeface="Consolas" panose="020B0609020204030204" pitchFamily="49" charset="0"/>
                <a:cs typeface="Consolas" panose="020B0609020204030204" pitchFamily="49" charset="0"/>
              </a:rPr>
              <a:t>&lt;&gt;(spaces[1], </a:t>
            </a:r>
            <a:r>
              <a:rPr lang="en-US" sz="1050" dirty="0">
                <a:solidFill>
                  <a:srgbClr val="005CC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1050" dirty="0">
                <a:latin typeface="Consolas" panose="020B0609020204030204" pitchFamily="49" charset="0"/>
                <a:cs typeface="Consolas" panose="020B0609020204030204" pitchFamily="49" charset="0"/>
              </a:rPr>
              <a:t>, N), f2);</a:t>
            </a:r>
          </a:p>
          <a:p>
            <a:r>
              <a:rPr lang="en-US" sz="105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wait for all work to finish</a:t>
            </a:r>
            <a:endParaRPr lang="en-US" sz="105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05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fence</a:t>
            </a:r>
            <a:r>
              <a:rPr lang="en-US" sz="1050" dirty="0"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C98FCC0-376B-7548-A048-BB9214E2B0B1}"/>
              </a:ext>
            </a:extLst>
          </p:cNvPr>
          <p:cNvSpPr/>
          <p:nvPr/>
        </p:nvSpPr>
        <p:spPr>
          <a:xfrm>
            <a:off x="1188629" y="3619799"/>
            <a:ext cx="16002000" cy="90024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auto</a:t>
            </a:r>
            <a:r>
              <a:rPr lang="en-US" sz="105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050" dirty="0">
                <a:latin typeface="Consolas" panose="020B0609020204030204" pitchFamily="49" charset="0"/>
                <a:cs typeface="Consolas" panose="020B0609020204030204" pitchFamily="49" charset="0"/>
              </a:rPr>
              <a:t>fut_1 = </a:t>
            </a:r>
            <a:r>
              <a:rPr lang="en-US" sz="1050" dirty="0" err="1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parallel_for</a:t>
            </a:r>
            <a:r>
              <a:rPr lang="en-US" sz="1050" dirty="0">
                <a:latin typeface="Consolas" panose="020B0609020204030204" pitchFamily="49" charset="0"/>
                <a:cs typeface="Consolas" panose="020B0609020204030204" pitchFamily="49" charset="0"/>
              </a:rPr>
              <a:t>( </a:t>
            </a:r>
            <a:r>
              <a:rPr lang="en-US" sz="1050" b="1" dirty="0" err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RangePolicy</a:t>
            </a:r>
            <a:r>
              <a:rPr lang="en-US" sz="1050" dirty="0">
                <a:latin typeface="Consolas" panose="020B0609020204030204" pitchFamily="49" charset="0"/>
                <a:cs typeface="Consolas" panose="020B0609020204030204" pitchFamily="49" charset="0"/>
              </a:rPr>
              <a:t>&lt;&gt;(</a:t>
            </a:r>
            <a:r>
              <a:rPr lang="en-US" sz="105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“Funct1”</a:t>
            </a:r>
            <a:r>
              <a:rPr lang="en-US" sz="105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050" dirty="0">
                <a:solidFill>
                  <a:srgbClr val="005CC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1050" dirty="0">
                <a:latin typeface="Consolas" panose="020B0609020204030204" pitchFamily="49" charset="0"/>
                <a:cs typeface="Consolas" panose="020B0609020204030204" pitchFamily="49" charset="0"/>
              </a:rPr>
              <a:t>, N), f1 );</a:t>
            </a:r>
          </a:p>
          <a:p>
            <a:r>
              <a:rPr lang="en-US" sz="105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auto</a:t>
            </a:r>
            <a:r>
              <a:rPr lang="en-US" sz="105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050" dirty="0">
                <a:latin typeface="Consolas" panose="020B0609020204030204" pitchFamily="49" charset="0"/>
                <a:cs typeface="Consolas" panose="020B0609020204030204" pitchFamily="49" charset="0"/>
              </a:rPr>
              <a:t>fut_2a = </a:t>
            </a:r>
            <a:r>
              <a:rPr lang="en-US" sz="1050" dirty="0" err="1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parallel_for</a:t>
            </a:r>
            <a:r>
              <a:rPr lang="en-US" sz="1050" dirty="0">
                <a:latin typeface="Consolas" panose="020B0609020204030204" pitchFamily="49" charset="0"/>
                <a:cs typeface="Consolas" panose="020B0609020204030204" pitchFamily="49" charset="0"/>
              </a:rPr>
              <a:t>( </a:t>
            </a:r>
            <a:r>
              <a:rPr lang="en-US" sz="1050" b="1" dirty="0" err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RangePolicy</a:t>
            </a:r>
            <a:r>
              <a:rPr lang="en-US" sz="1050" dirty="0">
                <a:latin typeface="Consolas" panose="020B0609020204030204" pitchFamily="49" charset="0"/>
                <a:cs typeface="Consolas" panose="020B0609020204030204" pitchFamily="49" charset="0"/>
              </a:rPr>
              <a:t>&lt;&gt;(</a:t>
            </a:r>
            <a:r>
              <a:rPr lang="en-US" sz="105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“Funct2a”</a:t>
            </a:r>
            <a:r>
              <a:rPr lang="en-US" sz="1050" dirty="0">
                <a:latin typeface="Consolas" panose="020B0609020204030204" pitchFamily="49" charset="0"/>
                <a:cs typeface="Consolas" panose="020B0609020204030204" pitchFamily="49" charset="0"/>
              </a:rPr>
              <a:t>, fut_1,</a:t>
            </a:r>
            <a:r>
              <a:rPr lang="en-US" sz="1050" dirty="0">
                <a:solidFill>
                  <a:srgbClr val="005CC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1050" dirty="0">
                <a:latin typeface="Consolas" panose="020B0609020204030204" pitchFamily="49" charset="0"/>
                <a:cs typeface="Consolas" panose="020B0609020204030204" pitchFamily="49" charset="0"/>
              </a:rPr>
              <a:t>, N), f2a);</a:t>
            </a:r>
          </a:p>
          <a:p>
            <a:r>
              <a:rPr lang="en-US" sz="105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auto</a:t>
            </a:r>
            <a:r>
              <a:rPr lang="en-US" sz="105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050" dirty="0">
                <a:latin typeface="Consolas" panose="020B0609020204030204" pitchFamily="49" charset="0"/>
                <a:cs typeface="Consolas" panose="020B0609020204030204" pitchFamily="49" charset="0"/>
              </a:rPr>
              <a:t>fut_2b = </a:t>
            </a:r>
            <a:r>
              <a:rPr lang="en-US" sz="1050" dirty="0" err="1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parallel_for</a:t>
            </a:r>
            <a:r>
              <a:rPr lang="en-US" sz="1050" dirty="0">
                <a:latin typeface="Consolas" panose="020B0609020204030204" pitchFamily="49" charset="0"/>
                <a:cs typeface="Consolas" panose="020B0609020204030204" pitchFamily="49" charset="0"/>
              </a:rPr>
              <a:t>( </a:t>
            </a:r>
            <a:r>
              <a:rPr lang="en-US" sz="1050" b="1" dirty="0" err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RangePolicy</a:t>
            </a:r>
            <a:r>
              <a:rPr lang="en-US" sz="1050" dirty="0">
                <a:latin typeface="Consolas" panose="020B0609020204030204" pitchFamily="49" charset="0"/>
                <a:cs typeface="Consolas" panose="020B0609020204030204" pitchFamily="49" charset="0"/>
              </a:rPr>
              <a:t>&lt;&gt;(</a:t>
            </a:r>
            <a:r>
              <a:rPr lang="en-US" sz="105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“Funct2b”</a:t>
            </a:r>
            <a:r>
              <a:rPr lang="en-US" sz="1050" dirty="0">
                <a:latin typeface="Consolas" panose="020B0609020204030204" pitchFamily="49" charset="0"/>
                <a:cs typeface="Consolas" panose="020B0609020204030204" pitchFamily="49" charset="0"/>
              </a:rPr>
              <a:t>, fut_1,</a:t>
            </a:r>
            <a:r>
              <a:rPr lang="en-US" sz="1050" dirty="0">
                <a:solidFill>
                  <a:srgbClr val="005CC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1050" dirty="0">
                <a:latin typeface="Consolas" panose="020B0609020204030204" pitchFamily="49" charset="0"/>
                <a:cs typeface="Consolas" panose="020B0609020204030204" pitchFamily="49" charset="0"/>
              </a:rPr>
              <a:t>, N), f2b);</a:t>
            </a:r>
          </a:p>
          <a:p>
            <a:r>
              <a:rPr lang="en-US" sz="105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auto</a:t>
            </a:r>
            <a:r>
              <a:rPr lang="en-US" sz="105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050" dirty="0">
                <a:latin typeface="Consolas" panose="020B0609020204030204" pitchFamily="49" charset="0"/>
                <a:cs typeface="Consolas" panose="020B0609020204030204" pitchFamily="49" charset="0"/>
              </a:rPr>
              <a:t>fut_3 = </a:t>
            </a:r>
            <a:r>
              <a:rPr lang="en-US" sz="1050" dirty="0" err="1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parallel_for</a:t>
            </a:r>
            <a:r>
              <a:rPr lang="en-US" sz="1050" dirty="0">
                <a:latin typeface="Consolas" panose="020B0609020204030204" pitchFamily="49" charset="0"/>
                <a:cs typeface="Consolas" panose="020B0609020204030204" pitchFamily="49" charset="0"/>
              </a:rPr>
              <a:t>( </a:t>
            </a:r>
            <a:r>
              <a:rPr lang="en-US" sz="1050" b="1" dirty="0" err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RangePolicy</a:t>
            </a:r>
            <a:r>
              <a:rPr lang="en-US" sz="1050" dirty="0">
                <a:latin typeface="Consolas" panose="020B0609020204030204" pitchFamily="49" charset="0"/>
                <a:cs typeface="Consolas" panose="020B0609020204030204" pitchFamily="49" charset="0"/>
              </a:rPr>
              <a:t>&lt;&gt;(</a:t>
            </a:r>
            <a:r>
              <a:rPr lang="en-US" sz="105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“Funct3”</a:t>
            </a:r>
            <a:r>
              <a:rPr lang="en-US" sz="1050" dirty="0">
                <a:latin typeface="Consolas" panose="020B0609020204030204" pitchFamily="49" charset="0"/>
                <a:cs typeface="Consolas" panose="020B0609020204030204" pitchFamily="49" charset="0"/>
              </a:rPr>
              <a:t>, all(fut_2a,fut2_b),</a:t>
            </a:r>
            <a:r>
              <a:rPr lang="en-US" sz="1050" dirty="0">
                <a:solidFill>
                  <a:srgbClr val="005CC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1050" dirty="0">
                <a:latin typeface="Consolas" panose="020B0609020204030204" pitchFamily="49" charset="0"/>
                <a:cs typeface="Consolas" panose="020B0609020204030204" pitchFamily="49" charset="0"/>
              </a:rPr>
              <a:t>, N), f3);</a:t>
            </a:r>
          </a:p>
          <a:p>
            <a:r>
              <a:rPr lang="en-US" sz="105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fence</a:t>
            </a:r>
            <a:r>
              <a:rPr lang="en-US" sz="1050" dirty="0">
                <a:latin typeface="Consolas" panose="020B0609020204030204" pitchFamily="49" charset="0"/>
                <a:cs typeface="Consolas" panose="020B0609020204030204" pitchFamily="49" charset="0"/>
              </a:rPr>
              <a:t>(fut_3);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FC409B76-F013-114B-8920-27F85DD24E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5650" y="2592370"/>
            <a:ext cx="1914525" cy="205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8190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5694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AFE1EE-EA91-8145-88FE-039D095E1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298" y="0"/>
            <a:ext cx="8437328" cy="743756"/>
          </a:xfrm>
        </p:spPr>
        <p:txBody>
          <a:bodyPr/>
          <a:lstStyle/>
          <a:p>
            <a:r>
              <a:rPr lang="en-US" dirty="0"/>
              <a:t>Goals For Performance Portability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AC71407-5F9B-B54E-B725-BA7EFC880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471" y="743756"/>
            <a:ext cx="8808803" cy="3746489"/>
          </a:xfrm>
        </p:spPr>
        <p:txBody>
          <a:bodyPr/>
          <a:lstStyle/>
          <a:p>
            <a:r>
              <a:rPr lang="en-US" dirty="0"/>
              <a:t>One coherent approach to low level HPC performance portability needs</a:t>
            </a:r>
          </a:p>
          <a:p>
            <a:pPr lvl="1"/>
            <a:r>
              <a:rPr lang="en-US" dirty="0"/>
              <a:t>Parallel Execution</a:t>
            </a:r>
          </a:p>
          <a:p>
            <a:pPr lvl="1"/>
            <a:r>
              <a:rPr lang="en-US" dirty="0"/>
              <a:t>Data Structures and Management</a:t>
            </a:r>
          </a:p>
          <a:p>
            <a:pPr lvl="1"/>
            <a:r>
              <a:rPr lang="en-US" dirty="0"/>
              <a:t>Math Kernels</a:t>
            </a:r>
          </a:p>
          <a:p>
            <a:pPr lvl="1"/>
            <a:r>
              <a:rPr lang="en-US" dirty="0"/>
              <a:t>Tools</a:t>
            </a:r>
          </a:p>
          <a:p>
            <a:r>
              <a:rPr lang="en-US" dirty="0"/>
              <a:t>Limit cognitive overload</a:t>
            </a:r>
          </a:p>
          <a:p>
            <a:pPr lvl="1"/>
            <a:r>
              <a:rPr lang="en-US" dirty="0"/>
              <a:t>Orthogonalization of concerns</a:t>
            </a:r>
          </a:p>
          <a:p>
            <a:pPr lvl="1"/>
            <a:r>
              <a:rPr lang="en-US" dirty="0"/>
              <a:t>Most of the time no explicit reference to backends (e.g. CUDA, or OpenMP)</a:t>
            </a:r>
          </a:p>
          <a:p>
            <a:r>
              <a:rPr lang="en-US" dirty="0"/>
              <a:t>Off ramp via standards integration to limit scope</a:t>
            </a:r>
          </a:p>
          <a:p>
            <a:pPr lvl="1"/>
            <a:r>
              <a:rPr lang="en-US" dirty="0"/>
              <a:t>Invest into C++ standards work to make Kokkos a “sliding window” of advanced capabilities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577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E6A0B8-CC99-144D-808A-E74B06988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797" y="22679"/>
            <a:ext cx="8437328" cy="743756"/>
          </a:xfrm>
        </p:spPr>
        <p:txBody>
          <a:bodyPr/>
          <a:lstStyle/>
          <a:p>
            <a:r>
              <a:rPr lang="en-US" dirty="0"/>
              <a:t>Kokkos </a:t>
            </a:r>
            <a:r>
              <a:rPr lang="en-US" dirty="0" err="1"/>
              <a:t>EcoSystem</a:t>
            </a:r>
            <a:endParaRPr lang="en-US" dirty="0"/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xmlns="" id="{6C9BB0C6-5ECA-CA42-804D-0C07F278C10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766435"/>
            <a:ext cx="7248525" cy="395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53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BAE985-CF96-9A4F-A33B-FF4E34C35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298" y="0"/>
            <a:ext cx="8437328" cy="743756"/>
          </a:xfrm>
        </p:spPr>
        <p:txBody>
          <a:bodyPr/>
          <a:lstStyle/>
          <a:p>
            <a:r>
              <a:rPr lang="en-US" dirty="0"/>
              <a:t>Kokkos Development Team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5135D03-7EE4-1C4E-BDB4-7137D37EE53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8783" y="799760"/>
            <a:ext cx="2468742" cy="5873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04E886F-BAE4-5043-A1D4-95FDEFB4DD4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187" y="1428104"/>
            <a:ext cx="1558925" cy="7137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5C4D1EC-A3DE-A84B-A0E1-A22E0548A63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9940" y="1630564"/>
            <a:ext cx="2352675" cy="5650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98A6EBD-2271-1848-83C5-8421FCE0550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887" y="1538148"/>
            <a:ext cx="1504950" cy="60368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BF67D639-FBF7-9143-87C4-F8C1DA9A655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8227" y="1569311"/>
            <a:ext cx="1806557" cy="627541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xmlns="" id="{51898A75-A931-C846-B8C6-9B002C1001A4}"/>
              </a:ext>
            </a:extLst>
          </p:cNvPr>
          <p:cNvSpPr txBox="1">
            <a:spLocks/>
          </p:cNvSpPr>
          <p:nvPr/>
        </p:nvSpPr>
        <p:spPr bwMode="auto">
          <a:xfrm>
            <a:off x="316147" y="3271458"/>
            <a:ext cx="11132820" cy="2778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02E54"/>
              </a:buClr>
              <a:buFont typeface="Wingdings" pitchFamily="-111" charset="2"/>
              <a:buChar char="§"/>
              <a:defRPr sz="20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itchFamily="-111" charset="2"/>
              <a:buChar char="§"/>
              <a:defRPr sz="2000">
                <a:solidFill>
                  <a:schemeClr val="tx1"/>
                </a:solidFill>
                <a:latin typeface="Calibri"/>
                <a:ea typeface="ＭＳ Ｐゴシック" pitchFamily="-112" charset="-128"/>
                <a:cs typeface="Calibri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8C78"/>
              </a:buClr>
              <a:buFont typeface="Wingdings" pitchFamily="-111" charset="2"/>
              <a:buChar char="§"/>
              <a:defRPr>
                <a:solidFill>
                  <a:schemeClr val="tx1"/>
                </a:solidFill>
                <a:latin typeface="Calibri"/>
                <a:ea typeface="ＭＳ Ｐゴシック" pitchFamily="-112" charset="-128"/>
                <a:cs typeface="Calibri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Calibri"/>
                <a:ea typeface="ＭＳ Ｐゴシック" pitchFamily="-112" charset="-128"/>
                <a:cs typeface="Calibri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/>
                <a:ea typeface="ＭＳ Ｐゴシック" pitchFamily="-112" charset="-128"/>
                <a:cs typeface="Calibri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 defTabSz="914400">
              <a:buNone/>
            </a:pPr>
            <a:r>
              <a:rPr lang="en-US" sz="1200" b="1" kern="0" dirty="0"/>
              <a:t>Kokkos Core: 		</a:t>
            </a:r>
            <a:r>
              <a:rPr lang="en-US" sz="1200" b="1" i="1" kern="0" dirty="0"/>
              <a:t>C.R. Trott, </a:t>
            </a:r>
            <a:r>
              <a:rPr lang="en-US" sz="1200" i="1" kern="0" dirty="0"/>
              <a:t>D. Sunderland, N. </a:t>
            </a:r>
            <a:r>
              <a:rPr lang="en-US" sz="1200" i="1" kern="0" dirty="0" err="1"/>
              <a:t>Ellingwood</a:t>
            </a:r>
            <a:r>
              <a:rPr lang="en-US" sz="1200" i="1" kern="0" dirty="0"/>
              <a:t>,  D. Ibanez, S. </a:t>
            </a:r>
            <a:r>
              <a:rPr lang="en-US" sz="1200" i="1" kern="0" dirty="0" err="1"/>
              <a:t>Bova</a:t>
            </a:r>
            <a:r>
              <a:rPr lang="en-US" sz="1200" i="1" kern="0" dirty="0"/>
              <a:t>, J. Miles, D. Hollman, V. Dang, </a:t>
            </a:r>
          </a:p>
          <a:p>
            <a:pPr marL="0" indent="0" defTabSz="914400">
              <a:buNone/>
            </a:pPr>
            <a:r>
              <a:rPr lang="en-US" sz="1200" i="1" kern="0" dirty="0"/>
              <a:t>		soon: H. Finkel, N. Liber, D. Lebrun-</a:t>
            </a:r>
            <a:r>
              <a:rPr lang="en-US" sz="1200" i="1" kern="0" dirty="0" err="1"/>
              <a:t>Grandie</a:t>
            </a:r>
            <a:r>
              <a:rPr lang="en-US" sz="1200" i="1" kern="0" dirty="0"/>
              <a:t>, A. </a:t>
            </a:r>
            <a:r>
              <a:rPr lang="en-US" sz="1200" i="1" kern="0" dirty="0" err="1"/>
              <a:t>Prokopenko</a:t>
            </a:r>
            <a:endParaRPr lang="en-US" sz="1200" i="1" kern="0" dirty="0"/>
          </a:p>
          <a:p>
            <a:pPr marL="0" indent="0" defTabSz="914400">
              <a:buNone/>
            </a:pPr>
            <a:r>
              <a:rPr lang="en-US" sz="1200" i="1" kern="0" dirty="0"/>
              <a:t>		former: </a:t>
            </a:r>
            <a:r>
              <a:rPr lang="en-US" sz="1200" b="1" i="1" kern="0" dirty="0"/>
              <a:t>H.C. Edwards</a:t>
            </a:r>
            <a:r>
              <a:rPr lang="en-US" sz="1200" i="1" kern="0" dirty="0"/>
              <a:t>, D. </a:t>
            </a:r>
            <a:r>
              <a:rPr lang="en-US" sz="1200" i="1" kern="0" dirty="0" err="1"/>
              <a:t>Labreche</a:t>
            </a:r>
            <a:r>
              <a:rPr lang="en-US" sz="1200" i="1" kern="0" dirty="0"/>
              <a:t>, G. Mackey</a:t>
            </a:r>
            <a:endParaRPr lang="en-US" sz="1200" b="1" i="1" kern="0" dirty="0"/>
          </a:p>
          <a:p>
            <a:pPr marL="0" indent="0" defTabSz="914400">
              <a:buNone/>
            </a:pPr>
            <a:r>
              <a:rPr lang="en-US" sz="1200" b="1" kern="0" dirty="0"/>
              <a:t>Kokkos Kernels: 	</a:t>
            </a:r>
            <a:r>
              <a:rPr lang="en-US" sz="1200" b="1" i="1" kern="0" dirty="0"/>
              <a:t>S. </a:t>
            </a:r>
            <a:r>
              <a:rPr lang="en-US" sz="1200" b="1" i="1" kern="0" dirty="0" err="1"/>
              <a:t>Rajamanickam</a:t>
            </a:r>
            <a:r>
              <a:rPr lang="en-US" sz="1200" b="1" i="1" kern="0" dirty="0"/>
              <a:t>, </a:t>
            </a:r>
            <a:r>
              <a:rPr lang="en-US" sz="1200" i="1" kern="0" dirty="0"/>
              <a:t>N. </a:t>
            </a:r>
            <a:r>
              <a:rPr lang="en-US" sz="1200" i="1" kern="0" dirty="0" err="1"/>
              <a:t>Ellingwood</a:t>
            </a:r>
            <a:r>
              <a:rPr lang="en-US" sz="1200" i="1" kern="0" dirty="0"/>
              <a:t>, K. Kim, C.R. Trott, V. Dang, L. Berger, </a:t>
            </a:r>
            <a:endParaRPr lang="en-US" sz="1200" kern="0" dirty="0"/>
          </a:p>
          <a:p>
            <a:pPr marL="0" indent="0" defTabSz="914400">
              <a:buNone/>
            </a:pPr>
            <a:r>
              <a:rPr lang="en-US" sz="1200" b="1" kern="0" dirty="0"/>
              <a:t>Kokkos Tools: 		</a:t>
            </a:r>
            <a:r>
              <a:rPr lang="en-US" sz="1200" b="1" i="1" kern="0" dirty="0"/>
              <a:t>S. Hammond, </a:t>
            </a:r>
            <a:r>
              <a:rPr lang="en-US" sz="1200" i="1" kern="0" dirty="0"/>
              <a:t>C.R. Trott, D. Ibanez, S. Moore</a:t>
            </a:r>
          </a:p>
          <a:p>
            <a:pPr marL="0" indent="0" defTabSz="914400">
              <a:buNone/>
            </a:pPr>
            <a:r>
              <a:rPr lang="en-US" sz="1200" b="1" kern="0" dirty="0"/>
              <a:t>Kokkos Support: 	</a:t>
            </a:r>
            <a:r>
              <a:rPr lang="en-US" sz="1200" b="1" i="1" kern="0" dirty="0"/>
              <a:t>C.R. Trott, </a:t>
            </a:r>
            <a:r>
              <a:rPr lang="en-US" sz="1200" i="1" kern="0" dirty="0"/>
              <a:t>G. Shipman, G. Lopez, G. </a:t>
            </a:r>
            <a:r>
              <a:rPr lang="en-US" sz="1200" i="1" kern="0" dirty="0" err="1"/>
              <a:t>Womeldorff</a:t>
            </a:r>
            <a:r>
              <a:rPr lang="en-US" sz="1200" i="1" kern="0" dirty="0"/>
              <a:t>, </a:t>
            </a:r>
          </a:p>
          <a:p>
            <a:pPr marL="0" indent="0" defTabSz="914400">
              <a:buNone/>
            </a:pPr>
            <a:r>
              <a:rPr lang="en-US" sz="1200" i="1" kern="0" dirty="0"/>
              <a:t>		former: </a:t>
            </a:r>
            <a:r>
              <a:rPr lang="en-US" sz="1200" b="1" i="1" kern="0" dirty="0"/>
              <a:t>H.C. Edwards</a:t>
            </a:r>
            <a:r>
              <a:rPr lang="en-US" sz="1200" i="1" kern="0" dirty="0"/>
              <a:t>, D. </a:t>
            </a:r>
            <a:r>
              <a:rPr lang="en-US" sz="1200" i="1" kern="0" dirty="0" err="1"/>
              <a:t>Labreche</a:t>
            </a:r>
            <a:r>
              <a:rPr lang="en-US" sz="1200" i="1" kern="0" dirty="0"/>
              <a:t>, Fernanda </a:t>
            </a:r>
            <a:r>
              <a:rPr lang="en-US" sz="1200" i="1" kern="0" dirty="0" err="1"/>
              <a:t>Foertter</a:t>
            </a:r>
            <a:endParaRPr lang="en-US" sz="1200" b="1" i="1" kern="0" dirty="0"/>
          </a:p>
          <a:p>
            <a:pPr marL="0" indent="0" defTabSz="914400">
              <a:buNone/>
            </a:pPr>
            <a:endParaRPr lang="en-US" sz="1200" i="1" kern="0" dirty="0"/>
          </a:p>
          <a:p>
            <a:pPr marL="0" indent="0" defTabSz="914400">
              <a:buNone/>
            </a:pPr>
            <a:endParaRPr lang="en-US" sz="1200" kern="0" dirty="0"/>
          </a:p>
          <a:p>
            <a:pPr marL="0" indent="0" defTabSz="914400">
              <a:buNone/>
            </a:pPr>
            <a:r>
              <a:rPr lang="en-US" sz="1600" i="1" kern="0" dirty="0"/>
              <a:t> </a:t>
            </a:r>
            <a:endParaRPr lang="en-US" sz="1600" kern="0" dirty="0"/>
          </a:p>
          <a:p>
            <a:pPr defTabSz="914400"/>
            <a:endParaRPr lang="en-US" sz="1600" kern="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E06002E7-7B80-CA4F-8650-09F9C2554D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560" y="2379028"/>
            <a:ext cx="8808803" cy="3746489"/>
          </a:xfrm>
        </p:spPr>
        <p:txBody>
          <a:bodyPr/>
          <a:lstStyle/>
          <a:p>
            <a:r>
              <a:rPr lang="en-US" dirty="0"/>
              <a:t>Dedicated team with a number of staff working most of their time on Kokkos</a:t>
            </a:r>
          </a:p>
          <a:p>
            <a:pPr lvl="1"/>
            <a:r>
              <a:rPr lang="en-US" dirty="0"/>
              <a:t>Main development team at Sandia in CCR – Sandia Apps are customers </a:t>
            </a:r>
          </a:p>
        </p:txBody>
      </p:sp>
    </p:spTree>
    <p:extLst>
      <p:ext uri="{BB962C8B-B14F-4D97-AF65-F5344CB8AC3E}">
        <p14:creationId xmlns:p14="http://schemas.microsoft.com/office/powerpoint/2010/main" val="3247447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747" y="22679"/>
            <a:ext cx="8437328" cy="743756"/>
          </a:xfrm>
        </p:spPr>
        <p:txBody>
          <a:bodyPr/>
          <a:lstStyle/>
          <a:p>
            <a:r>
              <a:rPr lang="en-US" dirty="0"/>
              <a:t>Kokkos Core Abstractions</a:t>
            </a:r>
          </a:p>
        </p:txBody>
      </p:sp>
      <p:sp>
        <p:nvSpPr>
          <p:cNvPr id="4" name="Isosceles Triangle 30"/>
          <p:cNvSpPr/>
          <p:nvPr/>
        </p:nvSpPr>
        <p:spPr>
          <a:xfrm>
            <a:off x="6882688" y="1469468"/>
            <a:ext cx="546100" cy="330200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Isosceles Triangle 29"/>
          <p:cNvSpPr/>
          <p:nvPr/>
        </p:nvSpPr>
        <p:spPr>
          <a:xfrm>
            <a:off x="2145588" y="1494868"/>
            <a:ext cx="546100" cy="330200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Hexagon 5"/>
          <p:cNvSpPr/>
          <p:nvPr/>
        </p:nvSpPr>
        <p:spPr>
          <a:xfrm>
            <a:off x="3447338" y="766435"/>
            <a:ext cx="2654300" cy="510029"/>
          </a:xfrm>
          <a:prstGeom prst="hexagon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>
                  <a:tint val="100000"/>
                  <a:shade val="100000"/>
                  <a:satMod val="130000"/>
                  <a:shade val="67500"/>
                  <a:satMod val="115000"/>
                </a:schemeClr>
              </a:gs>
              <a:gs pos="100000">
                <a:schemeClr val="accent1">
                  <a:tint val="100000"/>
                  <a:shade val="100000"/>
                  <a:satMod val="13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2400" b="1" dirty="0" err="1">
                <a:solidFill>
                  <a:prstClr val="white"/>
                </a:solidFill>
              </a:rPr>
              <a:t>Kokkos</a:t>
            </a:r>
            <a:endParaRPr lang="en-US" sz="2400" b="1" dirty="0">
              <a:solidFill>
                <a:prstClr val="white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238038" y="2421968"/>
            <a:ext cx="3479800" cy="381000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100000">
                <a:schemeClr val="accent5">
                  <a:lumMod val="40000"/>
                  <a:lumOff val="60000"/>
                </a:schemeClr>
              </a:gs>
            </a:gsLst>
            <a:lin ang="16200000" scaled="0"/>
            <a:tileRect/>
          </a:gra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dirty="0">
                <a:solidFill>
                  <a:prstClr val="white"/>
                </a:solidFill>
              </a:rPr>
              <a:t>Execution Spaces (“Where”)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238036" y="3196668"/>
            <a:ext cx="3479800" cy="381000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100000">
                <a:schemeClr val="accent5">
                  <a:lumMod val="40000"/>
                  <a:lumOff val="60000"/>
                </a:schemeClr>
              </a:gs>
            </a:gsLst>
            <a:lin ang="16200000" scaled="0"/>
            <a:tileRect/>
          </a:gra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dirty="0">
                <a:solidFill>
                  <a:prstClr val="white"/>
                </a:solidFill>
              </a:rPr>
              <a:t>Execution Patterns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238036" y="3987244"/>
            <a:ext cx="3479800" cy="381000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100000">
                <a:schemeClr val="accent5">
                  <a:lumMod val="40000"/>
                  <a:lumOff val="60000"/>
                </a:schemeClr>
              </a:gs>
            </a:gsLst>
            <a:lin ang="16200000" scaled="0"/>
            <a:tileRect/>
          </a:gra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dirty="0">
                <a:solidFill>
                  <a:prstClr val="white"/>
                </a:solidFill>
              </a:rPr>
              <a:t>Execution Policies (“How”)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04138" y="2421968"/>
            <a:ext cx="3276600" cy="381000"/>
          </a:xfrm>
          <a:prstGeom prst="roundRect">
            <a:avLst/>
          </a:prstGeom>
          <a:gradFill>
            <a:gsLst>
              <a:gs pos="0">
                <a:srgbClr val="006000"/>
              </a:gs>
              <a:gs pos="100000">
                <a:srgbClr val="6DFF6F"/>
              </a:gs>
            </a:gsLst>
          </a:gradFill>
          <a:ln>
            <a:solidFill>
              <a:srgbClr val="006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dirty="0">
                <a:solidFill>
                  <a:prstClr val="white"/>
                </a:solidFill>
              </a:rPr>
              <a:t>Memory Spaces (“Where”)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85087" y="3196668"/>
            <a:ext cx="3276600" cy="381000"/>
          </a:xfrm>
          <a:prstGeom prst="roundRect">
            <a:avLst/>
          </a:prstGeom>
          <a:gradFill>
            <a:gsLst>
              <a:gs pos="0">
                <a:srgbClr val="006000"/>
              </a:gs>
              <a:gs pos="100000">
                <a:srgbClr val="6DFF6F"/>
              </a:gs>
            </a:gsLst>
          </a:gradFill>
          <a:ln>
            <a:solidFill>
              <a:srgbClr val="006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dirty="0">
                <a:solidFill>
                  <a:prstClr val="white"/>
                </a:solidFill>
              </a:rPr>
              <a:t>Memory Layouts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04136" y="3987244"/>
            <a:ext cx="3257551" cy="381000"/>
          </a:xfrm>
          <a:prstGeom prst="roundRect">
            <a:avLst/>
          </a:prstGeom>
          <a:gradFill>
            <a:gsLst>
              <a:gs pos="0">
                <a:srgbClr val="006000"/>
              </a:gs>
              <a:gs pos="100000">
                <a:srgbClr val="6DFF6F"/>
              </a:gs>
            </a:gsLst>
          </a:gradFill>
          <a:ln>
            <a:solidFill>
              <a:srgbClr val="006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>
                <a:solidFill>
                  <a:prstClr val="white"/>
                </a:solidFill>
              </a:rPr>
              <a:t>Memory Traits (“How”)</a:t>
            </a:r>
          </a:p>
        </p:txBody>
      </p:sp>
      <p:cxnSp>
        <p:nvCxnSpPr>
          <p:cNvPr id="13" name="Elbow Connector 12"/>
          <p:cNvCxnSpPr>
            <a:stCxn id="7" idx="3"/>
          </p:cNvCxnSpPr>
          <p:nvPr/>
        </p:nvCxnSpPr>
        <p:spPr>
          <a:xfrm rot="10800000" flipV="1">
            <a:off x="2418638" y="1021449"/>
            <a:ext cx="1028700" cy="473419"/>
          </a:xfrm>
          <a:prstGeom prst="bentConnector2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>
            <a:stCxn id="7" idx="0"/>
          </p:cNvCxnSpPr>
          <p:nvPr/>
        </p:nvCxnSpPr>
        <p:spPr>
          <a:xfrm>
            <a:off x="6101638" y="1021450"/>
            <a:ext cx="1054100" cy="448019"/>
          </a:xfrm>
          <a:prstGeom prst="bentConnector2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Hexagon 14"/>
          <p:cNvSpPr/>
          <p:nvPr/>
        </p:nvSpPr>
        <p:spPr>
          <a:xfrm>
            <a:off x="5606338" y="1482168"/>
            <a:ext cx="3111500" cy="533400"/>
          </a:xfrm>
          <a:prstGeom prst="hexagon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100000">
                <a:schemeClr val="accent5">
                  <a:lumMod val="40000"/>
                  <a:lumOff val="60000"/>
                </a:schemeClr>
              </a:gs>
            </a:gsLst>
            <a:lin ang="16200000" scaled="0"/>
            <a:tileRect/>
          </a:gra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2000" b="1" dirty="0">
                <a:solidFill>
                  <a:prstClr val="white"/>
                </a:solidFill>
              </a:rPr>
              <a:t>Parallel Execution</a:t>
            </a:r>
          </a:p>
        </p:txBody>
      </p:sp>
      <p:sp>
        <p:nvSpPr>
          <p:cNvPr id="16" name="Hexagon 15"/>
          <p:cNvSpPr/>
          <p:nvPr/>
        </p:nvSpPr>
        <p:spPr>
          <a:xfrm>
            <a:off x="869238" y="1494868"/>
            <a:ext cx="3111500" cy="520700"/>
          </a:xfrm>
          <a:prstGeom prst="hexagon">
            <a:avLst/>
          </a:prstGeom>
          <a:gradFill>
            <a:gsLst>
              <a:gs pos="0">
                <a:srgbClr val="006000"/>
              </a:gs>
              <a:gs pos="100000">
                <a:srgbClr val="6DFF6F"/>
              </a:gs>
            </a:gsLst>
          </a:gradFill>
          <a:ln>
            <a:solidFill>
              <a:srgbClr val="006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2000" b="1" dirty="0">
                <a:solidFill>
                  <a:prstClr val="white"/>
                </a:solidFill>
              </a:rPr>
              <a:t>Data Structures</a:t>
            </a:r>
          </a:p>
        </p:txBody>
      </p:sp>
      <p:cxnSp>
        <p:nvCxnSpPr>
          <p:cNvPr id="17" name="Elbow Connector 16"/>
          <p:cNvCxnSpPr>
            <a:stCxn id="8" idx="3"/>
            <a:endCxn id="10" idx="1"/>
          </p:cNvCxnSpPr>
          <p:nvPr/>
        </p:nvCxnSpPr>
        <p:spPr>
          <a:xfrm rot="10800000" flipV="1">
            <a:off x="5238038" y="1748868"/>
            <a:ext cx="368300" cy="863600"/>
          </a:xfrm>
          <a:prstGeom prst="bentConnector3">
            <a:avLst>
              <a:gd name="adj1" fmla="val 162069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>
            <a:stCxn id="8" idx="3"/>
            <a:endCxn id="12" idx="1"/>
          </p:cNvCxnSpPr>
          <p:nvPr/>
        </p:nvCxnSpPr>
        <p:spPr>
          <a:xfrm rot="10800000" flipV="1">
            <a:off x="5238036" y="1748868"/>
            <a:ext cx="368302" cy="2428876"/>
          </a:xfrm>
          <a:prstGeom prst="bentConnector3">
            <a:avLst>
              <a:gd name="adj1" fmla="val 162069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cxnSpLocks/>
            <a:stCxn id="8" idx="3"/>
            <a:endCxn id="11" idx="1"/>
          </p:cNvCxnSpPr>
          <p:nvPr/>
        </p:nvCxnSpPr>
        <p:spPr>
          <a:xfrm rot="10800000" flipV="1">
            <a:off x="5238036" y="1748868"/>
            <a:ext cx="368302" cy="1638300"/>
          </a:xfrm>
          <a:prstGeom prst="bentConnector3">
            <a:avLst>
              <a:gd name="adj1" fmla="val 162069"/>
            </a:avLst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stCxn id="9" idx="3"/>
            <a:endCxn id="17" idx="1"/>
          </p:cNvCxnSpPr>
          <p:nvPr/>
        </p:nvCxnSpPr>
        <p:spPr>
          <a:xfrm rot="10800000" flipV="1">
            <a:off x="704138" y="1755218"/>
            <a:ext cx="165100" cy="857250"/>
          </a:xfrm>
          <a:prstGeom prst="bentConnector3">
            <a:avLst>
              <a:gd name="adj1" fmla="val 245947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stCxn id="9" idx="3"/>
            <a:endCxn id="18" idx="1"/>
          </p:cNvCxnSpPr>
          <p:nvPr/>
        </p:nvCxnSpPr>
        <p:spPr>
          <a:xfrm rot="10800000" flipV="1">
            <a:off x="685088" y="1755218"/>
            <a:ext cx="184151" cy="1631950"/>
          </a:xfrm>
          <a:prstGeom prst="bentConnector3">
            <a:avLst>
              <a:gd name="adj1" fmla="val 224137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stCxn id="9" idx="3"/>
            <a:endCxn id="19" idx="1"/>
          </p:cNvCxnSpPr>
          <p:nvPr/>
        </p:nvCxnSpPr>
        <p:spPr>
          <a:xfrm rot="10800000" flipV="1">
            <a:off x="704136" y="1755218"/>
            <a:ext cx="165102" cy="2422526"/>
          </a:xfrm>
          <a:prstGeom prst="bentConnector3">
            <a:avLst>
              <a:gd name="adj1" fmla="val 245944"/>
            </a:avLst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DA03136F-2E7A-BB42-B723-519AC8B518E1}"/>
              </a:ext>
            </a:extLst>
          </p:cNvPr>
          <p:cNvSpPr txBox="1"/>
          <p:nvPr/>
        </p:nvSpPr>
        <p:spPr>
          <a:xfrm>
            <a:off x="5492038" y="2830541"/>
            <a:ext cx="33329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- CPU, GPU, Executor Mechanism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3403835B-35AC-9D4C-B5DE-629FE9C45B98}"/>
              </a:ext>
            </a:extLst>
          </p:cNvPr>
          <p:cNvSpPr txBox="1"/>
          <p:nvPr/>
        </p:nvSpPr>
        <p:spPr>
          <a:xfrm>
            <a:off x="5492038" y="3604110"/>
            <a:ext cx="36519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- </a:t>
            </a:r>
            <a:r>
              <a:rPr lang="en-US" sz="1600" dirty="0" err="1"/>
              <a:t>parallel_for</a:t>
            </a:r>
            <a:r>
              <a:rPr lang="en-US" sz="1600" dirty="0"/>
              <a:t>/reduce/scan, task-spawn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779E65D3-421C-FF45-A786-7D83D57431F7}"/>
              </a:ext>
            </a:extLst>
          </p:cNvPr>
          <p:cNvSpPr txBox="1"/>
          <p:nvPr/>
        </p:nvSpPr>
        <p:spPr>
          <a:xfrm>
            <a:off x="5492038" y="4394686"/>
            <a:ext cx="26997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- Range, Team, Task-Graph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9B858E2C-0A20-BF42-B00F-7EA60D4E9F43}"/>
              </a:ext>
            </a:extLst>
          </p:cNvPr>
          <p:cNvSpPr txBox="1"/>
          <p:nvPr/>
        </p:nvSpPr>
        <p:spPr>
          <a:xfrm>
            <a:off x="951788" y="2836109"/>
            <a:ext cx="33536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- HBM, DDR, Non-Volatile, Scratch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5E9F2A61-C8D0-8945-A5D9-2661C3BC7B39}"/>
              </a:ext>
            </a:extLst>
          </p:cNvPr>
          <p:cNvSpPr txBox="1"/>
          <p:nvPr/>
        </p:nvSpPr>
        <p:spPr>
          <a:xfrm>
            <a:off x="869238" y="3613179"/>
            <a:ext cx="33647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- Row/Column-Major, Tiled, </a:t>
            </a:r>
            <a:r>
              <a:rPr lang="en-US" sz="1600" dirty="0" err="1"/>
              <a:t>Strided</a:t>
            </a:r>
            <a:endParaRPr lang="en-US" sz="16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972D92A8-8451-864F-BC5C-3E7926B5076E}"/>
              </a:ext>
            </a:extLst>
          </p:cNvPr>
          <p:cNvSpPr txBox="1"/>
          <p:nvPr/>
        </p:nvSpPr>
        <p:spPr>
          <a:xfrm>
            <a:off x="869238" y="4402167"/>
            <a:ext cx="2787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- Streaming, Atomic, Restrict</a:t>
            </a:r>
          </a:p>
        </p:txBody>
      </p:sp>
    </p:spTree>
    <p:extLst>
      <p:ext uri="{BB962C8B-B14F-4D97-AF65-F5344CB8AC3E}">
        <p14:creationId xmlns:p14="http://schemas.microsoft.com/office/powerpoint/2010/main" val="1283641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30F265-FF94-3741-934B-62ED35825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298" y="0"/>
            <a:ext cx="8437328" cy="743756"/>
          </a:xfrm>
        </p:spPr>
        <p:txBody>
          <a:bodyPr/>
          <a:lstStyle/>
          <a:p>
            <a:r>
              <a:rPr lang="en-US" dirty="0"/>
              <a:t>Patterns and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5F71F58-467C-1346-AE95-F56345BF358E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solidFill>
              <a:schemeClr val="accent5">
                <a:lumMod val="75000"/>
              </a:schemeClr>
            </a:solidFill>
          </a:ln>
        </p:spPr>
        <p:txBody>
          <a:bodyPr/>
          <a:lstStyle/>
          <a:p>
            <a:r>
              <a:rPr lang="en-US" dirty="0"/>
              <a:t>Reduce cognitive overload by reusing the same code structure</a:t>
            </a:r>
          </a:p>
          <a:p>
            <a:pPr lvl="1"/>
            <a:r>
              <a:rPr lang="en-US" b="1" dirty="0" err="1">
                <a:solidFill>
                  <a:srgbClr val="002060"/>
                </a:solidFill>
              </a:rPr>
              <a:t>Parallel_Pattern</a:t>
            </a:r>
            <a:r>
              <a:rPr lang="en-US" dirty="0"/>
              <a:t>( </a:t>
            </a:r>
            <a:r>
              <a:rPr lang="en-US" b="1" dirty="0" err="1">
                <a:solidFill>
                  <a:srgbClr val="C00000"/>
                </a:solidFill>
              </a:rPr>
              <a:t>ExecutionPolicy</a:t>
            </a:r>
            <a:r>
              <a:rPr lang="en-US" dirty="0"/>
              <a:t> ,  </a:t>
            </a:r>
            <a:r>
              <a:rPr lang="en-US" b="1" dirty="0" err="1">
                <a:solidFill>
                  <a:srgbClr val="00B050"/>
                </a:solidFill>
              </a:rPr>
              <a:t>FunctionObject</a:t>
            </a:r>
            <a:r>
              <a:rPr lang="en-US" dirty="0"/>
              <a:t> </a:t>
            </a:r>
            <a:r>
              <a:rPr lang="en-US" i="1" dirty="0"/>
              <a:t>[, </a:t>
            </a:r>
            <a:r>
              <a:rPr lang="en-US" i="1" dirty="0" err="1"/>
              <a:t>ReductionArgs</a:t>
            </a:r>
            <a:r>
              <a:rPr lang="en-US" i="1" dirty="0"/>
              <a:t>]</a:t>
            </a:r>
            <a:r>
              <a:rPr lang="en-US" dirty="0"/>
              <a:t>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Orthogonalize further via “require” mechanism to customize exec policy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E6B80E5-09C1-904A-A764-EEB0FB212077}"/>
              </a:ext>
            </a:extLst>
          </p:cNvPr>
          <p:cNvSpPr/>
          <p:nvPr/>
        </p:nvSpPr>
        <p:spPr>
          <a:xfrm>
            <a:off x="700323" y="1698605"/>
            <a:ext cx="964700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Menlo" panose="020B0609030804020204" pitchFamily="49" charset="0"/>
              </a:rPr>
              <a:t>// Basic parallel for</a:t>
            </a:r>
            <a:r>
              <a:rPr lang="en-US" sz="1100" dirty="0">
                <a:solidFill>
                  <a:srgbClr val="5230E1"/>
                </a:solidFill>
                <a:latin typeface="Menlo" panose="020B0609030804020204" pitchFamily="49" charset="0"/>
              </a:rPr>
              <a:t>:</a:t>
            </a:r>
          </a:p>
          <a:p>
            <a:r>
              <a:rPr lang="en-US" sz="1100" b="1" dirty="0" err="1">
                <a:solidFill>
                  <a:srgbClr val="002060"/>
                </a:solidFill>
                <a:latin typeface="Menlo" panose="020B0609030804020204" pitchFamily="49" charset="0"/>
              </a:rPr>
              <a:t>parallel_for</a:t>
            </a:r>
            <a:r>
              <a:rPr lang="en-US" sz="1100" dirty="0">
                <a:solidFill>
                  <a:srgbClr val="000000"/>
                </a:solidFill>
                <a:latin typeface="Menlo" panose="020B0609030804020204" pitchFamily="49" charset="0"/>
              </a:rPr>
              <a:t>( </a:t>
            </a:r>
            <a:r>
              <a:rPr lang="en-US" sz="1100" b="1" dirty="0">
                <a:solidFill>
                  <a:srgbClr val="C00000"/>
                </a:solidFill>
                <a:latin typeface="Menlo" panose="020B0609030804020204" pitchFamily="49" charset="0"/>
              </a:rPr>
              <a:t>N</a:t>
            </a:r>
            <a:r>
              <a:rPr lang="en-US" sz="11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US" sz="1100" b="1" dirty="0">
                <a:solidFill>
                  <a:srgbClr val="00B050"/>
                </a:solidFill>
                <a:latin typeface="Menlo" panose="020B0609030804020204" pitchFamily="49" charset="0"/>
              </a:rPr>
              <a:t>Lambda</a:t>
            </a:r>
            <a:r>
              <a:rPr lang="en-US" sz="1100" dirty="0">
                <a:solidFill>
                  <a:srgbClr val="000000"/>
                </a:solidFill>
                <a:latin typeface="Menlo" panose="020B0609030804020204" pitchFamily="49" charset="0"/>
              </a:rPr>
              <a:t>);</a:t>
            </a:r>
          </a:p>
          <a:p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Menlo" panose="020B0609030804020204" pitchFamily="49" charset="0"/>
              </a:rPr>
              <a:t>// Parallel for with dynamic scheduling:</a:t>
            </a:r>
          </a:p>
          <a:p>
            <a:r>
              <a:rPr lang="en-US" sz="1100" b="1" dirty="0" err="1">
                <a:solidFill>
                  <a:srgbClr val="002060"/>
                </a:solidFill>
                <a:latin typeface="Menlo" panose="020B0609030804020204" pitchFamily="49" charset="0"/>
              </a:rPr>
              <a:t>parallel_for</a:t>
            </a:r>
            <a:r>
              <a:rPr lang="en-US" sz="1100" dirty="0">
                <a:solidFill>
                  <a:srgbClr val="000000"/>
                </a:solidFill>
                <a:latin typeface="Menlo" panose="020B0609030804020204" pitchFamily="49" charset="0"/>
              </a:rPr>
              <a:t>( </a:t>
            </a:r>
            <a:r>
              <a:rPr lang="en-US" sz="1100" b="1" dirty="0" err="1">
                <a:solidFill>
                  <a:srgbClr val="C00000"/>
                </a:solidFill>
                <a:latin typeface="Menlo" panose="020B0609030804020204" pitchFamily="49" charset="0"/>
              </a:rPr>
              <a:t>RangePolicy</a:t>
            </a:r>
            <a:r>
              <a:rPr lang="en-US" sz="1100" b="1" dirty="0">
                <a:solidFill>
                  <a:srgbClr val="C00000"/>
                </a:solidFill>
                <a:latin typeface="Menlo" panose="020B0609030804020204" pitchFamily="49" charset="0"/>
              </a:rPr>
              <a:t>&lt;Schedule&lt;Dynamic&gt;&gt;(0,N)</a:t>
            </a:r>
            <a:r>
              <a:rPr lang="en-US" sz="11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US" sz="1100" b="1" dirty="0">
                <a:solidFill>
                  <a:srgbClr val="00B050"/>
                </a:solidFill>
                <a:latin typeface="Menlo" panose="020B0609030804020204" pitchFamily="49" charset="0"/>
              </a:rPr>
              <a:t>Lambda</a:t>
            </a:r>
            <a:r>
              <a:rPr lang="en-US" sz="1100" dirty="0">
                <a:solidFill>
                  <a:srgbClr val="000000"/>
                </a:solidFill>
                <a:latin typeface="Menlo" panose="020B0609030804020204" pitchFamily="49" charset="0"/>
              </a:rPr>
              <a:t>);</a:t>
            </a:r>
          </a:p>
          <a:p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Menlo" panose="020B0609030804020204" pitchFamily="49" charset="0"/>
              </a:rPr>
              <a:t>// Parallel Reduce with teams:</a:t>
            </a:r>
          </a:p>
          <a:p>
            <a:r>
              <a:rPr lang="en-US" sz="1100" b="1" dirty="0" err="1">
                <a:solidFill>
                  <a:srgbClr val="002060"/>
                </a:solidFill>
                <a:latin typeface="Menlo" panose="020B0609030804020204" pitchFamily="49" charset="0"/>
              </a:rPr>
              <a:t>parallel_reduce</a:t>
            </a:r>
            <a:r>
              <a:rPr lang="en-US" sz="1100" dirty="0">
                <a:solidFill>
                  <a:srgbClr val="000000"/>
                </a:solidFill>
                <a:latin typeface="Menlo" panose="020B0609030804020204" pitchFamily="49" charset="0"/>
              </a:rPr>
              <a:t>( </a:t>
            </a:r>
            <a:r>
              <a:rPr lang="en-US" sz="1100" b="1" dirty="0" err="1">
                <a:solidFill>
                  <a:srgbClr val="C00000"/>
                </a:solidFill>
                <a:latin typeface="Menlo" panose="020B0609030804020204" pitchFamily="49" charset="0"/>
              </a:rPr>
              <a:t>TeamPolicy</a:t>
            </a:r>
            <a:r>
              <a:rPr lang="en-US" sz="1100" b="1" dirty="0">
                <a:solidFill>
                  <a:srgbClr val="C00000"/>
                </a:solidFill>
                <a:latin typeface="Menlo" panose="020B0609030804020204" pitchFamily="49" charset="0"/>
              </a:rPr>
              <a:t>&lt;&gt;(N,AUTO)</a:t>
            </a:r>
            <a:r>
              <a:rPr lang="en-US" sz="11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US" sz="1100" b="1" dirty="0">
                <a:solidFill>
                  <a:srgbClr val="00B050"/>
                </a:solidFill>
                <a:latin typeface="Menlo" panose="020B0609030804020204" pitchFamily="49" charset="0"/>
              </a:rPr>
              <a:t>Lambda</a:t>
            </a:r>
            <a:r>
              <a:rPr lang="en-US" sz="11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US" sz="1100" i="1" dirty="0">
                <a:solidFill>
                  <a:srgbClr val="000000"/>
                </a:solidFill>
                <a:latin typeface="Menlo" panose="020B0609030804020204" pitchFamily="49" charset="0"/>
              </a:rPr>
              <a:t>Reducer</a:t>
            </a:r>
            <a:r>
              <a:rPr lang="en-US" sz="1100" dirty="0">
                <a:solidFill>
                  <a:srgbClr val="000000"/>
                </a:solidFill>
                <a:latin typeface="Menlo" panose="020B0609030804020204" pitchFamily="49" charset="0"/>
              </a:rPr>
              <a:t>);</a:t>
            </a:r>
          </a:p>
          <a:p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Menlo" panose="020B0609030804020204" pitchFamily="49" charset="0"/>
              </a:rPr>
              <a:t>// Parallel Scan with a nested policy</a:t>
            </a:r>
          </a:p>
          <a:p>
            <a:r>
              <a:rPr lang="en-US" sz="1100" b="1" dirty="0" err="1">
                <a:solidFill>
                  <a:srgbClr val="002060"/>
                </a:solidFill>
                <a:latin typeface="Menlo" panose="020B0609030804020204" pitchFamily="49" charset="0"/>
              </a:rPr>
              <a:t>parallel_scan</a:t>
            </a:r>
            <a:r>
              <a:rPr lang="en-US" sz="1100" dirty="0">
                <a:solidFill>
                  <a:srgbClr val="000000"/>
                </a:solidFill>
                <a:latin typeface="Menlo" panose="020B0609030804020204" pitchFamily="49" charset="0"/>
              </a:rPr>
              <a:t>( </a:t>
            </a:r>
            <a:r>
              <a:rPr lang="en-US" sz="1100" b="1" dirty="0" err="1">
                <a:solidFill>
                  <a:srgbClr val="C00000"/>
                </a:solidFill>
                <a:latin typeface="Menlo" panose="020B0609030804020204" pitchFamily="49" charset="0"/>
              </a:rPr>
              <a:t>ThreadVectorRange</a:t>
            </a:r>
            <a:r>
              <a:rPr lang="en-US" sz="1100" b="1" dirty="0">
                <a:solidFill>
                  <a:srgbClr val="C00000"/>
                </a:solidFill>
                <a:latin typeface="Menlo" panose="020B0609030804020204" pitchFamily="49" charset="0"/>
              </a:rPr>
              <a:t>(</a:t>
            </a:r>
            <a:r>
              <a:rPr lang="en-US" sz="1100" b="1" dirty="0" err="1">
                <a:solidFill>
                  <a:srgbClr val="C00000"/>
                </a:solidFill>
                <a:latin typeface="Menlo" panose="020B0609030804020204" pitchFamily="49" charset="0"/>
              </a:rPr>
              <a:t>team_handle,N</a:t>
            </a:r>
            <a:r>
              <a:rPr lang="en-US" sz="1100" b="1" dirty="0">
                <a:solidFill>
                  <a:srgbClr val="C00000"/>
                </a:solidFill>
                <a:latin typeface="Menlo" panose="020B0609030804020204" pitchFamily="49" charset="0"/>
              </a:rPr>
              <a:t>)</a:t>
            </a:r>
            <a:r>
              <a:rPr lang="en-US" sz="11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US" sz="1100" b="1" dirty="0">
                <a:solidFill>
                  <a:srgbClr val="00B050"/>
                </a:solidFill>
                <a:latin typeface="Menlo" panose="020B0609030804020204" pitchFamily="49" charset="0"/>
              </a:rPr>
              <a:t>Lambda</a:t>
            </a:r>
            <a:r>
              <a:rPr lang="en-US" sz="1100" dirty="0">
                <a:solidFill>
                  <a:srgbClr val="000000"/>
                </a:solidFill>
                <a:latin typeface="Menlo" panose="020B0609030804020204" pitchFamily="49" charset="0"/>
              </a:rPr>
              <a:t>);</a:t>
            </a:r>
          </a:p>
          <a:p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Menlo" panose="020B0609030804020204" pitchFamily="49" charset="0"/>
              </a:rPr>
              <a:t>// Restriction pattern equivalent to #pragma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Menlo" panose="020B0609030804020204" pitchFamily="49" charset="0"/>
              </a:rPr>
              <a:t>omp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Menlo" panose="020B0609030804020204" pitchFamily="49" charset="0"/>
              </a:rPr>
              <a:t> single</a:t>
            </a:r>
          </a:p>
          <a:p>
            <a:r>
              <a:rPr lang="en-US" sz="1100" b="1" dirty="0">
                <a:solidFill>
                  <a:srgbClr val="002060"/>
                </a:solidFill>
                <a:latin typeface="Menlo" panose="020B0609030804020204" pitchFamily="49" charset="0"/>
              </a:rPr>
              <a:t>single</a:t>
            </a:r>
            <a:r>
              <a:rPr lang="en-US" sz="1100" dirty="0">
                <a:solidFill>
                  <a:srgbClr val="000000"/>
                </a:solidFill>
                <a:latin typeface="Menlo" panose="020B0609030804020204" pitchFamily="49" charset="0"/>
              </a:rPr>
              <a:t>( </a:t>
            </a:r>
            <a:r>
              <a:rPr lang="en-US" sz="1100" b="1" dirty="0" err="1">
                <a:solidFill>
                  <a:srgbClr val="C00000"/>
                </a:solidFill>
                <a:latin typeface="Menlo" panose="020B0609030804020204" pitchFamily="49" charset="0"/>
              </a:rPr>
              <a:t>PerTeam</a:t>
            </a:r>
            <a:r>
              <a:rPr lang="en-US" sz="1100" b="1" dirty="0">
                <a:solidFill>
                  <a:srgbClr val="C00000"/>
                </a:solidFill>
                <a:latin typeface="Menlo" panose="020B0609030804020204" pitchFamily="49" charset="0"/>
              </a:rPr>
              <a:t>(</a:t>
            </a:r>
            <a:r>
              <a:rPr lang="en-US" sz="1100" b="1" dirty="0" err="1">
                <a:solidFill>
                  <a:srgbClr val="C00000"/>
                </a:solidFill>
                <a:latin typeface="Menlo" panose="020B0609030804020204" pitchFamily="49" charset="0"/>
              </a:rPr>
              <a:t>team_handle</a:t>
            </a:r>
            <a:r>
              <a:rPr lang="en-US" sz="1100" b="1" dirty="0">
                <a:solidFill>
                  <a:srgbClr val="C00000"/>
                </a:solidFill>
                <a:latin typeface="Menlo" panose="020B0609030804020204" pitchFamily="49" charset="0"/>
              </a:rPr>
              <a:t>)</a:t>
            </a:r>
            <a:r>
              <a:rPr lang="en-US" sz="11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US" sz="1100" b="1" dirty="0">
                <a:solidFill>
                  <a:srgbClr val="00B050"/>
                </a:solidFill>
                <a:latin typeface="Menlo" panose="020B0609030804020204" pitchFamily="49" charset="0"/>
              </a:rPr>
              <a:t>Lambda</a:t>
            </a:r>
            <a:r>
              <a:rPr lang="en-US" sz="1100" dirty="0">
                <a:solidFill>
                  <a:srgbClr val="000000"/>
                </a:solidFill>
                <a:latin typeface="Menlo" panose="020B0609030804020204" pitchFamily="49" charset="0"/>
              </a:rPr>
              <a:t>);</a:t>
            </a:r>
          </a:p>
          <a:p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Menlo" panose="020B0609030804020204" pitchFamily="49" charset="0"/>
              </a:rPr>
              <a:t>// Task Spawn</a:t>
            </a:r>
          </a:p>
          <a:p>
            <a:r>
              <a:rPr lang="en-US" sz="1100" b="1" dirty="0" err="1">
                <a:solidFill>
                  <a:srgbClr val="002060"/>
                </a:solidFill>
                <a:latin typeface="Menlo" panose="020B0609030804020204" pitchFamily="49" charset="0"/>
              </a:rPr>
              <a:t>task_spawn</a:t>
            </a:r>
            <a:r>
              <a:rPr lang="en-US" sz="1100" dirty="0">
                <a:solidFill>
                  <a:srgbClr val="000000"/>
                </a:solidFill>
                <a:latin typeface="Menlo" panose="020B0609030804020204" pitchFamily="49" charset="0"/>
              </a:rPr>
              <a:t>( </a:t>
            </a:r>
            <a:r>
              <a:rPr lang="en-US" sz="1100" b="1" dirty="0" err="1">
                <a:solidFill>
                  <a:srgbClr val="C00000"/>
                </a:solidFill>
                <a:latin typeface="Menlo" panose="020B0609030804020204" pitchFamily="49" charset="0"/>
              </a:rPr>
              <a:t>TeamTask</a:t>
            </a:r>
            <a:r>
              <a:rPr lang="en-US" sz="1100" b="1" dirty="0">
                <a:solidFill>
                  <a:srgbClr val="C00000"/>
                </a:solidFill>
                <a:latin typeface="Menlo" panose="020B0609030804020204" pitchFamily="49" charset="0"/>
              </a:rPr>
              <a:t>(scheduler, dependency)</a:t>
            </a:r>
            <a:r>
              <a:rPr lang="en-US" sz="11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US" sz="1100" b="1" dirty="0">
                <a:solidFill>
                  <a:srgbClr val="00B050"/>
                </a:solidFill>
                <a:latin typeface="Menlo" panose="020B0609030804020204" pitchFamily="49" charset="0"/>
              </a:rPr>
              <a:t>Task</a:t>
            </a:r>
            <a:r>
              <a:rPr lang="en-US" sz="1100" dirty="0">
                <a:solidFill>
                  <a:srgbClr val="000000"/>
                </a:solidFill>
                <a:latin typeface="Menlo" panose="020B0609030804020204" pitchFamily="49" charset="0"/>
              </a:rPr>
              <a:t>);</a:t>
            </a:r>
            <a:endParaRPr lang="en-US" sz="11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425B7A7-01BC-684D-A6CB-37D59AE20747}"/>
              </a:ext>
            </a:extLst>
          </p:cNvPr>
          <p:cNvSpPr/>
          <p:nvPr/>
        </p:nvSpPr>
        <p:spPr>
          <a:xfrm>
            <a:off x="609600" y="4243878"/>
            <a:ext cx="8153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34BC26"/>
                </a:solidFill>
                <a:latin typeface="Menlo" panose="020B0609030804020204" pitchFamily="49" charset="0"/>
              </a:rPr>
              <a:t>auto</a:t>
            </a:r>
            <a:r>
              <a:rPr lang="en-US" sz="12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Menlo" panose="020B0609030804020204" pitchFamily="49" charset="0"/>
              </a:rPr>
              <a:t>exec_policy_low_latency</a:t>
            </a:r>
            <a:r>
              <a:rPr lang="en-US" sz="1200" dirty="0">
                <a:solidFill>
                  <a:srgbClr val="000000"/>
                </a:solidFill>
                <a:latin typeface="Menlo" panose="020B0609030804020204" pitchFamily="49" charset="0"/>
              </a:rPr>
              <a:t> = require(</a:t>
            </a:r>
            <a:r>
              <a:rPr lang="en-US" sz="1200" dirty="0" err="1">
                <a:solidFill>
                  <a:srgbClr val="000000"/>
                </a:solidFill>
                <a:latin typeface="Menlo" panose="020B0609030804020204" pitchFamily="49" charset="0"/>
              </a:rPr>
              <a:t>exec_policy</a:t>
            </a:r>
            <a:r>
              <a:rPr lang="en-US" sz="1200" dirty="0" smtClean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US" sz="1200" dirty="0" err="1" smtClean="0">
                <a:solidFill>
                  <a:srgbClr val="000000"/>
                </a:solidFill>
                <a:latin typeface="Menlo" panose="020B0609030804020204" pitchFamily="49" charset="0"/>
              </a:rPr>
              <a:t>KernelProperty</a:t>
            </a:r>
            <a:r>
              <a:rPr lang="en-US" sz="1200" dirty="0">
                <a:solidFill>
                  <a:srgbClr val="000000"/>
                </a:solidFill>
                <a:latin typeface="Menlo" panose="020B0609030804020204" pitchFamily="49" charset="0"/>
              </a:rPr>
              <a:t>::</a:t>
            </a:r>
            <a:r>
              <a:rPr lang="en-US" sz="1200" dirty="0" err="1">
                <a:solidFill>
                  <a:srgbClr val="000000"/>
                </a:solidFill>
                <a:latin typeface="Menlo" panose="020B0609030804020204" pitchFamily="49" charset="0"/>
              </a:rPr>
              <a:t>HintLightWeight</a:t>
            </a:r>
            <a:r>
              <a:rPr lang="en-US" sz="1200" dirty="0">
                <a:solidFill>
                  <a:srgbClr val="000000"/>
                </a:solidFill>
                <a:latin typeface="Menlo" panose="020B0609030804020204" pitchFamily="49" charset="0"/>
              </a:rPr>
              <a:t>);</a:t>
            </a:r>
            <a:endParaRPr lang="en-US" sz="12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204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547" y="-9525"/>
            <a:ext cx="8437328" cy="743756"/>
          </a:xfrm>
        </p:spPr>
        <p:txBody>
          <a:bodyPr/>
          <a:lstStyle/>
          <a:p>
            <a:r>
              <a:rPr lang="en-US" dirty="0"/>
              <a:t>Kokkos Core Capabilities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4600933"/>
              </p:ext>
            </p:extLst>
          </p:nvPr>
        </p:nvGraphicFramePr>
        <p:xfrm>
          <a:off x="361950" y="600180"/>
          <a:ext cx="8324850" cy="429752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5467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7781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7561">
                <a:tc>
                  <a:txBody>
                    <a:bodyPr/>
                    <a:lstStyle/>
                    <a:p>
                      <a:r>
                        <a:rPr lang="en-US" sz="1400" dirty="0"/>
                        <a:t>Concept</a:t>
                      </a:r>
                    </a:p>
                  </a:txBody>
                  <a:tcPr marL="88900" marR="88900" marT="44450" marB="4445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Example</a:t>
                      </a:r>
                    </a:p>
                  </a:txBody>
                  <a:tcPr marL="88900" marR="88900" marT="44450" marB="4445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3983">
                <a:tc>
                  <a:txBody>
                    <a:bodyPr/>
                    <a:lstStyle/>
                    <a:p>
                      <a:r>
                        <a:rPr lang="en-US" sz="1200" dirty="0"/>
                        <a:t>Parallel Loops</a:t>
                      </a:r>
                    </a:p>
                  </a:txBody>
                  <a:tcPr marL="88900" marR="88900" marT="44450" marB="44450"/>
                </a:tc>
                <a:tc>
                  <a:txBody>
                    <a:bodyPr/>
                    <a:lstStyle/>
                    <a:p>
                      <a:r>
                        <a:rPr lang="en-US" sz="1100" b="1" dirty="0" err="1"/>
                        <a:t>parallel_for</a:t>
                      </a:r>
                      <a:r>
                        <a:rPr lang="en-US" sz="1100" dirty="0"/>
                        <a:t>( N, </a:t>
                      </a:r>
                      <a:r>
                        <a:rPr lang="en-US" sz="1100" b="1" dirty="0"/>
                        <a:t>KOKKOS_LAMBDA </a:t>
                      </a:r>
                      <a:r>
                        <a:rPr lang="en-US" sz="1100" dirty="0"/>
                        <a:t>(</a:t>
                      </a:r>
                      <a:r>
                        <a:rPr lang="en-US" sz="1100" dirty="0" err="1"/>
                        <a:t>int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i</a:t>
                      </a:r>
                      <a:r>
                        <a:rPr lang="en-US" sz="1100" dirty="0"/>
                        <a:t>) {</a:t>
                      </a:r>
                      <a:r>
                        <a:rPr lang="en-US" sz="1100" baseline="0" dirty="0"/>
                        <a:t> ...BODY</a:t>
                      </a:r>
                      <a:r>
                        <a:rPr lang="is-IS" sz="1100" baseline="0" dirty="0"/>
                        <a:t>… });</a:t>
                      </a:r>
                      <a:endParaRPr lang="en-US" sz="1100" dirty="0"/>
                    </a:p>
                  </a:txBody>
                  <a:tcPr marL="88900" marR="88900" marT="44450" marB="4445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80798">
                <a:tc>
                  <a:txBody>
                    <a:bodyPr/>
                    <a:lstStyle/>
                    <a:p>
                      <a:r>
                        <a:rPr lang="en-US" sz="1200" dirty="0"/>
                        <a:t>Parallel Reduction</a:t>
                      </a:r>
                    </a:p>
                  </a:txBody>
                  <a:tcPr marL="88900" marR="88900" marT="44450" marB="44450"/>
                </a:tc>
                <a:tc>
                  <a:txBody>
                    <a:bodyPr/>
                    <a:lstStyle/>
                    <a:p>
                      <a:r>
                        <a:rPr lang="en-US" sz="1100" b="1" dirty="0" err="1"/>
                        <a:t>parallel_reduce</a:t>
                      </a:r>
                      <a:r>
                        <a:rPr lang="en-US" sz="1100" dirty="0"/>
                        <a:t>( </a:t>
                      </a:r>
                      <a:r>
                        <a:rPr lang="en-US" sz="1100" b="1" dirty="0" err="1"/>
                        <a:t>RangePolicy</a:t>
                      </a:r>
                      <a:r>
                        <a:rPr lang="en-US" sz="1100" dirty="0"/>
                        <a:t>&lt;</a:t>
                      </a:r>
                      <a:r>
                        <a:rPr lang="en-US" sz="1100" dirty="0" err="1"/>
                        <a:t>ExecSpace</a:t>
                      </a:r>
                      <a:r>
                        <a:rPr lang="en-US" sz="1100" dirty="0"/>
                        <a:t>&gt;(0,N), </a:t>
                      </a:r>
                      <a:r>
                        <a:rPr lang="en-US" sz="1100" b="1" dirty="0"/>
                        <a:t>KOKKOS_LAMBDA </a:t>
                      </a:r>
                      <a:r>
                        <a:rPr lang="en-US" sz="1100" dirty="0"/>
                        <a:t>(</a:t>
                      </a:r>
                      <a:r>
                        <a:rPr lang="en-US" sz="1100" dirty="0" err="1"/>
                        <a:t>int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i</a:t>
                      </a:r>
                      <a:r>
                        <a:rPr lang="en-US" sz="1100" dirty="0"/>
                        <a:t>,</a:t>
                      </a:r>
                      <a:r>
                        <a:rPr lang="en-US" sz="1100" baseline="0" dirty="0"/>
                        <a:t> double&amp; </a:t>
                      </a:r>
                      <a:r>
                        <a:rPr lang="en-US" sz="1100" baseline="0" dirty="0" err="1"/>
                        <a:t>upd</a:t>
                      </a:r>
                      <a:r>
                        <a:rPr lang="en-US" sz="1100" baseline="0" dirty="0"/>
                        <a:t>) {</a:t>
                      </a:r>
                    </a:p>
                    <a:p>
                      <a:r>
                        <a:rPr lang="en-US" sz="1100" baseline="0" dirty="0"/>
                        <a:t>   </a:t>
                      </a:r>
                      <a:r>
                        <a:rPr lang="is-IS" sz="1100" baseline="0" dirty="0"/>
                        <a:t>…BODY...</a:t>
                      </a:r>
                    </a:p>
                    <a:p>
                      <a:r>
                        <a:rPr lang="is-IS" sz="1100" baseline="0" dirty="0"/>
                        <a:t>   upd += ...</a:t>
                      </a:r>
                    </a:p>
                    <a:p>
                      <a:r>
                        <a:rPr lang="is-IS" sz="1100" baseline="0" dirty="0"/>
                        <a:t>}, Sum&lt;&gt;(result));</a:t>
                      </a:r>
                      <a:endParaRPr lang="en-US" sz="1100" dirty="0"/>
                    </a:p>
                  </a:txBody>
                  <a:tcPr marL="88900" marR="88900" marT="44450" marB="4445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4603">
                <a:tc>
                  <a:txBody>
                    <a:bodyPr/>
                    <a:lstStyle/>
                    <a:p>
                      <a:r>
                        <a:rPr lang="en-US" sz="1200" dirty="0"/>
                        <a:t>Tightly Nested Loops</a:t>
                      </a:r>
                    </a:p>
                  </a:txBody>
                  <a:tcPr marL="88900" marR="88900" marT="44450" marB="44450"/>
                </a:tc>
                <a:tc>
                  <a:txBody>
                    <a:bodyPr/>
                    <a:lstStyle/>
                    <a:p>
                      <a:r>
                        <a:rPr lang="en-US" sz="1100" b="1" dirty="0" err="1"/>
                        <a:t>parallel_for</a:t>
                      </a:r>
                      <a:r>
                        <a:rPr lang="en-US" sz="1100" dirty="0"/>
                        <a:t>(</a:t>
                      </a:r>
                      <a:r>
                        <a:rPr lang="en-US" sz="1100" b="1" dirty="0" err="1"/>
                        <a:t>MDRangePolicy</a:t>
                      </a:r>
                      <a:r>
                        <a:rPr lang="en-US" sz="1100" dirty="0"/>
                        <a:t>&lt;</a:t>
                      </a:r>
                      <a:r>
                        <a:rPr lang="en-US" sz="1100" b="1" dirty="0"/>
                        <a:t>Rank</a:t>
                      </a:r>
                      <a:r>
                        <a:rPr lang="en-US" sz="1100" dirty="0"/>
                        <a:t>&lt;3&gt; &gt;</a:t>
                      </a:r>
                      <a:r>
                        <a:rPr lang="en-US" sz="1100" baseline="0" dirty="0"/>
                        <a:t> ({0,0,0},{N1,N2,N3},{T1,T2,T3}, </a:t>
                      </a:r>
                    </a:p>
                    <a:p>
                      <a:r>
                        <a:rPr lang="en-US" sz="1100" baseline="0" dirty="0"/>
                        <a:t>  </a:t>
                      </a:r>
                      <a:r>
                        <a:rPr lang="en-US" sz="1100" b="1" baseline="0" dirty="0"/>
                        <a:t>KOKKOS_LAMBDA </a:t>
                      </a:r>
                      <a:r>
                        <a:rPr lang="en-US" sz="1100" baseline="0" dirty="0"/>
                        <a:t>(</a:t>
                      </a:r>
                      <a:r>
                        <a:rPr lang="en-US" sz="1100" baseline="0" dirty="0" err="1"/>
                        <a:t>int</a:t>
                      </a:r>
                      <a:r>
                        <a:rPr lang="en-US" sz="1100" baseline="0" dirty="0"/>
                        <a:t> </a:t>
                      </a:r>
                      <a:r>
                        <a:rPr lang="en-US" sz="1100" baseline="0" dirty="0" err="1"/>
                        <a:t>i</a:t>
                      </a:r>
                      <a:r>
                        <a:rPr lang="en-US" sz="1100" baseline="0" dirty="0"/>
                        <a:t>, </a:t>
                      </a:r>
                      <a:r>
                        <a:rPr lang="en-US" sz="1100" baseline="0" dirty="0" err="1"/>
                        <a:t>int</a:t>
                      </a:r>
                      <a:r>
                        <a:rPr lang="en-US" sz="1100" baseline="0" dirty="0"/>
                        <a:t> j, </a:t>
                      </a:r>
                      <a:r>
                        <a:rPr lang="en-US" sz="1100" baseline="0" dirty="0" err="1"/>
                        <a:t>int</a:t>
                      </a:r>
                      <a:r>
                        <a:rPr lang="en-US" sz="1100" baseline="0" dirty="0"/>
                        <a:t> k) {</a:t>
                      </a:r>
                      <a:r>
                        <a:rPr lang="is-IS" sz="1100" baseline="0" dirty="0"/>
                        <a:t>…BODY...});</a:t>
                      </a:r>
                      <a:endParaRPr lang="en-US" sz="1100" dirty="0"/>
                    </a:p>
                  </a:txBody>
                  <a:tcPr marL="88900" marR="88900" marT="44450" marB="4445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64516">
                <a:tc>
                  <a:txBody>
                    <a:bodyPr/>
                    <a:lstStyle/>
                    <a:p>
                      <a:r>
                        <a:rPr lang="en-US" sz="1200" dirty="0"/>
                        <a:t>Non-Tightly Nested Loops</a:t>
                      </a:r>
                    </a:p>
                  </a:txBody>
                  <a:tcPr marL="88900" marR="88900" marT="44450" marB="44450"/>
                </a:tc>
                <a:tc>
                  <a:txBody>
                    <a:bodyPr/>
                    <a:lstStyle/>
                    <a:p>
                      <a:r>
                        <a:rPr lang="en-US" sz="1100" b="1" dirty="0" err="1"/>
                        <a:t>parallel_for</a:t>
                      </a:r>
                      <a:r>
                        <a:rPr lang="en-US" sz="1100" dirty="0"/>
                        <a:t>( </a:t>
                      </a:r>
                      <a:r>
                        <a:rPr lang="en-US" sz="1100" b="1" dirty="0" err="1"/>
                        <a:t>TeamPolicy</a:t>
                      </a:r>
                      <a:r>
                        <a:rPr lang="en-US" sz="1100" dirty="0"/>
                        <a:t>&lt;</a:t>
                      </a:r>
                      <a:r>
                        <a:rPr lang="en-US" sz="1100" b="1" dirty="0"/>
                        <a:t>Schedule</a:t>
                      </a:r>
                      <a:r>
                        <a:rPr lang="en-US" sz="1100" dirty="0"/>
                        <a:t>&lt;</a:t>
                      </a:r>
                      <a:r>
                        <a:rPr lang="en-US" sz="1100" b="1" dirty="0"/>
                        <a:t>Dynamic</a:t>
                      </a:r>
                      <a:r>
                        <a:rPr lang="en-US" sz="1100" dirty="0"/>
                        <a:t>&gt;&gt;( N, TS ), </a:t>
                      </a:r>
                      <a:r>
                        <a:rPr lang="en-US" sz="1100" b="1" dirty="0"/>
                        <a:t>KOKKOS_LAMBDA </a:t>
                      </a:r>
                      <a:r>
                        <a:rPr lang="en-US" sz="1100" dirty="0"/>
                        <a:t>(Team team) {</a:t>
                      </a:r>
                      <a:r>
                        <a:rPr lang="en-US" sz="1100" baseline="0" dirty="0"/>
                        <a:t> </a:t>
                      </a:r>
                    </a:p>
                    <a:p>
                      <a:r>
                        <a:rPr lang="en-US" sz="1100" baseline="0" dirty="0"/>
                        <a:t>   </a:t>
                      </a:r>
                      <a:r>
                        <a:rPr lang="is-IS" sz="1100" baseline="0" dirty="0"/>
                        <a:t>… COMMON CODE 1 ...</a:t>
                      </a:r>
                    </a:p>
                    <a:p>
                      <a:r>
                        <a:rPr lang="is-IS" sz="1100" baseline="0" dirty="0"/>
                        <a:t>   </a:t>
                      </a:r>
                      <a:r>
                        <a:rPr lang="is-IS" sz="1100" b="1" baseline="0" dirty="0"/>
                        <a:t>parallel_for</a:t>
                      </a:r>
                      <a:r>
                        <a:rPr lang="is-IS" sz="1100" baseline="0" dirty="0"/>
                        <a:t>(</a:t>
                      </a:r>
                      <a:r>
                        <a:rPr lang="is-IS" sz="1100" b="1" baseline="0" dirty="0"/>
                        <a:t>TeamThreadRange</a:t>
                      </a:r>
                      <a:r>
                        <a:rPr lang="is-IS" sz="1100" baseline="0" dirty="0"/>
                        <a:t>( team, M(N)), [&amp;] (int j)  { ... INNER BODY...</a:t>
                      </a:r>
                      <a:r>
                        <a:rPr lang="en-US" sz="1100" baseline="0" dirty="0"/>
                        <a:t> });</a:t>
                      </a:r>
                    </a:p>
                    <a:p>
                      <a:r>
                        <a:rPr lang="en-US" sz="1100" baseline="0" dirty="0"/>
                        <a:t>   </a:t>
                      </a:r>
                      <a:r>
                        <a:rPr lang="is-IS" sz="1100" baseline="0" dirty="0"/>
                        <a:t>… COMMON CODE 2 ...</a:t>
                      </a:r>
                      <a:endParaRPr lang="en-US" sz="1100" baseline="0" dirty="0"/>
                    </a:p>
                    <a:p>
                      <a:r>
                        <a:rPr lang="en-US" sz="1100" baseline="0" dirty="0"/>
                        <a:t>});</a:t>
                      </a:r>
                      <a:endParaRPr lang="is-IS" sz="1100" baseline="0" dirty="0"/>
                    </a:p>
                  </a:txBody>
                  <a:tcPr marL="88900" marR="88900" marT="44450" marB="4445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5252">
                <a:tc>
                  <a:txBody>
                    <a:bodyPr/>
                    <a:lstStyle/>
                    <a:p>
                      <a:r>
                        <a:rPr lang="en-US" sz="1200" dirty="0"/>
                        <a:t>Task Dag</a:t>
                      </a:r>
                    </a:p>
                  </a:txBody>
                  <a:tcPr marL="88900" marR="88900" marT="44450" marB="44450"/>
                </a:tc>
                <a:tc>
                  <a:txBody>
                    <a:bodyPr/>
                    <a:lstStyle/>
                    <a:p>
                      <a:r>
                        <a:rPr lang="en-US" sz="1100" b="1" dirty="0" err="1"/>
                        <a:t>task_spawn</a:t>
                      </a:r>
                      <a:r>
                        <a:rPr lang="en-US" sz="1100" dirty="0"/>
                        <a:t>( </a:t>
                      </a:r>
                      <a:r>
                        <a:rPr lang="en-US" sz="1100" b="1" dirty="0" err="1"/>
                        <a:t>TaskTeam</a:t>
                      </a:r>
                      <a:r>
                        <a:rPr lang="en-US" sz="1100" dirty="0"/>
                        <a:t>( scheduler ,</a:t>
                      </a:r>
                      <a:r>
                        <a:rPr lang="en-US" sz="1100" baseline="0" dirty="0"/>
                        <a:t> priority), </a:t>
                      </a:r>
                      <a:r>
                        <a:rPr lang="en-US" sz="1100" b="1" baseline="0" dirty="0"/>
                        <a:t>KOKKOS_LAMBDA </a:t>
                      </a:r>
                      <a:r>
                        <a:rPr lang="en-US" sz="1100" baseline="0" dirty="0"/>
                        <a:t>(Team team) { </a:t>
                      </a:r>
                      <a:r>
                        <a:rPr lang="is-IS" sz="1100" baseline="0" dirty="0"/>
                        <a:t>… BODY });</a:t>
                      </a:r>
                      <a:endParaRPr lang="en-US" sz="1100" dirty="0"/>
                    </a:p>
                  </a:txBody>
                  <a:tcPr marL="88900" marR="88900" marT="44450" marB="4445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8389">
                <a:tc>
                  <a:txBody>
                    <a:bodyPr/>
                    <a:lstStyle/>
                    <a:p>
                      <a:r>
                        <a:rPr lang="en-US" sz="1200" dirty="0"/>
                        <a:t>Data Allocation</a:t>
                      </a:r>
                    </a:p>
                  </a:txBody>
                  <a:tcPr marL="88900" marR="88900" marT="44450" marB="44450"/>
                </a:tc>
                <a:tc>
                  <a:txBody>
                    <a:bodyPr/>
                    <a:lstStyle/>
                    <a:p>
                      <a:r>
                        <a:rPr lang="en-US" sz="1100" b="1" dirty="0"/>
                        <a:t>View</a:t>
                      </a:r>
                      <a:r>
                        <a:rPr lang="en-US" sz="1100" dirty="0"/>
                        <a:t>&lt;double**, Layout, </a:t>
                      </a:r>
                      <a:r>
                        <a:rPr lang="en-US" sz="1100" dirty="0" err="1"/>
                        <a:t>MemSpace</a:t>
                      </a:r>
                      <a:r>
                        <a:rPr lang="en-US" sz="1100" dirty="0"/>
                        <a:t>&gt; a(“A”,N,M);</a:t>
                      </a:r>
                      <a:r>
                        <a:rPr lang="en-US" sz="1100" baseline="0" dirty="0"/>
                        <a:t> </a:t>
                      </a:r>
                      <a:endParaRPr lang="en-US" sz="1100" dirty="0"/>
                    </a:p>
                  </a:txBody>
                  <a:tcPr marL="88900" marR="88900" marT="44450" marB="4445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4141">
                <a:tc>
                  <a:txBody>
                    <a:bodyPr/>
                    <a:lstStyle/>
                    <a:p>
                      <a:r>
                        <a:rPr lang="en-US" sz="1200" dirty="0"/>
                        <a:t>Data Transfer</a:t>
                      </a:r>
                    </a:p>
                  </a:txBody>
                  <a:tcPr marL="88900" marR="88900" marT="44450" marB="44450"/>
                </a:tc>
                <a:tc>
                  <a:txBody>
                    <a:bodyPr/>
                    <a:lstStyle/>
                    <a:p>
                      <a:r>
                        <a:rPr lang="en-US" sz="1100" b="1" dirty="0" err="1"/>
                        <a:t>deep_copy</a:t>
                      </a:r>
                      <a:r>
                        <a:rPr lang="en-US" sz="1100" dirty="0"/>
                        <a:t>(</a:t>
                      </a:r>
                      <a:r>
                        <a:rPr lang="en-US" sz="1100" dirty="0" err="1"/>
                        <a:t>a,b</a:t>
                      </a:r>
                      <a:r>
                        <a:rPr lang="en-US" sz="1100" dirty="0"/>
                        <a:t>);</a:t>
                      </a:r>
                    </a:p>
                  </a:txBody>
                  <a:tcPr marL="88900" marR="88900" marT="44450" marB="4445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84141">
                <a:tc>
                  <a:txBody>
                    <a:bodyPr/>
                    <a:lstStyle/>
                    <a:p>
                      <a:r>
                        <a:rPr lang="en-US" sz="1200" dirty="0"/>
                        <a:t>Atomics</a:t>
                      </a:r>
                    </a:p>
                  </a:txBody>
                  <a:tcPr marL="88900" marR="88900" marT="44450" marB="44450"/>
                </a:tc>
                <a:tc>
                  <a:txBody>
                    <a:bodyPr/>
                    <a:lstStyle/>
                    <a:p>
                      <a:r>
                        <a:rPr lang="en-US" sz="1100" dirty="0" err="1"/>
                        <a:t>atomic_add</a:t>
                      </a:r>
                      <a:r>
                        <a:rPr lang="en-US" sz="1100" dirty="0"/>
                        <a:t>(&amp;a[</a:t>
                      </a:r>
                      <a:r>
                        <a:rPr lang="en-US" sz="1100" dirty="0" err="1"/>
                        <a:t>i</a:t>
                      </a:r>
                      <a:r>
                        <a:rPr lang="en-US" sz="1100" dirty="0"/>
                        <a:t>],5.0); View&lt;double*,</a:t>
                      </a:r>
                      <a:r>
                        <a:rPr lang="en-US" sz="1100" dirty="0" err="1"/>
                        <a:t>MemoryTraits</a:t>
                      </a:r>
                      <a:r>
                        <a:rPr lang="en-US" sz="1100" dirty="0"/>
                        <a:t>&lt;</a:t>
                      </a:r>
                      <a:r>
                        <a:rPr lang="en-US" sz="1100" dirty="0" err="1"/>
                        <a:t>AtomicAccess</a:t>
                      </a:r>
                      <a:r>
                        <a:rPr lang="en-US" sz="1100" dirty="0"/>
                        <a:t>&gt;&gt; a(); a(</a:t>
                      </a:r>
                      <a:r>
                        <a:rPr lang="en-US" sz="1100" dirty="0" err="1"/>
                        <a:t>i</a:t>
                      </a:r>
                      <a:r>
                        <a:rPr lang="en-US" sz="1100" dirty="0"/>
                        <a:t>)+=5.0; </a:t>
                      </a:r>
                    </a:p>
                  </a:txBody>
                  <a:tcPr marL="88900" marR="88900" marT="44450" marB="44450"/>
                </a:tc>
                <a:extLst>
                  <a:ext uri="{0D108BD9-81ED-4DB2-BD59-A6C34878D82A}">
                    <a16:rowId xmlns:a16="http://schemas.microsoft.com/office/drawing/2014/main" xmlns="" val="2053323499"/>
                  </a:ext>
                </a:extLst>
              </a:tr>
              <a:tr h="284141">
                <a:tc>
                  <a:txBody>
                    <a:bodyPr/>
                    <a:lstStyle/>
                    <a:p>
                      <a:r>
                        <a:rPr lang="en-US" sz="1200" dirty="0"/>
                        <a:t>Exec Spaces</a:t>
                      </a:r>
                    </a:p>
                  </a:txBody>
                  <a:tcPr marL="88900" marR="88900" marT="44450" marB="4445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Serial, Threads, OpenMP, </a:t>
                      </a:r>
                      <a:r>
                        <a:rPr lang="en-US" sz="1100" dirty="0" err="1"/>
                        <a:t>Cuda</a:t>
                      </a:r>
                      <a:r>
                        <a:rPr lang="en-US" sz="1100" dirty="0"/>
                        <a:t>, HPX (experimental), </a:t>
                      </a:r>
                      <a:r>
                        <a:rPr lang="en-US" sz="1100" dirty="0" err="1"/>
                        <a:t>ROCm</a:t>
                      </a:r>
                      <a:r>
                        <a:rPr lang="en-US" sz="1100" dirty="0"/>
                        <a:t> (experimental)</a:t>
                      </a:r>
                      <a:endParaRPr lang="en-US" sz="1100" i="1" dirty="0"/>
                    </a:p>
                  </a:txBody>
                  <a:tcPr marL="88900" marR="88900" marT="44450" marB="4445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9783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BB47EB-4E6B-A949-B052-082072385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298" y="0"/>
            <a:ext cx="8437328" cy="743756"/>
          </a:xfrm>
        </p:spPr>
        <p:txBody>
          <a:bodyPr/>
          <a:lstStyle/>
          <a:p>
            <a:r>
              <a:rPr lang="en-US" dirty="0"/>
              <a:t>More Kokkos Capabilities</a:t>
            </a:r>
          </a:p>
        </p:txBody>
      </p:sp>
      <p:sp>
        <p:nvSpPr>
          <p:cNvPr id="4" name="Cloud 3">
            <a:extLst>
              <a:ext uri="{FF2B5EF4-FFF2-40B4-BE49-F238E27FC236}">
                <a16:creationId xmlns:a16="http://schemas.microsoft.com/office/drawing/2014/main" xmlns="" id="{1A606021-87F9-464B-8831-C2F6A552C63C}"/>
              </a:ext>
            </a:extLst>
          </p:cNvPr>
          <p:cNvSpPr/>
          <p:nvPr/>
        </p:nvSpPr>
        <p:spPr>
          <a:xfrm>
            <a:off x="698500" y="1282700"/>
            <a:ext cx="2006600" cy="533400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/>
              <a:t>parallel_scan</a:t>
            </a:r>
            <a:endParaRPr lang="en-US" sz="1400" dirty="0"/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xmlns="" id="{AE2787EB-45C9-8643-84E1-C911F4A04F35}"/>
              </a:ext>
            </a:extLst>
          </p:cNvPr>
          <p:cNvSpPr/>
          <p:nvPr/>
        </p:nvSpPr>
        <p:spPr>
          <a:xfrm>
            <a:off x="2908300" y="1016000"/>
            <a:ext cx="2006600" cy="533400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/>
              <a:t>DualView</a:t>
            </a:r>
            <a:endParaRPr lang="en-US" sz="1400" dirty="0"/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xmlns="" id="{6B9F072E-2907-314B-881D-D319291FC870}"/>
              </a:ext>
            </a:extLst>
          </p:cNvPr>
          <p:cNvSpPr/>
          <p:nvPr/>
        </p:nvSpPr>
        <p:spPr>
          <a:xfrm>
            <a:off x="4914900" y="1282700"/>
            <a:ext cx="2006600" cy="533400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/>
              <a:t>ScatterView</a:t>
            </a:r>
            <a:endParaRPr lang="en-US" sz="1400" dirty="0"/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xmlns="" id="{FF4A5F9E-EFD3-5F41-A5FA-F97D51286697}"/>
              </a:ext>
            </a:extLst>
          </p:cNvPr>
          <p:cNvSpPr/>
          <p:nvPr/>
        </p:nvSpPr>
        <p:spPr>
          <a:xfrm>
            <a:off x="7035800" y="1549400"/>
            <a:ext cx="2006600" cy="533400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/>
              <a:t>OffsetView</a:t>
            </a:r>
            <a:endParaRPr lang="en-US" sz="1400" dirty="0"/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xmlns="" id="{234E4BA2-0E4F-F649-86F5-6AEC84F089C7}"/>
              </a:ext>
            </a:extLst>
          </p:cNvPr>
          <p:cNvSpPr/>
          <p:nvPr/>
        </p:nvSpPr>
        <p:spPr>
          <a:xfrm>
            <a:off x="2337710" y="1841500"/>
            <a:ext cx="2386689" cy="533400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/>
              <a:t>StaticWorkGraph</a:t>
            </a:r>
            <a:endParaRPr lang="en-US" sz="1400" dirty="0"/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xmlns="" id="{E1D71FEA-11C0-AD40-9B2B-C2FAFB5D6B8B}"/>
              </a:ext>
            </a:extLst>
          </p:cNvPr>
          <p:cNvSpPr/>
          <p:nvPr/>
        </p:nvSpPr>
        <p:spPr>
          <a:xfrm>
            <a:off x="4096660" y="2343150"/>
            <a:ext cx="2126339" cy="533400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/>
              <a:t>UnorderedMap</a:t>
            </a:r>
            <a:endParaRPr lang="en-US" sz="1400" dirty="0"/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xmlns="" id="{0BA50F31-4B9B-A849-821C-A1E31E3E11A1}"/>
              </a:ext>
            </a:extLst>
          </p:cNvPr>
          <p:cNvSpPr/>
          <p:nvPr/>
        </p:nvSpPr>
        <p:spPr>
          <a:xfrm>
            <a:off x="6483349" y="2247900"/>
            <a:ext cx="2006600" cy="533400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/>
              <a:t>RandomPool</a:t>
            </a:r>
            <a:endParaRPr lang="en-US" sz="1400" dirty="0"/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xmlns="" id="{FC6D2F68-6BEF-D244-9587-9187A4637B39}"/>
              </a:ext>
            </a:extLst>
          </p:cNvPr>
          <p:cNvSpPr/>
          <p:nvPr/>
        </p:nvSpPr>
        <p:spPr>
          <a:xfrm>
            <a:off x="1073149" y="2482850"/>
            <a:ext cx="2006600" cy="533400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sort</a:t>
            </a:r>
          </a:p>
        </p:txBody>
      </p:sp>
      <p:sp>
        <p:nvSpPr>
          <p:cNvPr id="13" name="Cloud 12">
            <a:extLst>
              <a:ext uri="{FF2B5EF4-FFF2-40B4-BE49-F238E27FC236}">
                <a16:creationId xmlns:a16="http://schemas.microsoft.com/office/drawing/2014/main" xmlns="" id="{274C21CB-4F68-CB42-9C0A-B7BB4392FEBA}"/>
              </a:ext>
            </a:extLst>
          </p:cNvPr>
          <p:cNvSpPr/>
          <p:nvPr/>
        </p:nvSpPr>
        <p:spPr>
          <a:xfrm>
            <a:off x="2921000" y="2939244"/>
            <a:ext cx="2133600" cy="533400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/>
              <a:t>kokkos_malloc</a:t>
            </a:r>
            <a:endParaRPr lang="en-US" sz="1400" dirty="0"/>
          </a:p>
        </p:txBody>
      </p:sp>
      <p:sp>
        <p:nvSpPr>
          <p:cNvPr id="14" name="Cloud 13">
            <a:extLst>
              <a:ext uri="{FF2B5EF4-FFF2-40B4-BE49-F238E27FC236}">
                <a16:creationId xmlns:a16="http://schemas.microsoft.com/office/drawing/2014/main" xmlns="" id="{0A6E1D01-8805-6141-BB22-656527661729}"/>
              </a:ext>
            </a:extLst>
          </p:cNvPr>
          <p:cNvSpPr/>
          <p:nvPr/>
        </p:nvSpPr>
        <p:spPr>
          <a:xfrm>
            <a:off x="5480049" y="3016250"/>
            <a:ext cx="2006600" cy="533400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/>
              <a:t>kokkos_free</a:t>
            </a:r>
            <a:endParaRPr lang="en-US" sz="1400" dirty="0"/>
          </a:p>
        </p:txBody>
      </p:sp>
      <p:sp>
        <p:nvSpPr>
          <p:cNvPr id="15" name="Cloud 14">
            <a:extLst>
              <a:ext uri="{FF2B5EF4-FFF2-40B4-BE49-F238E27FC236}">
                <a16:creationId xmlns:a16="http://schemas.microsoft.com/office/drawing/2014/main" xmlns="" id="{EF8022BC-3782-DC43-91E2-899885072B8B}"/>
              </a:ext>
            </a:extLst>
          </p:cNvPr>
          <p:cNvSpPr/>
          <p:nvPr/>
        </p:nvSpPr>
        <p:spPr>
          <a:xfrm>
            <a:off x="4051300" y="3662338"/>
            <a:ext cx="2006600" cy="533400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/>
              <a:t>Bitset</a:t>
            </a:r>
            <a:endParaRPr lang="en-US" sz="1400" dirty="0"/>
          </a:p>
        </p:txBody>
      </p:sp>
      <p:sp>
        <p:nvSpPr>
          <p:cNvPr id="16" name="Cloud 15">
            <a:extLst>
              <a:ext uri="{FF2B5EF4-FFF2-40B4-BE49-F238E27FC236}">
                <a16:creationId xmlns:a16="http://schemas.microsoft.com/office/drawing/2014/main" xmlns="" id="{05ED098C-7F7C-C34F-A0D6-D2A7107D2F6F}"/>
              </a:ext>
            </a:extLst>
          </p:cNvPr>
          <p:cNvSpPr/>
          <p:nvPr/>
        </p:nvSpPr>
        <p:spPr>
          <a:xfrm>
            <a:off x="1524454" y="3683000"/>
            <a:ext cx="2006600" cy="533400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Vector</a:t>
            </a:r>
          </a:p>
        </p:txBody>
      </p:sp>
      <p:sp>
        <p:nvSpPr>
          <p:cNvPr id="17" name="Cloud 16">
            <a:extLst>
              <a:ext uri="{FF2B5EF4-FFF2-40B4-BE49-F238E27FC236}">
                <a16:creationId xmlns:a16="http://schemas.microsoft.com/office/drawing/2014/main" xmlns="" id="{18C4A66E-1102-9C41-A67F-A15B9E2D7B69}"/>
              </a:ext>
            </a:extLst>
          </p:cNvPr>
          <p:cNvSpPr/>
          <p:nvPr/>
        </p:nvSpPr>
        <p:spPr>
          <a:xfrm>
            <a:off x="261031" y="3149600"/>
            <a:ext cx="2006600" cy="533400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/>
              <a:t>LayoutLeft</a:t>
            </a:r>
            <a:endParaRPr lang="en-US" sz="1400" dirty="0"/>
          </a:p>
        </p:txBody>
      </p:sp>
      <p:sp>
        <p:nvSpPr>
          <p:cNvPr id="18" name="Cloud 17">
            <a:extLst>
              <a:ext uri="{FF2B5EF4-FFF2-40B4-BE49-F238E27FC236}">
                <a16:creationId xmlns:a16="http://schemas.microsoft.com/office/drawing/2014/main" xmlns="" id="{A1548A5E-7F45-5C47-BAA4-6C70D578F92E}"/>
              </a:ext>
            </a:extLst>
          </p:cNvPr>
          <p:cNvSpPr/>
          <p:nvPr/>
        </p:nvSpPr>
        <p:spPr>
          <a:xfrm>
            <a:off x="60892" y="1895475"/>
            <a:ext cx="2006600" cy="533400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/>
              <a:t>LayoutRight</a:t>
            </a:r>
            <a:endParaRPr lang="en-US" sz="1400" dirty="0"/>
          </a:p>
        </p:txBody>
      </p:sp>
      <p:sp>
        <p:nvSpPr>
          <p:cNvPr id="19" name="Cloud 18">
            <a:extLst>
              <a:ext uri="{FF2B5EF4-FFF2-40B4-BE49-F238E27FC236}">
                <a16:creationId xmlns:a16="http://schemas.microsoft.com/office/drawing/2014/main" xmlns="" id="{ABF50F87-7DD2-C449-99E0-AAF86EE3ECAC}"/>
              </a:ext>
            </a:extLst>
          </p:cNvPr>
          <p:cNvSpPr/>
          <p:nvPr/>
        </p:nvSpPr>
        <p:spPr>
          <a:xfrm>
            <a:off x="6344561" y="3683000"/>
            <a:ext cx="2006600" cy="533400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/>
              <a:t>LayoutStrided</a:t>
            </a:r>
            <a:endParaRPr lang="en-US" sz="1400" dirty="0"/>
          </a:p>
        </p:txBody>
      </p:sp>
      <p:sp>
        <p:nvSpPr>
          <p:cNvPr id="20" name="Cloud 19">
            <a:extLst>
              <a:ext uri="{FF2B5EF4-FFF2-40B4-BE49-F238E27FC236}">
                <a16:creationId xmlns:a16="http://schemas.microsoft.com/office/drawing/2014/main" xmlns="" id="{E28347D7-785E-CD41-9AA5-56D7A37E70E3}"/>
              </a:ext>
            </a:extLst>
          </p:cNvPr>
          <p:cNvSpPr/>
          <p:nvPr/>
        </p:nvSpPr>
        <p:spPr>
          <a:xfrm>
            <a:off x="6222999" y="661206"/>
            <a:ext cx="2006600" cy="533400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Reducers</a:t>
            </a:r>
          </a:p>
        </p:txBody>
      </p:sp>
      <p:sp>
        <p:nvSpPr>
          <p:cNvPr id="21" name="Cloud 20">
            <a:extLst>
              <a:ext uri="{FF2B5EF4-FFF2-40B4-BE49-F238E27FC236}">
                <a16:creationId xmlns:a16="http://schemas.microsoft.com/office/drawing/2014/main" xmlns="" id="{5F912BC7-E628-1F4F-AD73-A65183C1B44E}"/>
              </a:ext>
            </a:extLst>
          </p:cNvPr>
          <p:cNvSpPr/>
          <p:nvPr/>
        </p:nvSpPr>
        <p:spPr>
          <a:xfrm>
            <a:off x="863600" y="661206"/>
            <a:ext cx="2006600" cy="533400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/>
              <a:t>MemoryPool</a:t>
            </a:r>
            <a:endParaRPr lang="en-US" sz="1400" dirty="0"/>
          </a:p>
        </p:txBody>
      </p:sp>
      <p:sp>
        <p:nvSpPr>
          <p:cNvPr id="22" name="Cloud 21">
            <a:extLst>
              <a:ext uri="{FF2B5EF4-FFF2-40B4-BE49-F238E27FC236}">
                <a16:creationId xmlns:a16="http://schemas.microsoft.com/office/drawing/2014/main" xmlns="" id="{6418EF1E-EC6B-854C-87E2-008CCBB164B6}"/>
              </a:ext>
            </a:extLst>
          </p:cNvPr>
          <p:cNvSpPr/>
          <p:nvPr/>
        </p:nvSpPr>
        <p:spPr>
          <a:xfrm>
            <a:off x="261031" y="4209244"/>
            <a:ext cx="2006600" cy="533400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/>
              <a:t>ScratchSpace</a:t>
            </a:r>
            <a:endParaRPr lang="en-US" sz="1400" dirty="0"/>
          </a:p>
        </p:txBody>
      </p:sp>
      <p:sp>
        <p:nvSpPr>
          <p:cNvPr id="23" name="Cloud 22">
            <a:extLst>
              <a:ext uri="{FF2B5EF4-FFF2-40B4-BE49-F238E27FC236}">
                <a16:creationId xmlns:a16="http://schemas.microsoft.com/office/drawing/2014/main" xmlns="" id="{8288E331-8984-7448-874E-BE407C74F8C9}"/>
              </a:ext>
            </a:extLst>
          </p:cNvPr>
          <p:cNvSpPr/>
          <p:nvPr/>
        </p:nvSpPr>
        <p:spPr>
          <a:xfrm>
            <a:off x="2778692" y="4192160"/>
            <a:ext cx="2006600" cy="533400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/>
              <a:t>ScratchSpace</a:t>
            </a:r>
            <a:endParaRPr lang="en-US" sz="1400" dirty="0"/>
          </a:p>
        </p:txBody>
      </p:sp>
      <p:sp>
        <p:nvSpPr>
          <p:cNvPr id="24" name="Cloud 23">
            <a:extLst>
              <a:ext uri="{FF2B5EF4-FFF2-40B4-BE49-F238E27FC236}">
                <a16:creationId xmlns:a16="http://schemas.microsoft.com/office/drawing/2014/main" xmlns="" id="{17BCA137-264C-294C-9A07-907717F766D8}"/>
              </a:ext>
            </a:extLst>
          </p:cNvPr>
          <p:cNvSpPr/>
          <p:nvPr/>
        </p:nvSpPr>
        <p:spPr>
          <a:xfrm>
            <a:off x="5018826" y="4216400"/>
            <a:ext cx="2131273" cy="533400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/>
              <a:t>ProfilingHooks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0433036"/>
      </p:ext>
    </p:extLst>
  </p:cSld>
  <p:clrMapOvr>
    <a:masterClrMapping/>
  </p:clrMapOvr>
</p:sld>
</file>

<file path=ppt/theme/theme1.xml><?xml version="1.0" encoding="utf-8"?>
<a:theme xmlns:a="http://schemas.openxmlformats.org/drawingml/2006/main" name="Sandia_CorpPresentation_Template1">
  <a:themeElements>
    <a:clrScheme name="Sandia Brand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103160"/>
      </a:accent5>
      <a:accent6>
        <a:srgbClr val="730E00"/>
      </a:accent6>
      <a:hlink>
        <a:srgbClr val="37A6D2"/>
      </a:hlink>
      <a:folHlink>
        <a:srgbClr val="B71A2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Sandia_CorpPresentation_Template1.thmx</Template>
  <TotalTime>105797</TotalTime>
  <Words>1840</Words>
  <Application>Microsoft Macintosh PowerPoint</Application>
  <PresentationFormat>On-screen Show (16:9)</PresentationFormat>
  <Paragraphs>333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Calibri</vt:lpstr>
      <vt:lpstr>Consolas</vt:lpstr>
      <vt:lpstr>Menlo</vt:lpstr>
      <vt:lpstr>ＭＳ Ｐゴシック</vt:lpstr>
      <vt:lpstr>Wingdings</vt:lpstr>
      <vt:lpstr>Arial</vt:lpstr>
      <vt:lpstr>Sandia_CorpPresentation_Template1</vt:lpstr>
      <vt:lpstr>The Kokkos C++ Performance Portability EcoSystem </vt:lpstr>
      <vt:lpstr>PowerPoint Presentation</vt:lpstr>
      <vt:lpstr>Goals For Performance Portability</vt:lpstr>
      <vt:lpstr>Kokkos EcoSystem</vt:lpstr>
      <vt:lpstr>Kokkos Development Team</vt:lpstr>
      <vt:lpstr>Kokkos Core Abstractions</vt:lpstr>
      <vt:lpstr>Patterns and Policy</vt:lpstr>
      <vt:lpstr>Kokkos Core Capabilities</vt:lpstr>
      <vt:lpstr>More Kokkos Capabilities</vt:lpstr>
      <vt:lpstr>Kokkos Kernels</vt:lpstr>
      <vt:lpstr>Kokkos-Tools Profiling &amp; Debugging</vt:lpstr>
      <vt:lpstr>Improved Fine Grained Tasking</vt:lpstr>
      <vt:lpstr>Kokkos Remote Spaces: PGAS Support</vt:lpstr>
      <vt:lpstr>PGAS Performance Evaluation: miniFE</vt:lpstr>
      <vt:lpstr>Kokkos Based Projects</vt:lpstr>
      <vt:lpstr>Kokkos Users</vt:lpstr>
      <vt:lpstr>Uintah</vt:lpstr>
      <vt:lpstr>LAMMPS</vt:lpstr>
      <vt:lpstr>Alexa</vt:lpstr>
      <vt:lpstr>SPARC</vt:lpstr>
      <vt:lpstr>Aligning Kokkos with the C++ Standard</vt:lpstr>
      <vt:lpstr>C++ Features in the Works</vt:lpstr>
      <vt:lpstr>Towards C++23 Executors</vt:lpstr>
      <vt:lpstr>PowerPoint Presentation</vt:lpstr>
    </vt:vector>
  </TitlesOfParts>
  <Company>Sandia National Labs</Company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Vittitow, Michael P</dc:creator>
  <cp:lastModifiedBy>David Hollman</cp:lastModifiedBy>
  <cp:revision>700</cp:revision>
  <cp:lastPrinted>2019-03-20T17:04:09Z</cp:lastPrinted>
  <dcterms:created xsi:type="dcterms:W3CDTF">2012-02-18T19:46:33Z</dcterms:created>
  <dcterms:modified xsi:type="dcterms:W3CDTF">2019-07-01T21:29:28Z</dcterms:modified>
</cp:coreProperties>
</file>