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0972800" cy="6172200"/>
  <p:notesSz cx="7010400" cy="92964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  <p:embeddedFont>
      <p:font typeface="PT Sans Narrow" panose="020B0604020202020204" charset="0"/>
      <p:regular r:id="rId31"/>
      <p:bold r:id="rId32"/>
    </p:embeddedFont>
    <p:embeddedFont>
      <p:font typeface="Roboto" panose="020B0604020202020204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  <p15:guide id="5" orient="horz" pos="975">
          <p15:clr>
            <a:srgbClr val="A4A3A4"/>
          </p15:clr>
        </p15:guide>
        <p15:guide id="6" pos="34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7" y="235"/>
      </p:cViewPr>
      <p:guideLst>
        <p:guide orient="horz" pos="1316"/>
        <p:guide orient="horz" pos="3050"/>
        <p:guide orient="horz" pos="3189"/>
        <p:guide pos="5455"/>
        <p:guide orient="horz" pos="975"/>
        <p:guide pos="34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" name="Google Shape;7;n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8" name="Google Shape;8;n"/>
            <p:cNvSpPr/>
            <p:nvPr/>
          </p:nvSpPr>
          <p:spPr>
            <a:xfrm>
              <a:off x="13817600" y="4265613"/>
              <a:ext cx="114300" cy="111125"/>
            </a:xfrm>
            <a:custGeom>
              <a:avLst/>
              <a:gdLst/>
              <a:ahLst/>
              <a:cxnLst/>
              <a:rect l="l" t="t" r="r" b="b"/>
              <a:pathLst>
                <a:path w="144" h="139" extrusionOk="0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n"/>
            <p:cNvSpPr/>
            <p:nvPr/>
          </p:nvSpPr>
          <p:spPr>
            <a:xfrm>
              <a:off x="10447338" y="3732213"/>
              <a:ext cx="3333750" cy="625475"/>
            </a:xfrm>
            <a:custGeom>
              <a:avLst/>
              <a:gdLst/>
              <a:ahLst/>
              <a:cxnLst/>
              <a:rect l="l" t="t" r="r" b="b"/>
              <a:pathLst>
                <a:path w="4200" h="788" extrusionOk="0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n"/>
            <p:cNvSpPr/>
            <p:nvPr/>
          </p:nvSpPr>
          <p:spPr>
            <a:xfrm>
              <a:off x="8775700" y="3552825"/>
              <a:ext cx="1436688" cy="952500"/>
            </a:xfrm>
            <a:custGeom>
              <a:avLst/>
              <a:gdLst/>
              <a:ahLst/>
              <a:cxnLst/>
              <a:rect l="l" t="t" r="r" b="b"/>
              <a:pathLst>
                <a:path w="1810" h="1200" extrusionOk="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c3f6ef30e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c3f6ef30e_0_68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5c3f6ef30e_0_681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cd53186b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cd53186bb_1_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5cd53186bb_1_1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cd6c3cb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cd6c3cb3f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5cd6c3cb3f_0_0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c3f6ef30e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c3f6ef30e_0_69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5c3f6ef30e_0_692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c3f6ef30e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c3f6ef30e_0_7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5c3f6ef30e_0_723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cd6c3cb3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cd6c3cb3f_0_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5cd6c3cb3f_0_23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c3f6ef30e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c3f6ef30e_0_7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5c3f6ef30e_0_716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c3f6ef30e_0_70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5c3f6ef30e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 u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p41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ceb7b72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cceb7b72a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5cceb7b72a_0_6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c3f6ef30e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c3f6ef30e_0_5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5c3f6ef30e_0_565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c3f6ef30e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c3f6ef30e_0_58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5c3f6ef30e_0_580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c3f6ef30e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c3f6ef30e_0_59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220" name="Google Shape;220;g5c3f6ef30e_0_591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c3f6ef30e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c3f6ef30e_0_6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5c3f6ef30e_0_630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c3f6ef30e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c3f6ef30e_0_6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5c3f6ef30e_0_646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c3f6ef30e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c3f6ef30e_0_65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3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5c3f6ef30e_0_653:notes"/>
          <p:cNvSpPr txBox="1">
            <a:spLocks noGrp="1"/>
          </p:cNvSpPr>
          <p:nvPr>
            <p:ph type="sldNum" idx="12"/>
          </p:nvPr>
        </p:nvSpPr>
        <p:spPr>
          <a:xfrm>
            <a:off x="3663170" y="8829967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2"/>
          <p:cNvCxnSpPr/>
          <p:nvPr/>
        </p:nvCxnSpPr>
        <p:spPr>
          <a:xfrm>
            <a:off x="8409282" y="3812265"/>
            <a:ext cx="674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2"/>
          <p:cNvCxnSpPr/>
          <p:nvPr/>
        </p:nvCxnSpPr>
        <p:spPr>
          <a:xfrm>
            <a:off x="1890042" y="3789902"/>
            <a:ext cx="674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" name="Google Shape;18;p2"/>
          <p:cNvGrpSpPr/>
          <p:nvPr/>
        </p:nvGrpSpPr>
        <p:grpSpPr>
          <a:xfrm>
            <a:off x="1204946" y="1226430"/>
            <a:ext cx="8563872" cy="182880"/>
            <a:chOff x="1346429" y="1011300"/>
            <a:chExt cx="6452100" cy="152400"/>
          </a:xfrm>
        </p:grpSpPr>
        <p:cxnSp>
          <p:nvCxnSpPr>
            <p:cNvPr id="19" name="Google Shape;19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" name="Google Shape;21;p2"/>
          <p:cNvGrpSpPr/>
          <p:nvPr/>
        </p:nvGrpSpPr>
        <p:grpSpPr>
          <a:xfrm>
            <a:off x="1204954" y="4762920"/>
            <a:ext cx="8563872" cy="182880"/>
            <a:chOff x="1346435" y="3969088"/>
            <a:chExt cx="6452100" cy="152400"/>
          </a:xfrm>
        </p:grpSpPr>
        <p:cxnSp>
          <p:nvCxnSpPr>
            <p:cNvPr id="22" name="Google Shape;22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204980" y="2102117"/>
            <a:ext cx="8564100" cy="1227000"/>
          </a:xfrm>
          <a:prstGeom prst="rect">
            <a:avLst/>
          </a:prstGeom>
        </p:spPr>
        <p:txBody>
          <a:bodyPr spcFirstLastPara="1" wrap="square" lIns="109700" tIns="109700" rIns="109700" bIns="109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564670" y="3420047"/>
            <a:ext cx="5844600" cy="9510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-90" y="6054840"/>
            <a:ext cx="10972800" cy="1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9700" tIns="109700" rIns="109700" bIns="109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374040" y="1565820"/>
            <a:ext cx="10224600" cy="1846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600"/>
              <a:buNone/>
              <a:defRPr sz="15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374040" y="3594780"/>
            <a:ext cx="10224600" cy="12858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823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481661" y="5353031"/>
            <a:ext cx="95262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Trebuchet MS"/>
              <a:buNone/>
              <a:defRPr sz="18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481661" y="4405220"/>
            <a:ext cx="95685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00" b="1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73" y="3219565"/>
            <a:ext cx="2199959" cy="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3583958" cy="6172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4"/>
          <p:cNvCxnSpPr/>
          <p:nvPr/>
        </p:nvCxnSpPr>
        <p:spPr>
          <a:xfrm>
            <a:off x="3583957" y="-1"/>
            <a:ext cx="0" cy="6172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41881" y="2381806"/>
            <a:ext cx="2700300" cy="14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/ Segue">
  <p:cSld name="Transition / Segu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4000">
                <a:srgbClr val="000000">
                  <a:alpha val="0"/>
                </a:srgbClr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080088" y="4127421"/>
            <a:ext cx="61071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823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95" y="4747221"/>
            <a:ext cx="3456744" cy="74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823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1"/>
          </p:nvPr>
        </p:nvSpPr>
        <p:spPr>
          <a:xfrm>
            <a:off x="481661" y="5353031"/>
            <a:ext cx="95262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Trebuchet MS"/>
              <a:buNone/>
              <a:defRPr sz="18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81661" y="4405220"/>
            <a:ext cx="95685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00" b="1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73" y="3219565"/>
            <a:ext cx="2199959" cy="4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3583958" cy="6172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9"/>
          <p:cNvCxnSpPr/>
          <p:nvPr/>
        </p:nvCxnSpPr>
        <p:spPr>
          <a:xfrm>
            <a:off x="3583957" y="-1"/>
            <a:ext cx="0" cy="6172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441881" y="2381806"/>
            <a:ext cx="2700300" cy="14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Subtitle, and Content">
  <p:cSld name="1_Title, Subtitle,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498349" y="6612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Trebuchet MS"/>
              <a:buNone/>
              <a:defRPr sz="3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900"/>
              </a:buClr>
              <a:buSzPts val="23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516750" y="2103035"/>
            <a:ext cx="9948600" cy="3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67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2"/>
          </p:nvPr>
        </p:nvSpPr>
        <p:spPr>
          <a:xfrm>
            <a:off x="498349" y="1183334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63500" rIns="63500" bIns="635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rebuchet MS"/>
              <a:buNone/>
              <a:defRPr sz="28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rebuchet MS"/>
              <a:buNone/>
              <a:defRPr sz="28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None/>
              <a:defRPr sz="28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rebuchet MS"/>
              <a:buNone/>
              <a:defRPr sz="28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16750" y="2103035"/>
            <a:ext cx="9948600" cy="3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4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-60" y="3086280"/>
            <a:ext cx="10972800" cy="30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9700" tIns="109700" rIns="109700" bIns="109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4040" y="977760"/>
            <a:ext cx="10285500" cy="11304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Subtitle">
  <p:cSld name="1_Title and Subtitle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98348" y="6612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98348" y="1183335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, Subtitle, and Content">
  <p:cSld name="2_Title, Subtitle, and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516750" y="2103035"/>
            <a:ext cx="9948600" cy="3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rebuchet MS"/>
              <a:buNone/>
              <a:defRPr sz="16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rebuchet MS"/>
              <a:buNone/>
              <a:defRPr sz="1400">
                <a:solidFill>
                  <a:schemeClr val="lt1"/>
                </a:solidFill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 sz="1800">
                <a:solidFill>
                  <a:schemeClr val="dk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ransition / Segue">
  <p:cSld name="1_Transition / Segu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74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1864071" y="2399131"/>
            <a:ext cx="72447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/ Segue">
  <p:cSld name="Transition / Segu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109728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5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4000">
                <a:srgbClr val="000000">
                  <a:alpha val="0"/>
                </a:srgbClr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4080088" y="4127421"/>
            <a:ext cx="61071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Content - NO LOGO &amp; PAGE NUMBER">
  <p:cSld name="Title, Subtitle, Content - NO LOGO &amp; PAGE 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512064" y="2103035"/>
            <a:ext cx="9948600" cy="3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/>
          <p:nvPr/>
        </p:nvSpPr>
        <p:spPr>
          <a:xfrm>
            <a:off x="9868093" y="5829880"/>
            <a:ext cx="1104600" cy="34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972798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4823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95" y="4747221"/>
            <a:ext cx="3456744" cy="74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_ICON_Title, Subtitle, and Content">
  <p:cSld name="BULLET_ICON_Title, Subtitle,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516750" y="2103035"/>
            <a:ext cx="9948600" cy="3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rebuchet MS"/>
              <a:buChar char="•"/>
              <a:defRPr sz="18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rebuchet MS"/>
              <a:buChar char="•"/>
              <a:defRPr sz="1600">
                <a:solidFill>
                  <a:schemeClr val="dk2"/>
                </a:solidFill>
              </a:defRPr>
            </a:lvl2pPr>
            <a:lvl3pPr marL="1371600" lvl="2" indent="-29527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Trebuchet MS"/>
              <a:buChar char="•"/>
              <a:defRPr sz="14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">
  <p:cSld name="CONFIDENTIAL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516750" y="2103035"/>
            <a:ext cx="9948600" cy="3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4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168283" y="5775855"/>
            <a:ext cx="27630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Trebuchet MS"/>
              <a:buNone/>
            </a:pPr>
            <a:r>
              <a:rPr lang="en-US" sz="7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NVIDIA CONFIDENTIAL. DO NOT DISTRIBUTE.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Photograph">
  <p:cSld name="Content with Photograph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519232" y="1798590"/>
            <a:ext cx="42045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519231" y="3071579"/>
            <a:ext cx="4192800" cy="25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400">
                <a:solidFill>
                  <a:schemeClr val="dk2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4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body" idx="2"/>
          </p:nvPr>
        </p:nvSpPr>
        <p:spPr>
          <a:xfrm>
            <a:off x="519232" y="2348397"/>
            <a:ext cx="4204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Trebuchet MS"/>
              <a:buNone/>
              <a:defRPr sz="2000" b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5" name="Google Shape;145;p30"/>
          <p:cNvSpPr/>
          <p:nvPr/>
        </p:nvSpPr>
        <p:spPr>
          <a:xfrm>
            <a:off x="9636012" y="5699915"/>
            <a:ext cx="1336800" cy="4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-90" y="6054840"/>
            <a:ext cx="10972800" cy="11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9700" tIns="109700" rIns="109700" bIns="109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374040" y="534030"/>
            <a:ext cx="10224600" cy="8490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374040" y="1519590"/>
            <a:ext cx="10224600" cy="39633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6" y="385"/>
            <a:ext cx="10971429" cy="617142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2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bargo Layout">
  <p:cSld name="Embargo Layou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rgbClr val="9E12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06129" y="910278"/>
            <a:ext cx="2560542" cy="228010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>
            <a:spLocks noGrp="1"/>
          </p:cNvSpPr>
          <p:nvPr>
            <p:ph type="title"/>
          </p:nvPr>
        </p:nvSpPr>
        <p:spPr>
          <a:xfrm>
            <a:off x="498348" y="3814403"/>
            <a:ext cx="9976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body" idx="1"/>
          </p:nvPr>
        </p:nvSpPr>
        <p:spPr>
          <a:xfrm>
            <a:off x="498348" y="4479006"/>
            <a:ext cx="99762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Trebuchet MS"/>
              <a:buNone/>
              <a:defRPr sz="2400" b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2860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Trebuchet MS"/>
              <a:buNone/>
              <a:defRPr sz="2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6" y="386"/>
            <a:ext cx="10971429" cy="617142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4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dk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4"/>
          <p:cNvSpPr txBox="1">
            <a:spLocks noGrp="1"/>
          </p:cNvSpPr>
          <p:nvPr>
            <p:ph type="title"/>
          </p:nvPr>
        </p:nvSpPr>
        <p:spPr>
          <a:xfrm>
            <a:off x="1553497" y="5352631"/>
            <a:ext cx="786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 Placeholder">
  <p:cSld name="DEMO Placehold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498348" y="5169473"/>
            <a:ext cx="99762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10972801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7"/>
          <p:cNvSpPr/>
          <p:nvPr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rgbClr val="000000">
                  <a:alpha val="61568"/>
                </a:srgbClr>
              </a:gs>
              <a:gs pos="69000">
                <a:srgbClr val="000000">
                  <a:alpha val="76470"/>
                </a:srgbClr>
              </a:gs>
              <a:gs pos="100000">
                <a:srgbClr val="000000">
                  <a:alpha val="76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74040" y="534030"/>
            <a:ext cx="10224600" cy="8490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374040" y="1519410"/>
            <a:ext cx="4800000" cy="39633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5798880" y="1519410"/>
            <a:ext cx="4800000" cy="39633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374040" y="534030"/>
            <a:ext cx="10224600" cy="8490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74040" y="666720"/>
            <a:ext cx="3369600" cy="906900"/>
          </a:xfrm>
          <a:prstGeom prst="rect">
            <a:avLst/>
          </a:prstGeom>
        </p:spPr>
        <p:txBody>
          <a:bodyPr spcFirstLastPara="1" wrap="square" lIns="109700" tIns="109700" rIns="109700" bIns="109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74040" y="1667520"/>
            <a:ext cx="3369600" cy="38154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88300" y="631620"/>
            <a:ext cx="6736200" cy="49089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0"/>
              <a:buNone/>
              <a:defRPr sz="65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5486400" y="0"/>
            <a:ext cx="5486400" cy="617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09700" tIns="109700" rIns="109700" bIns="109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6035610" y="5394600"/>
            <a:ext cx="561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18600" y="1247610"/>
            <a:ext cx="4854300" cy="2010900"/>
          </a:xfrm>
          <a:prstGeom prst="rect">
            <a:avLst/>
          </a:prstGeom>
        </p:spPr>
        <p:txBody>
          <a:bodyPr spcFirstLastPara="1" wrap="square" lIns="109700" tIns="109700" rIns="109700" bIns="109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318600" y="3272250"/>
            <a:ext cx="4854300" cy="1482000"/>
          </a:xfrm>
          <a:prstGeom prst="rect">
            <a:avLst/>
          </a:prstGeom>
        </p:spPr>
        <p:txBody>
          <a:bodyPr spcFirstLastPara="1" wrap="square" lIns="109700" tIns="109700" rIns="109700" bIns="109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5927400" y="869040"/>
            <a:ext cx="4604400" cy="44340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74040" y="5076870"/>
            <a:ext cx="7198500" cy="7185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PT Sans Narrow"/>
              <a:buNone/>
              <a:defRPr sz="29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374040" y="534030"/>
            <a:ext cx="102246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PT Sans Narrow"/>
              <a:buNone/>
              <a:defRPr sz="43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74040" y="1519590"/>
            <a:ext cx="10224600" cy="3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pen Sans"/>
              <a:buChar char="●"/>
              <a:defRPr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○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■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●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○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■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●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Open Sans"/>
              <a:buChar char="○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700"/>
              <a:buFont typeface="Open Sans"/>
              <a:buChar char="■"/>
              <a:defRPr sz="1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166949" y="5595860"/>
            <a:ext cx="6585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499743" y="729732"/>
            <a:ext cx="9973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73B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17402" y="2002368"/>
            <a:ext cx="9948900" cy="3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  <a:defRPr sz="1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–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»"/>
              <a:defRPr sz="2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9749165" y="5857880"/>
            <a:ext cx="32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r>
              <a:rPr lang="en-US" sz="900" b="0" i="0" u="none" strike="noStrike" cap="none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900" b="0" i="0" u="none" strike="noStrike" cap="none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288289" y="5814736"/>
            <a:ext cx="475887" cy="2379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developer.nvidia.com/higher-education-and-research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hyperlink" Target="https://medium.com/rapids-ai/rapids-cugraph-1ab2d9a39ec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mrex-codes.github.io/amrex/overview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>
            <a:spLocks noGrp="1"/>
          </p:cNvSpPr>
          <p:nvPr>
            <p:ph type="title"/>
          </p:nvPr>
        </p:nvSpPr>
        <p:spPr>
          <a:xfrm>
            <a:off x="299825" y="3844050"/>
            <a:ext cx="95685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b="0"/>
              <a:t>NERSC to NVIDIA: A Perspective</a:t>
            </a:r>
            <a:endParaRPr sz="4800"/>
          </a:p>
        </p:txBody>
      </p:sp>
      <p:sp>
        <p:nvSpPr>
          <p:cNvPr id="176" name="Google Shape;176;p38"/>
          <p:cNvSpPr txBox="1"/>
          <p:nvPr/>
        </p:nvSpPr>
        <p:spPr>
          <a:xfrm>
            <a:off x="342050" y="4769275"/>
            <a:ext cx="78327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Zahra Ronaghi, Senior Solutions Architect</a:t>
            </a:r>
            <a:endParaRPr sz="3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>
            <a:spLocks noGrp="1"/>
          </p:cNvSpPr>
          <p:nvPr>
            <p:ph type="title"/>
          </p:nvPr>
        </p:nvSpPr>
        <p:spPr>
          <a:xfrm>
            <a:off x="441881" y="1010206"/>
            <a:ext cx="2700300" cy="1408500"/>
          </a:xfrm>
          <a:prstGeom prst="rect">
            <a:avLst/>
          </a:prstGeom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Hackathons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NERSC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4" name="Google Shape;2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3950"/>
            <a:ext cx="3580824" cy="27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7"/>
          <p:cNvSpPr txBox="1"/>
          <p:nvPr/>
        </p:nvSpPr>
        <p:spPr>
          <a:xfrm>
            <a:off x="3754200" y="804723"/>
            <a:ext cx="7218600" cy="4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NASA GPU hackathon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Performance portability with Kokkos workshop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NERSC roofline, Intel compilers and libraries training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Cori KNL hackathon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8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rgbClr val="000000"/>
                </a:solidFill>
              </a:rPr>
              <a:t>NVIDIA Solutions Architect</a:t>
            </a:r>
            <a:endParaRPr sz="3000" b="0">
              <a:solidFill>
                <a:srgbClr val="000000"/>
              </a:solidFill>
            </a:endParaRPr>
          </a:p>
        </p:txBody>
      </p:sp>
      <p:sp>
        <p:nvSpPr>
          <p:cNvPr id="272" name="Google Shape;272;p48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Higher Education and Research</a:t>
            </a:r>
            <a:endParaRPr sz="1700" b="1">
              <a:solidFill>
                <a:srgbClr val="173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175" y="3575873"/>
            <a:ext cx="4625301" cy="259632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8"/>
          <p:cNvSpPr txBox="1"/>
          <p:nvPr/>
        </p:nvSpPr>
        <p:spPr>
          <a:xfrm>
            <a:off x="0" y="2713675"/>
            <a:ext cx="7218600" cy="3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Char char="●"/>
            </a:pPr>
            <a:r>
              <a:rPr lang="en-US"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Higher Education Webinars</a:t>
            </a:r>
            <a:endParaRPr sz="2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Hackathons and Workshops</a:t>
            </a:r>
            <a:endParaRPr sz="2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Deep Learning Institute (DLI)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DLI Ambassador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DLI Teaching Kits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NVIDIA AI Labs (NVAILs)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5" name="Google Shape;275;p48"/>
          <p:cNvSpPr txBox="1"/>
          <p:nvPr/>
        </p:nvSpPr>
        <p:spPr>
          <a:xfrm>
            <a:off x="9072975" y="3310975"/>
            <a:ext cx="18996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NVIDIA HQ - Endeavor</a:t>
            </a:r>
            <a:endParaRPr sz="1200">
              <a:solidFill>
                <a:schemeClr val="dk2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6" name="Google Shape;27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850" y="2259350"/>
            <a:ext cx="3499975" cy="242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8"/>
          <p:cNvSpPr txBox="1"/>
          <p:nvPr/>
        </p:nvSpPr>
        <p:spPr>
          <a:xfrm>
            <a:off x="3845650" y="1965250"/>
            <a:ext cx="51723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https://developer.nvidia.com/higher-education-and-research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>
                <a:solidFill>
                  <a:srgbClr val="000000"/>
                </a:solidFill>
              </a:rPr>
              <a:t>Perlmutter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NERSC-9</a:t>
            </a:r>
            <a:endParaRPr sz="1700" b="1">
              <a:solidFill>
                <a:srgbClr val="173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9"/>
          <p:cNvSpPr txBox="1"/>
          <p:nvPr/>
        </p:nvSpPr>
        <p:spPr>
          <a:xfrm>
            <a:off x="0" y="2013725"/>
            <a:ext cx="7218600" cy="3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-US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CPU only nodes: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Next generation AMD CPU</a:t>
            </a:r>
            <a:endParaRPr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CPU + GPU nodes: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○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Next generation NVIDIA GPUs with tensore cores, high bandwidth memory and NVLink-3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Cori-GPU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○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NVIDIA V100 GPUs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■"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5,120 CUDA Cores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■"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640 Tensor Cores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■"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7.8 FP64 TFLOPS, 15.7 FP32 TFLOPS, 125 Tensor TFLOPS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■"/>
            </a:pPr>
            <a:r>
              <a:rPr lang="en-US" sz="1600">
                <a:latin typeface="Trebuchet MS"/>
                <a:ea typeface="Trebuchet MS"/>
                <a:cs typeface="Trebuchet MS"/>
                <a:sym typeface="Trebuchet MS"/>
              </a:rPr>
              <a:t>16GB HBM2 @ 900GB/s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NESAP for Perlmutter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6" name="Google Shape;2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7337" y="3950042"/>
            <a:ext cx="1602027" cy="11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925" y="1647225"/>
            <a:ext cx="1184901" cy="124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7980" y="835075"/>
            <a:ext cx="1656451" cy="124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0"/>
          <p:cNvSpPr txBox="1">
            <a:spLocks noGrp="1"/>
          </p:cNvSpPr>
          <p:nvPr>
            <p:ph type="title"/>
          </p:nvPr>
        </p:nvSpPr>
        <p:spPr>
          <a:xfrm>
            <a:off x="441881" y="1010206"/>
            <a:ext cx="2700300" cy="1408500"/>
          </a:xfrm>
          <a:prstGeom prst="rect">
            <a:avLst/>
          </a:prstGeom>
          <a:ln w="952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Hackathons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NVIDIA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5" name="Google Shape;2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00" y="3204150"/>
            <a:ext cx="3596226" cy="268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0"/>
          <p:cNvSpPr txBox="1"/>
          <p:nvPr/>
        </p:nvSpPr>
        <p:spPr>
          <a:xfrm>
            <a:off x="3754200" y="804723"/>
            <a:ext cx="7218600" cy="4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Perlmutter GPU hackathon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JGI GPU hackathon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GTC:Fundamentals of Deep Learning for Computer Vision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PEARC:​Accelerating Data Science Workflows with RAPIDS</a:t>
            </a:r>
            <a:endParaRPr sz="15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/>
              <a:t>GPU Accelerated Graph Analytics</a:t>
            </a:r>
            <a:endParaRPr sz="3400" b="0"/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1"/>
          </p:nvPr>
        </p:nvSpPr>
        <p:spPr>
          <a:xfrm>
            <a:off x="513700" y="1708935"/>
            <a:ext cx="9948600" cy="371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/>
              <a:t>nvGraph from NVIDIA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</a:rPr>
              <a:t>Gunrock from UC Davis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</a:rPr>
              <a:t>Hornet from Georgia Tech (also HornetsNest)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51"/>
          <p:cNvSpPr txBox="1">
            <a:spLocks noGrp="1"/>
          </p:cNvSpPr>
          <p:nvPr>
            <p:ph type="body" idx="2"/>
          </p:nvPr>
        </p:nvSpPr>
        <p:spPr>
          <a:xfrm>
            <a:off x="498348" y="11833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RAPIDS cuGraph</a:t>
            </a:r>
            <a:endParaRPr/>
          </a:p>
        </p:txBody>
      </p:sp>
      <p:pic>
        <p:nvPicPr>
          <p:cNvPr id="305" name="Google Shape;3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0600" y="1900214"/>
            <a:ext cx="1789989" cy="32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8050" y="2228150"/>
            <a:ext cx="1730960" cy="4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3000" y="2889925"/>
            <a:ext cx="955338" cy="95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696025"/>
            <a:ext cx="5406201" cy="23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94250" y="2573025"/>
            <a:ext cx="1978550" cy="14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6200" y="4098636"/>
            <a:ext cx="5542677" cy="181126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1"/>
          <p:cNvSpPr txBox="1"/>
          <p:nvPr/>
        </p:nvSpPr>
        <p:spPr>
          <a:xfrm>
            <a:off x="9312100" y="5487775"/>
            <a:ext cx="1554300" cy="59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p51"/>
          <p:cNvSpPr txBox="1"/>
          <p:nvPr/>
        </p:nvSpPr>
        <p:spPr>
          <a:xfrm>
            <a:off x="7115700" y="5844300"/>
            <a:ext cx="38571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https://medium.com/rapids-ai/rapids-cugraph-1ab2d9a39ec6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/>
              <a:t>GPU Accelerated Graph Analytics</a:t>
            </a:r>
            <a:endParaRPr sz="3400" b="0"/>
          </a:p>
        </p:txBody>
      </p:sp>
      <p:sp>
        <p:nvSpPr>
          <p:cNvPr id="319" name="Google Shape;319;p52"/>
          <p:cNvSpPr txBox="1">
            <a:spLocks noGrp="1"/>
          </p:cNvSpPr>
          <p:nvPr>
            <p:ph type="body" idx="1"/>
          </p:nvPr>
        </p:nvSpPr>
        <p:spPr>
          <a:xfrm>
            <a:off x="513700" y="1480335"/>
            <a:ext cx="9948600" cy="371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/>
              <a:t>HiBench Websearch PageRank</a:t>
            </a:r>
            <a:endParaRPr sz="2000"/>
          </a:p>
          <a:p>
            <a:pPr marL="457200" lvl="0" indent="-342900" algn="l" rtl="0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PageRank - compute user behavior changes in user’s importance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Influence social networks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Each iteration involves computing:</a:t>
            </a:r>
            <a:endParaRPr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	y = Ax, x = y/norm(y)</a:t>
            </a:r>
            <a:endParaRPr/>
          </a:p>
          <a:p>
            <a:pPr marL="457200" lvl="0" indent="-342900" algn="l" rtl="0"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Merge-path load balancing for graphs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Power iteration for largest eigenpair by default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Implicit Google matrix to preserve sparsity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Advanced eigensolvers for ill-conditioning</a:t>
            </a:r>
            <a:endParaRPr/>
          </a:p>
        </p:txBody>
      </p:sp>
      <p:sp>
        <p:nvSpPr>
          <p:cNvPr id="320" name="Google Shape;320;p52"/>
          <p:cNvSpPr txBox="1"/>
          <p:nvPr/>
        </p:nvSpPr>
        <p:spPr>
          <a:xfrm>
            <a:off x="-76200" y="5779825"/>
            <a:ext cx="8055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Kim, E., Ronaghi, Z., Kannan, R., Fender, A., Rees, B., Eaton, J., Osama, M., Pan, Y., Owens, J., Bader, D., and Green, O., </a:t>
            </a:r>
            <a:endParaRPr sz="1000">
              <a:solidFill>
                <a:srgbClr val="222222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Evaluating High Performance Graph Frameworks for GPUs, under review</a:t>
            </a:r>
            <a:endParaRPr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4351050"/>
            <a:ext cx="6871711" cy="14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050" y="2396325"/>
            <a:ext cx="25908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2"/>
          <p:cNvSpPr txBox="1"/>
          <p:nvPr/>
        </p:nvSpPr>
        <p:spPr>
          <a:xfrm>
            <a:off x="6906000" y="4287025"/>
            <a:ext cx="82200" cy="155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4" name="Google Shape;324;p52"/>
          <p:cNvSpPr txBox="1"/>
          <p:nvPr/>
        </p:nvSpPr>
        <p:spPr>
          <a:xfrm>
            <a:off x="34350" y="4318975"/>
            <a:ext cx="82200" cy="15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52"/>
          <p:cNvSpPr txBox="1"/>
          <p:nvPr/>
        </p:nvSpPr>
        <p:spPr>
          <a:xfrm rot="5400000">
            <a:off x="3853200" y="1957325"/>
            <a:ext cx="85800" cy="772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3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/>
              <a:t>RAPIDS</a:t>
            </a:r>
            <a:endParaRPr sz="3400" b="0"/>
          </a:p>
        </p:txBody>
      </p:sp>
      <p:pic>
        <p:nvPicPr>
          <p:cNvPr id="332" name="Google Shape;33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921" y="3484446"/>
            <a:ext cx="4769876" cy="26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3"/>
          <p:cNvSpPr txBox="1">
            <a:spLocks noGrp="1"/>
          </p:cNvSpPr>
          <p:nvPr>
            <p:ph type="body" idx="1"/>
          </p:nvPr>
        </p:nvSpPr>
        <p:spPr>
          <a:xfrm>
            <a:off x="516750" y="1823824"/>
            <a:ext cx="9948600" cy="39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/>
              <a:t>ORNL: ML for climate prediction</a:t>
            </a:r>
            <a:endParaRPr sz="22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Enhance simulation of water cycle in the earth system and better characterize the nature and occurrence of extreme events, such as floods and droughts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NASA Goddard: atmospheric chemistry modeling</a:t>
            </a:r>
            <a:endParaRPr sz="22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Replace chemical integrator with model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trained by ML to predict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surface concentrations of ozone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NERSC: </a:t>
            </a:r>
            <a:endParaRPr sz="2200"/>
          </a:p>
        </p:txBody>
      </p:sp>
      <p:sp>
        <p:nvSpPr>
          <p:cNvPr id="334" name="Google Shape;334;p53"/>
          <p:cNvSpPr txBox="1">
            <a:spLocks noGrp="1"/>
          </p:cNvSpPr>
          <p:nvPr>
            <p:ph type="body" idx="2"/>
          </p:nvPr>
        </p:nvSpPr>
        <p:spPr>
          <a:xfrm>
            <a:off x="574548" y="12595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000"/>
              <a:t>Accelerating Data Science Workflows on GPUs</a:t>
            </a:r>
            <a:endParaRPr sz="2000"/>
          </a:p>
        </p:txBody>
      </p:sp>
      <p:sp>
        <p:nvSpPr>
          <p:cNvPr id="335" name="Google Shape;335;p53"/>
          <p:cNvSpPr txBox="1"/>
          <p:nvPr/>
        </p:nvSpPr>
        <p:spPr>
          <a:xfrm>
            <a:off x="1613825" y="4751550"/>
            <a:ext cx="3793500" cy="8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RAPIDS - Randy Gelhausen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Case study - Nick Becker</a:t>
            </a:r>
            <a:endParaRPr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881625" cy="19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3"/>
          <p:cNvSpPr txBox="1"/>
          <p:nvPr/>
        </p:nvSpPr>
        <p:spPr>
          <a:xfrm>
            <a:off x="-76200" y="5779825"/>
            <a:ext cx="805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Keller, C., Clune, T., Thompson, M., Evans, M., and Ronaghi, Z., </a:t>
            </a:r>
            <a:endParaRPr sz="1000">
              <a:solidFill>
                <a:srgbClr val="222222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Atmospheric chemistry modeling and air quality forecasting using machine learning, under review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680053" cy="32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7675" y="152400"/>
            <a:ext cx="4462725" cy="334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4450" y="3347025"/>
            <a:ext cx="2579517" cy="282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91488"/>
            <a:ext cx="4907629" cy="368071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4"/>
          <p:cNvSpPr txBox="1"/>
          <p:nvPr/>
        </p:nvSpPr>
        <p:spPr>
          <a:xfrm>
            <a:off x="5315175" y="598000"/>
            <a:ext cx="11853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GHC</a:t>
            </a:r>
            <a:endParaRPr sz="3600">
              <a:solidFill>
                <a:srgbClr val="76B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7" name="Google Shape;347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7625" y="3216225"/>
            <a:ext cx="2216826" cy="2955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10250" cy="302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1300" y="637575"/>
            <a:ext cx="4569129" cy="342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6800" y="3093050"/>
            <a:ext cx="4104495" cy="30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5"/>
          <p:cNvSpPr txBox="1"/>
          <p:nvPr/>
        </p:nvSpPr>
        <p:spPr>
          <a:xfrm>
            <a:off x="551100" y="4025800"/>
            <a:ext cx="11853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6B900"/>
                </a:solidFill>
                <a:latin typeface="Trebuchet MS"/>
                <a:ea typeface="Trebuchet MS"/>
                <a:cs typeface="Trebuchet MS"/>
                <a:sym typeface="Trebuchet MS"/>
              </a:rPr>
              <a:t>SC18</a:t>
            </a:r>
            <a:endParaRPr sz="3600">
              <a:solidFill>
                <a:srgbClr val="76B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/>
          <p:nvPr/>
        </p:nvSpPr>
        <p:spPr>
          <a:xfrm>
            <a:off x="481661" y="1190783"/>
            <a:ext cx="95685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>
            <a:spLocks noGrp="1"/>
          </p:cNvSpPr>
          <p:nvPr>
            <p:ph type="title"/>
          </p:nvPr>
        </p:nvSpPr>
        <p:spPr>
          <a:xfrm>
            <a:off x="441881" y="2077006"/>
            <a:ext cx="2700300" cy="140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Clemson to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NERSC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3" name="Google Shape;1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37026" cy="118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9"/>
          <p:cNvSpPr txBox="1"/>
          <p:nvPr/>
        </p:nvSpPr>
        <p:spPr>
          <a:xfrm>
            <a:off x="3678000" y="42723"/>
            <a:ext cx="7218600" cy="4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Remote Processing of Laparoscopic Video</a:t>
            </a:r>
            <a:endParaRPr sz="30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Image guided surgery augmented with laparoscopic video can display 3D images of structures with respect to depth</a:t>
            </a:r>
            <a:endParaRPr sz="20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Real-time image guidance requires accurate segmentation and registration of medical images during surgery</a:t>
            </a:r>
            <a:endParaRPr sz="1800">
              <a:solidFill>
                <a:srgbClr val="40404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Process, render and visualize augmented data on high performance computing cluster and minimize risk to patient</a:t>
            </a:r>
            <a:endParaRPr sz="30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5" name="Google Shape;1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49150"/>
            <a:ext cx="7060649" cy="19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650" y="4066632"/>
            <a:ext cx="3912150" cy="2064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>
            <a:spLocks noGrp="1"/>
          </p:cNvSpPr>
          <p:nvPr>
            <p:ph type="title"/>
          </p:nvPr>
        </p:nvSpPr>
        <p:spPr>
          <a:xfrm>
            <a:off x="441881" y="2381806"/>
            <a:ext cx="2700194" cy="140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NERSC to NVIDIA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40"/>
          <p:cNvSpPr txBox="1"/>
          <p:nvPr/>
        </p:nvSpPr>
        <p:spPr>
          <a:xfrm>
            <a:off x="3754200" y="804723"/>
            <a:ext cx="7218600" cy="4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NESAP for Data Postdoc at NERSC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TomoPy - Tomographic Reconstruction in Python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Performance Portability - BoxLib/AMReX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Deep Networks for Neutrino Telescopes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Workshops and Hackathons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Solutions Architect at NVIDIA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Higher Education and Research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High Performance Graph Frameworks for GPUs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rebuchet MS"/>
              <a:buChar char="●"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RAPIDS - ORNL, NASA, NERSC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3" name="Google Shape;1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7425" y="0"/>
            <a:ext cx="2805375" cy="188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0"/>
          <p:cNvSpPr/>
          <p:nvPr/>
        </p:nvSpPr>
        <p:spPr>
          <a:xfrm>
            <a:off x="10004550" y="5813825"/>
            <a:ext cx="796500" cy="262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9673" y="4430227"/>
            <a:ext cx="2151525" cy="15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0"/>
          <p:cNvSpPr/>
          <p:nvPr/>
        </p:nvSpPr>
        <p:spPr>
          <a:xfrm>
            <a:off x="3355200" y="2381800"/>
            <a:ext cx="880200" cy="811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0"/>
          <p:cNvSpPr/>
          <p:nvPr/>
        </p:nvSpPr>
        <p:spPr>
          <a:xfrm rot="10800000" flipH="1">
            <a:off x="3355200" y="2893725"/>
            <a:ext cx="880200" cy="1244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76B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rgbClr val="000000"/>
                </a:solidFill>
              </a:rPr>
              <a:t>NERSC Exascale Science Applications Program</a:t>
            </a:r>
            <a:endParaRPr sz="3000" b="0">
              <a:solidFill>
                <a:srgbClr val="000000"/>
              </a:solidFill>
            </a:endParaRPr>
          </a:p>
        </p:txBody>
      </p:sp>
      <p:sp>
        <p:nvSpPr>
          <p:cNvPr id="204" name="Google Shape;204;p41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Simulations, Data Analytics, and Learning</a:t>
            </a:r>
            <a:endParaRPr sz="1700" b="1">
              <a:solidFill>
                <a:srgbClr val="173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200" y="3434000"/>
            <a:ext cx="2271550" cy="23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17537"/>
            <a:ext cx="4206203" cy="315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7150" y="2063942"/>
            <a:ext cx="4505650" cy="2997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1"/>
          <p:cNvSpPr txBox="1"/>
          <p:nvPr/>
        </p:nvSpPr>
        <p:spPr>
          <a:xfrm>
            <a:off x="6625275" y="4986350"/>
            <a:ext cx="43866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National Energy Research Scientific Computing Center</a:t>
            </a:r>
            <a:endParaRPr sz="1200">
              <a:solidFill>
                <a:schemeClr val="dk2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NESAP for Data</a:t>
            </a:r>
            <a:endParaRPr b="0"/>
          </a:p>
        </p:txBody>
      </p:sp>
      <p:pic>
        <p:nvPicPr>
          <p:cNvPr id="215" name="Google Shape;21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850" y="2099325"/>
            <a:ext cx="4131449" cy="39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2"/>
          <p:cNvSpPr txBox="1">
            <a:spLocks noGrp="1"/>
          </p:cNvSpPr>
          <p:nvPr>
            <p:ph type="body" idx="1"/>
          </p:nvPr>
        </p:nvSpPr>
        <p:spPr>
          <a:xfrm>
            <a:off x="513700" y="1457173"/>
            <a:ext cx="9948600" cy="460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Applications that process and analyze big data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streams from experiments and instrumentation 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supported by DOE to prepare for exascale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Cori architecture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Intel Xeon “Haswell” processors 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Intel Xeon Phi “Knights Landing” (KNL) processors 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Early engagement with code teams, 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expanded access to KNL,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vendor collaboration, 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extra support from NERSC staff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225" y="3102300"/>
            <a:ext cx="4938576" cy="29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3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TomoPy</a:t>
            </a:r>
            <a:endParaRPr b="0"/>
          </a:p>
        </p:txBody>
      </p:sp>
      <p:sp>
        <p:nvSpPr>
          <p:cNvPr id="224" name="Google Shape;224;p43"/>
          <p:cNvSpPr txBox="1">
            <a:spLocks noGrp="1"/>
          </p:cNvSpPr>
          <p:nvPr>
            <p:ph type="body" idx="1"/>
          </p:nvPr>
        </p:nvSpPr>
        <p:spPr>
          <a:xfrm>
            <a:off x="516750" y="1886149"/>
            <a:ext cx="9948600" cy="393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/>
              <a:t>Framework for analysis of synchrotron tomographic data</a:t>
            </a:r>
            <a:endParaRPr sz="22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Tomographic reconstruction: 2D projections taken from different orientations are processed to generate 3D structures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Primarily in Python with some code (~25%) in C/C++</a:t>
            </a:r>
            <a:endParaRPr sz="140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Inter-node parallelization: </a:t>
            </a:r>
            <a:endParaRPr sz="14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MPI by distributing sinograms </a:t>
            </a:r>
            <a:endParaRPr sz="140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Intra-node parallelism: </a:t>
            </a:r>
            <a:endParaRPr sz="14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Python’s multiprocessing and concurrent futures modules  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 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 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3"/>
          <p:cNvSpPr txBox="1">
            <a:spLocks noGrp="1"/>
          </p:cNvSpPr>
          <p:nvPr>
            <p:ph type="body" idx="2"/>
          </p:nvPr>
        </p:nvSpPr>
        <p:spPr>
          <a:xfrm>
            <a:off x="498348" y="1259533"/>
            <a:ext cx="9976200" cy="52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Tomographic Reconstruction in Python</a:t>
            </a:r>
            <a:endParaRPr/>
          </a:p>
        </p:txBody>
      </p:sp>
      <p:sp>
        <p:nvSpPr>
          <p:cNvPr id="226" name="Google Shape;226;p43"/>
          <p:cNvSpPr/>
          <p:nvPr/>
        </p:nvSpPr>
        <p:spPr>
          <a:xfrm>
            <a:off x="7935050" y="4321650"/>
            <a:ext cx="1174200" cy="3258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25" y="4773325"/>
            <a:ext cx="5372100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TomoPy Optimizations</a:t>
            </a:r>
            <a:endParaRPr b="0"/>
          </a:p>
        </p:txBody>
      </p:sp>
      <p:sp>
        <p:nvSpPr>
          <p:cNvPr id="234" name="Google Shape;234;p44"/>
          <p:cNvSpPr txBox="1">
            <a:spLocks noGrp="1"/>
          </p:cNvSpPr>
          <p:nvPr>
            <p:ph type="body" idx="1"/>
          </p:nvPr>
        </p:nvSpPr>
        <p:spPr>
          <a:xfrm>
            <a:off x="516750" y="1467825"/>
            <a:ext cx="9948600" cy="470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Reconstruction methods:</a:t>
            </a:r>
            <a:endParaRPr dirty="0"/>
          </a:p>
          <a:p>
            <a:pPr marL="914400" lvl="1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sz="1600" dirty="0"/>
              <a:t>Direct algorithms: Filtered back-projection - </a:t>
            </a:r>
            <a:r>
              <a:rPr lang="en-US" sz="1600" dirty="0" err="1"/>
              <a:t>Gridrec</a:t>
            </a:r>
            <a:endParaRPr sz="1600" dirty="0"/>
          </a:p>
          <a:p>
            <a:pPr marL="914400" marR="0" lvl="1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Char char="○"/>
            </a:pPr>
            <a:r>
              <a:rPr lang="en-US" sz="1600" dirty="0"/>
              <a:t>Iterative reconstruction: </a:t>
            </a:r>
            <a:endParaRPr sz="1600" dirty="0"/>
          </a:p>
          <a:p>
            <a:pPr marL="9144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Simultaneous Iterative Reconstruction Technique (SIRT)</a:t>
            </a:r>
            <a:endParaRPr sz="1600"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Fine grained parallelism to exploit the 68 cores per node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Structure code to maximize memory access 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Use optimized, threaded, and vectorized math libraries (Intel Math Kernel Library) through Python extensions: NumPy, SciPy, </a:t>
            </a:r>
            <a:r>
              <a:rPr lang="en-US" sz="1600" dirty="0" err="1"/>
              <a:t>Numexpr</a:t>
            </a:r>
            <a:r>
              <a:rPr lang="en-US" sz="1600" dirty="0"/>
              <a:t>, </a:t>
            </a:r>
            <a:r>
              <a:rPr lang="en-US" sz="1600" dirty="0" err="1"/>
              <a:t>Scikit</a:t>
            </a:r>
            <a:r>
              <a:rPr lang="en-US" sz="1600" dirty="0"/>
              <a:t>-Learn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Use performance analysis tools to identify, understand, and restructure hotspot kernels </a:t>
            </a: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Ronaghi, Z., Thomas, R., Deslippe, J., Bailey, S.,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Gursoy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D.,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Kisner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T.,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Keskitalo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R. and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Borrill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J., 2017, November. Python in the NERSC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exascale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 science applications program for data. In </a:t>
            </a:r>
            <a:r>
              <a:rPr lang="en-US" sz="1000" i="1" dirty="0">
                <a:solidFill>
                  <a:srgbClr val="222222"/>
                </a:solidFill>
                <a:highlight>
                  <a:srgbClr val="FFFFFF"/>
                </a:highlight>
              </a:rPr>
              <a:t>Proceedings of the 7th Workshop on Python for High-Performance and Scientific Computing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 (p. 4). ACM.</a:t>
            </a:r>
            <a:endParaRPr sz="1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 dirty="0"/>
          </a:p>
        </p:txBody>
      </p:sp>
      <p:sp>
        <p:nvSpPr>
          <p:cNvPr id="235" name="Google Shape;235;p44"/>
          <p:cNvSpPr txBox="1"/>
          <p:nvPr/>
        </p:nvSpPr>
        <p:spPr>
          <a:xfrm>
            <a:off x="0" y="0"/>
            <a:ext cx="3246300" cy="73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Superfacility: TomoPy as a CUDA Case Study 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Jonathan Madsen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6" name="Google Shape;23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925" y="1557025"/>
            <a:ext cx="4107125" cy="20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4"/>
          <p:cNvSpPr txBox="1"/>
          <p:nvPr/>
        </p:nvSpPr>
        <p:spPr>
          <a:xfrm>
            <a:off x="5821680" y="1245144"/>
            <a:ext cx="5100320" cy="32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Trace: a high-throughput tomographic reconstruction engine for large-scale datasets</a:t>
            </a:r>
            <a:endParaRPr sz="1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 Portability</a:t>
            </a:r>
            <a:endParaRPr b="0"/>
          </a:p>
        </p:txBody>
      </p:sp>
      <p:sp>
        <p:nvSpPr>
          <p:cNvPr id="244" name="Google Shape;244;p45"/>
          <p:cNvSpPr txBox="1">
            <a:spLocks noGrp="1"/>
          </p:cNvSpPr>
          <p:nvPr>
            <p:ph type="body" idx="1"/>
          </p:nvPr>
        </p:nvSpPr>
        <p:spPr>
          <a:xfrm>
            <a:off x="513700" y="1547825"/>
            <a:ext cx="9948600" cy="464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Portability across DOE office of science HPC facilities:</a:t>
            </a:r>
            <a:endParaRPr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ALCF - Theta, Intel Xeon-Phi, 3624 nodes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NERSC - Cori, Intel Xeon-Phi, 9688 nodes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OLCF - Titan, AMD </a:t>
            </a:r>
            <a:r>
              <a:rPr lang="en-US" sz="1600" dirty="0" err="1"/>
              <a:t>Opteron+NVIDIA</a:t>
            </a:r>
            <a:r>
              <a:rPr lang="en-US" sz="1600" dirty="0"/>
              <a:t> K20X, 18,688 nodes</a:t>
            </a:r>
            <a:endParaRPr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/>
              <a:t>Approaches: </a:t>
            </a:r>
            <a:endParaRPr dirty="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Libraries: BLAS/LAPACK, FFTW, </a:t>
            </a:r>
            <a:r>
              <a:rPr lang="en-US" sz="1600" dirty="0" err="1"/>
              <a:t>PETSc</a:t>
            </a:r>
            <a:r>
              <a:rPr lang="en-US" sz="1600" dirty="0"/>
              <a:t> </a:t>
            </a:r>
            <a:endParaRPr sz="16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Directives: </a:t>
            </a:r>
            <a:r>
              <a:rPr lang="en-US" sz="1600" dirty="0" err="1"/>
              <a:t>OpenACC</a:t>
            </a:r>
            <a:r>
              <a:rPr lang="en-US" sz="1600" dirty="0"/>
              <a:t>, OpenMP</a:t>
            </a:r>
            <a:endParaRPr sz="16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Frameworks: </a:t>
            </a:r>
            <a:r>
              <a:rPr lang="en-US" sz="1600" dirty="0" err="1"/>
              <a:t>Kokkos</a:t>
            </a:r>
            <a:r>
              <a:rPr lang="en-US" sz="1600" dirty="0"/>
              <a:t>, RAJA</a:t>
            </a:r>
            <a:endParaRPr sz="16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DSLs: NMODL (computational neuroscience), </a:t>
            </a:r>
            <a:r>
              <a:rPr lang="en-US" sz="1600" dirty="0" err="1"/>
              <a:t>AMRStencil</a:t>
            </a:r>
            <a:r>
              <a:rPr lang="en-US" sz="1600" dirty="0"/>
              <a:t> (solvers on AMR meshes)</a:t>
            </a:r>
            <a:endParaRPr sz="1600"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 err="1"/>
              <a:t>BoxLib</a:t>
            </a:r>
            <a:r>
              <a:rPr lang="en-US" dirty="0"/>
              <a:t>/</a:t>
            </a:r>
            <a:r>
              <a:rPr lang="en-US" dirty="0" err="1"/>
              <a:t>AMReX</a:t>
            </a:r>
            <a:r>
              <a:rPr lang="en-US" dirty="0"/>
              <a:t>: </a:t>
            </a:r>
            <a:r>
              <a:rPr lang="en-US" sz="12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Framework for parallel, block-structured, 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adaptive mesh refinement (AMR) applications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Yang, C., Gayatri, R., Kurth, T.,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Basu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P., Ronaghi, Z., Adetokunbo, A., Friesen, B., Cook, B.,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</a:rPr>
              <a:t>Doerfler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, D., </a:t>
            </a:r>
            <a:endParaRPr lang="nb-NO"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000" dirty="0">
                <a:solidFill>
                  <a:srgbClr val="222222"/>
                </a:solidFill>
                <a:highlight>
                  <a:srgbClr val="FFFFFF"/>
                </a:highlight>
              </a:rPr>
              <a:t>Oliker, L. and Deslippe, J., 2018, November.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An empirical roofline methodology for quantitatively assessing performance portability. </a:t>
            </a:r>
            <a:endParaRPr sz="1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</a:rPr>
              <a:t>In </a:t>
            </a:r>
            <a:r>
              <a:rPr lang="en-US" sz="1000" i="1" dirty="0">
                <a:solidFill>
                  <a:srgbClr val="222222"/>
                </a:solidFill>
                <a:highlight>
                  <a:srgbClr val="FFFFFF"/>
                </a:highlight>
              </a:rPr>
              <a:t>2018 IEEE/ACM International Workshop on Performance, Portability and Productivity in HPC (P3HPC)</a:t>
            </a:r>
            <a:r>
              <a:rPr lang="en-US" sz="1100" i="1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1100" dirty="0"/>
          </a:p>
        </p:txBody>
      </p:sp>
      <p:pic>
        <p:nvPicPr>
          <p:cNvPr id="245" name="Google Shape;2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250" y="4200725"/>
            <a:ext cx="3790550" cy="18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5"/>
          <p:cNvSpPr txBox="1"/>
          <p:nvPr/>
        </p:nvSpPr>
        <p:spPr>
          <a:xfrm>
            <a:off x="7342500" y="3959525"/>
            <a:ext cx="36303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         </a:t>
            </a:r>
            <a:r>
              <a:rPr lang="en-US" sz="1000" u="sng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https://amrex-codes.github.io/amrex/overview.html</a:t>
            </a:r>
            <a:endParaRPr sz="10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98348" y="737426"/>
            <a:ext cx="9976200" cy="591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Deep Networks for Neutrino Telescopes</a:t>
            </a:r>
            <a:endParaRPr b="0"/>
          </a:p>
        </p:txBody>
      </p:sp>
      <p:sp>
        <p:nvSpPr>
          <p:cNvPr id="253" name="Google Shape;253;p46"/>
          <p:cNvSpPr txBox="1">
            <a:spLocks noGrp="1"/>
          </p:cNvSpPr>
          <p:nvPr>
            <p:ph type="body" idx="1"/>
          </p:nvPr>
        </p:nvSpPr>
        <p:spPr>
          <a:xfrm>
            <a:off x="516750" y="1547823"/>
            <a:ext cx="9948600" cy="427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73040"/>
                </a:solidFill>
                <a:highlight>
                  <a:srgbClr val="FFFFFF"/>
                </a:highlight>
              </a:rPr>
              <a:t>Graph neural networks (GNNs) for neutrino detection in the </a:t>
            </a:r>
            <a:r>
              <a:rPr lang="en-US" dirty="0" err="1">
                <a:solidFill>
                  <a:srgbClr val="173040"/>
                </a:solidFill>
                <a:highlight>
                  <a:srgbClr val="FFFFFF"/>
                </a:highlight>
              </a:rPr>
              <a:t>IceCube</a:t>
            </a:r>
            <a:r>
              <a:rPr lang="en-US" dirty="0">
                <a:solidFill>
                  <a:srgbClr val="173040"/>
                </a:solidFill>
                <a:highlight>
                  <a:srgbClr val="FFFFFF"/>
                </a:highlight>
              </a:rPr>
              <a:t> observatory</a:t>
            </a:r>
            <a:endParaRPr dirty="0">
              <a:solidFill>
                <a:srgbClr val="17304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9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Neutrinos produced by distant astrophysical phenomenon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Searching for traces of these particles against a background of muons 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Irregular geometry of detectors, sparse nature of signal recorded by </a:t>
            </a:r>
            <a:r>
              <a:rPr lang="en-US" sz="1600" dirty="0" err="1"/>
              <a:t>IceCube</a:t>
            </a:r>
            <a:r>
              <a:rPr lang="en-US" sz="1600" dirty="0"/>
              <a:t> detectors, large asymmetry between positive and negative events</a:t>
            </a:r>
            <a:endParaRPr sz="1600" dirty="0"/>
          </a:p>
        </p:txBody>
      </p:sp>
      <p:pic>
        <p:nvPicPr>
          <p:cNvPr id="254" name="Google Shape;2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692" y="3177300"/>
            <a:ext cx="3617108" cy="20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6"/>
          <p:cNvSpPr txBox="1"/>
          <p:nvPr/>
        </p:nvSpPr>
        <p:spPr>
          <a:xfrm>
            <a:off x="7096288" y="5062550"/>
            <a:ext cx="36837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2413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100">
                <a:latin typeface="Trebuchet MS"/>
                <a:ea typeface="Trebuchet MS"/>
                <a:cs typeface="Trebuchet MS"/>
                <a:sym typeface="Trebuchet MS"/>
              </a:rPr>
              <a:t>IceCube Neutrino Observatory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13970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850" b="1"/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Google Shape;256;p46"/>
          <p:cNvSpPr txBox="1"/>
          <p:nvPr/>
        </p:nvSpPr>
        <p:spPr>
          <a:xfrm>
            <a:off x="0" y="5749550"/>
            <a:ext cx="102041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Choma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, N., Monti, F., Gerhardt, L.,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Palczewski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, T., Ronaghi, Z., Prabhat, P.,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Bhimji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, W., Bronstein, M., Klein, S. and Bruna, J., 2018, December. Graph Neural Networks for </a:t>
            </a:r>
            <a:r>
              <a:rPr lang="en-US" sz="1000" dirty="0" err="1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IceCube</a:t>
            </a:r>
            <a:r>
              <a:rPr lang="en-US" sz="1000" dirty="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Signal Classification. In </a:t>
            </a:r>
            <a:r>
              <a:rPr lang="en-US" sz="1000" i="1" dirty="0">
                <a:solidFill>
                  <a:srgbClr val="222222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2018 17th IEEE International Conference on Machine Learning and Applications</a:t>
            </a: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7" name="Google Shape;2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24900"/>
            <a:ext cx="4718253" cy="255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">
  <a:themeElements>
    <a:clrScheme name="Custom 4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0C34BD"/>
      </a:accent3>
      <a:accent4>
        <a:srgbClr val="4A4A4A"/>
      </a:accent4>
      <a:accent5>
        <a:srgbClr val="6E6E6E"/>
      </a:accent5>
      <a:accent6>
        <a:srgbClr val="0071C5"/>
      </a:accent6>
      <a:hlink>
        <a:srgbClr val="76B900"/>
      </a:hlink>
      <a:folHlink>
        <a:srgbClr val="0048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1109</Words>
  <Application>Microsoft Office PowerPoint</Application>
  <PresentationFormat>Custom</PresentationFormat>
  <Paragraphs>211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Trebuchet MS</vt:lpstr>
      <vt:lpstr>Open Sans</vt:lpstr>
      <vt:lpstr>Roboto</vt:lpstr>
      <vt:lpstr>Noto Sans Symbols</vt:lpstr>
      <vt:lpstr>Arial</vt:lpstr>
      <vt:lpstr>Century Gothic</vt:lpstr>
      <vt:lpstr>PT Sans Narrow</vt:lpstr>
      <vt:lpstr>Tropic</vt:lpstr>
      <vt:lpstr>Title &amp; Bullet</vt:lpstr>
      <vt:lpstr>NERSC to NVIDIA: A Perspective</vt:lpstr>
      <vt:lpstr>Clemson to  NERSC</vt:lpstr>
      <vt:lpstr>NERSC to NVIDIA</vt:lpstr>
      <vt:lpstr>NERSC Exascale Science Applications Program</vt:lpstr>
      <vt:lpstr>NESAP for Data</vt:lpstr>
      <vt:lpstr>TomoPy</vt:lpstr>
      <vt:lpstr>TomoPy Optimizations</vt:lpstr>
      <vt:lpstr>Performance Portability</vt:lpstr>
      <vt:lpstr>Deep Networks for Neutrino Telescopes</vt:lpstr>
      <vt:lpstr>Hackathons NERSC</vt:lpstr>
      <vt:lpstr>NVIDIA Solutions Architect</vt:lpstr>
      <vt:lpstr>Perlmutter</vt:lpstr>
      <vt:lpstr>Hackathons NVIDIA</vt:lpstr>
      <vt:lpstr>GPU Accelerated Graph Analytics</vt:lpstr>
      <vt:lpstr>GPU Accelerated Graph Analytics</vt:lpstr>
      <vt:lpstr>RAPIDS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NERSC to NVIDIA: A Perspective</dc:title>
  <cp:lastModifiedBy>Zahra Ronaghi</cp:lastModifiedBy>
  <cp:revision>4</cp:revision>
  <dcterms:modified xsi:type="dcterms:W3CDTF">2019-07-01T23:29:02Z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558183-044c-4105-8d9c-cea02a2a3d86_Enabled">
    <vt:lpwstr>True</vt:lpwstr>
  </property>
  <property fmtid="{D5CDD505-2E9C-101B-9397-08002B2CF9AE}" pid="3" name="MSIP_Label_6b558183-044c-4105-8d9c-cea02a2a3d86_SiteId">
    <vt:lpwstr>43083d15-7273-40c1-b7db-39efd9ccc17a</vt:lpwstr>
  </property>
  <property fmtid="{D5CDD505-2E9C-101B-9397-08002B2CF9AE}" pid="4" name="MSIP_Label_6b558183-044c-4105-8d9c-cea02a2a3d86_Owner">
    <vt:lpwstr>zronaghi@nvidia.com</vt:lpwstr>
  </property>
  <property fmtid="{D5CDD505-2E9C-101B-9397-08002B2CF9AE}" pid="5" name="MSIP_Label_6b558183-044c-4105-8d9c-cea02a2a3d86_SetDate">
    <vt:lpwstr>2019-07-01T21:53:33.1298959Z</vt:lpwstr>
  </property>
  <property fmtid="{D5CDD505-2E9C-101B-9397-08002B2CF9AE}" pid="6" name="MSIP_Label_6b558183-044c-4105-8d9c-cea02a2a3d86_Name">
    <vt:lpwstr>Unrestricted</vt:lpwstr>
  </property>
  <property fmtid="{D5CDD505-2E9C-101B-9397-08002B2CF9AE}" pid="7" name="MSIP_Label_6b558183-044c-4105-8d9c-cea02a2a3d86_Application">
    <vt:lpwstr>Microsoft Azure Information Protection</vt:lpwstr>
  </property>
  <property fmtid="{D5CDD505-2E9C-101B-9397-08002B2CF9AE}" pid="8" name="MSIP_Label_6b558183-044c-4105-8d9c-cea02a2a3d86_ActionId">
    <vt:lpwstr>f8bdcaff-9b49-4a68-aa96-d4c86ed7c130</vt:lpwstr>
  </property>
  <property fmtid="{D5CDD505-2E9C-101B-9397-08002B2CF9AE}" pid="9" name="MSIP_Label_6b558183-044c-4105-8d9c-cea02a2a3d86_Extended_MSFT_Method">
    <vt:lpwstr>Automatic</vt:lpwstr>
  </property>
  <property fmtid="{D5CDD505-2E9C-101B-9397-08002B2CF9AE}" pid="10" name="Sensitivity">
    <vt:lpwstr>Unrestricted</vt:lpwstr>
  </property>
</Properties>
</file>