
<file path=[Content_Types].xml><?xml version="1.0" encoding="utf-8"?>
<Types xmlns="http://schemas.openxmlformats.org/package/2006/content-types">
  <Override PartName="/ppt/embeddings/Microsoft_Equation24.bin" ContentType="application/vnd.openxmlformats-officedocument.oleObject"/>
  <Default Extension="rels" ContentType="application/vnd.openxmlformats-package.relationships+xml"/>
  <Override PartName="/ppt/embeddings/Microsoft_Equation50.bin" ContentType="application/vnd.openxmlformats-officedocument.oleObject"/>
  <Override PartName="/ppt/embeddings/Microsoft_Equation33.bin" ContentType="application/vnd.openxmlformats-officedocument.oleObject"/>
  <Default Extension="xml" ContentType="application/xml"/>
  <Override PartName="/ppt/tableStyles.xml" ContentType="application/vnd.openxmlformats-officedocument.presentationml.tableStyles+xml"/>
  <Override PartName="/ppt/embeddings/Microsoft_Equation5.bin" ContentType="application/vnd.openxmlformats-officedocument.oleObject"/>
  <Override PartName="/ppt/embeddings/Microsoft_Equation16.bin" ContentType="application/vnd.openxmlformats-officedocument.oleObject"/>
  <Override PartName="/ppt/notesSlides/notesSlide1.xml" ContentType="application/vnd.openxmlformats-officedocument.presentationml.notesSlide+xml"/>
  <Override PartName="/ppt/embeddings/Microsoft_Equation64.bin" ContentType="application/vnd.openxmlformats-officedocument.oleObject"/>
  <Override PartName="/ppt/embeddings/Microsoft_Equation47.bin" ContentType="application/vnd.openxmlformats-officedocument.oleObject"/>
  <Override PartName="/ppt/embeddings/Microsoft_Equation73.bin" ContentType="application/vnd.openxmlformats-officedocument.oleObject"/>
  <Override PartName="/ppt/embeddings/Microsoft_Equation40.bin" ContentType="application/vnd.openxmlformats-officedocument.oleObject"/>
  <Override PartName="/ppt/slideLayouts/slideLayout5.xml" ContentType="application/vnd.openxmlformats-officedocument.presentationml.slideLayout+xml"/>
  <Override PartName="/ppt/embeddings/Microsoft_Equation56.bin" ContentType="application/vnd.openxmlformats-officedocument.oleObject"/>
  <Override PartName="/ppt/embeddings/Microsoft_Equation23.bin" ContentType="application/vnd.openxmlformats-officedocument.oleObject"/>
  <Override PartName="/ppt/embeddings/Microsoft_Equation39.bin" ContentType="application/vnd.openxmlformats-officedocument.oleObject"/>
  <Override PartName="/ppt/slideMasters/slideMaster1.xml" ContentType="application/vnd.openxmlformats-officedocument.presentationml.slideMaster+xml"/>
  <Override PartName="/ppt/embeddings/Microsoft_Equation32.bin" ContentType="application/vnd.openxmlformats-officedocument.oleObject"/>
  <Override PartName="/docProps/core.xml" ContentType="application/vnd.openxmlformats-package.core-properties+xml"/>
  <Override PartName="/ppt/embeddings/Microsoft_Equation4.bin" ContentType="application/vnd.openxmlformats-officedocument.oleObject"/>
  <Override PartName="/ppt/embeddings/Microsoft_Equation15.bin" ContentType="application/vnd.openxmlformats-officedocument.oleObject"/>
  <Override PartName="/ppt/embeddings/Microsoft_Equation63.bin" ContentType="application/vnd.openxmlformats-officedocument.oleObject"/>
  <Default Extension="vml" ContentType="application/vnd.openxmlformats-officedocument.vmlDrawing"/>
  <Override PartName="/ppt/embeddings/Microsoft_Equation46.bin" ContentType="application/vnd.openxmlformats-officedocument.oleObject"/>
  <Override PartName="/ppt/embeddings/Microsoft_Equation72.bin" ContentType="application/vnd.openxmlformats-officedocument.oleObject"/>
  <Override PartName="/ppt/slideLayouts/slideLayout4.xml" ContentType="application/vnd.openxmlformats-officedocument.presentationml.slideLayout+xml"/>
  <Override PartName="/ppt/embeddings/Microsoft_Equation55.bin" ContentType="application/vnd.openxmlformats-officedocument.oleObject"/>
  <Default Extension="png" ContentType="image/png"/>
  <Override PartName="/ppt/embeddings/Microsoft_Equation22.bin" ContentType="application/vnd.openxmlformats-officedocument.oleObject"/>
  <Override PartName="/ppt/embeddings/Microsoft_Equation38.bin" ContentType="application/vnd.openxmlformats-officedocument.oleObject"/>
  <Override PartName="/ppt/embeddings/Microsoft_Equation31.bin" ContentType="application/vnd.openxmlformats-officedocument.oleObject"/>
  <Override PartName="/ppt/embeddings/Microsoft_Equation3.bin" ContentType="application/vnd.openxmlformats-officedocument.oleObject"/>
  <Override PartName="/ppt/embeddings/Microsoft_Equation14.bin" ContentType="application/vnd.openxmlformats-officedocument.oleObject"/>
  <Override PartName="/ppt/presProps.xml" ContentType="application/vnd.openxmlformats-officedocument.presentationml.presProps+xml"/>
  <Override PartName="/ppt/embeddings/Microsoft_Equation69.bin" ContentType="application/vnd.openxmlformats-officedocument.oleObject"/>
  <Default Extension="pict" ContentType="image/pict"/>
  <Override PartName="/ppt/embeddings/Microsoft_Equation62.bin" ContentType="application/vnd.openxmlformats-officedocument.oleObject"/>
  <Override PartName="/ppt/embeddings/Microsoft_Equation45.bin" ContentType="application/vnd.openxmlformats-officedocument.oleObject"/>
  <Override PartName="/ppt/embeddings/Microsoft_Equation71.bin" ContentType="application/vnd.openxmlformats-officedocument.oleObject"/>
  <Override PartName="/ppt/slideLayouts/slideLayout3.xml" ContentType="application/vnd.openxmlformats-officedocument.presentationml.slideLayout+xml"/>
  <Override PartName="/ppt/embeddings/Microsoft_Equation54.bin" ContentType="application/vnd.openxmlformats-officedocument.oleObject"/>
  <Override PartName="/ppt/embeddings/Microsoft_Equation21.bin" ContentType="application/vnd.openxmlformats-officedocument.oleObject"/>
  <Override PartName="/ppt/embeddings/Microsoft_Equation37.bin" ContentType="application/vnd.openxmlformats-officedocument.oleObject"/>
  <Override PartName="/ppt/embeddings/Microsoft_Equation9.bin" ContentType="application/vnd.openxmlformats-officedocument.oleObject"/>
  <Override PartName="/ppt/embeddings/Microsoft_Equation30.bin" ContentType="application/vnd.openxmlformats-officedocument.oleObject"/>
  <Override PartName="/ppt/embeddings/Microsoft_Equation13.bin" ContentType="application/vnd.openxmlformats-officedocument.oleObject"/>
  <Override PartName="/ppt/embeddings/Microsoft_Equation29.bin" ContentType="application/vnd.openxmlformats-officedocument.oleObject"/>
  <Override PartName="/ppt/embeddings/Microsoft_Equation2.bin" ContentType="application/vnd.openxmlformats-officedocument.oleObject"/>
  <Override PartName="/ppt/embeddings/Microsoft_Equation68.bin" ContentType="application/vnd.openxmlformats-officedocument.oleObject"/>
  <Override PartName="/ppt/embeddings/Microsoft_Equation61.bin" ContentType="application/vnd.openxmlformats-officedocument.oleObject"/>
  <Override PartName="/ppt/embeddings/Microsoft_Equation44.bin" ContentType="application/vnd.openxmlformats-officedocument.oleObject"/>
  <Override PartName="/ppt/slideLayouts/slideLayout9.xml" ContentType="application/vnd.openxmlformats-officedocument.presentationml.slideLayout+xml"/>
  <Override PartName="/ppt/embeddings/Microsoft_Equation70.bin" ContentType="application/vnd.openxmlformats-officedocument.oleObject"/>
  <Override PartName="/ppt/slideLayouts/slideLayout2.xml" ContentType="application/vnd.openxmlformats-officedocument.presentationml.slideLayout+xml"/>
  <Override PartName="/ppt/embeddings/Microsoft_Equation53.bin" ContentType="application/vnd.openxmlformats-officedocument.oleObject"/>
  <Override PartName="/ppt/embeddings/Microsoft_Equation20.bin" ContentType="application/vnd.openxmlformats-officedocument.oleObject"/>
  <Override PartName="/ppt/embeddings/Microsoft_Equation36.bin" ContentType="application/vnd.openxmlformats-officedocument.oleObject"/>
  <Override PartName="/ppt/embeddings/Microsoft_Equation8.bin" ContentType="application/vnd.openxmlformats-officedocument.oleObject"/>
  <Override PartName="/ppt/embeddings/Microsoft_Equation19.bin" ContentType="application/vnd.openxmlformats-officedocument.oleObject"/>
  <Override PartName="/docProps/app.xml" ContentType="application/vnd.openxmlformats-officedocument.extended-properties+xml"/>
  <Override PartName="/ppt/embeddings/Microsoft_Equation12.bin" ContentType="application/vnd.openxmlformats-officedocument.oleObject"/>
  <Override PartName="/ppt/embeddings/Microsoft_Equation1.bin" ContentType="application/vnd.openxmlformats-officedocument.oleObject"/>
  <Override PartName="/ppt/embeddings/Microsoft_Equation28.bin" ContentType="application/vnd.openxmlformats-officedocument.oleObject"/>
  <Override PartName="/ppt/embeddings/Microsoft_Equation67.bin" ContentType="application/vnd.openxmlformats-officedocument.oleObject"/>
  <Override PartName="/ppt/embeddings/Microsoft_Equation60.bin" ContentType="application/vnd.openxmlformats-officedocument.oleObject"/>
  <Override PartName="/ppt/embeddings/Microsoft_Equation43.bin" ContentType="application/vnd.openxmlformats-officedocument.oleObject"/>
  <Override PartName="/ppt/slideLayouts/slideLayout8.xml" ContentType="application/vnd.openxmlformats-officedocument.presentationml.slideLayout+xml"/>
  <Override PartName="/ppt/embeddings/Microsoft_Equation59.bin" ContentType="application/vnd.openxmlformats-officedocument.oleObject"/>
  <Override PartName="/ppt/slides/slide1.xml" ContentType="application/vnd.openxmlformats-officedocument.presentationml.slide+xml"/>
  <Override PartName="/ppt/slideLayouts/slideLayout1.xml" ContentType="application/vnd.openxmlformats-officedocument.presentationml.slideLayout+xml"/>
  <Override PartName="/ppt/embeddings/Microsoft_Equation52.bin" ContentType="application/vnd.openxmlformats-officedocument.oleObject"/>
  <Default Extension="jpeg" ContentType="image/jpeg"/>
  <Override PartName="/ppt/embeddings/Microsoft_Equation35.bin" ContentType="application/vnd.openxmlformats-officedocument.oleObject"/>
  <Override PartName="/ppt/viewProps.xml" ContentType="application/vnd.openxmlformats-officedocument.presentationml.viewProps+xml"/>
  <Override PartName="/ppt/embeddings/Microsoft_Equation7.bin" ContentType="application/vnd.openxmlformats-officedocument.oleObject"/>
  <Override PartName="/ppt/embeddings/Microsoft_Equation18.bin" ContentType="application/vnd.openxmlformats-officedocument.oleObject"/>
  <Override PartName="/ppt/embeddings/Microsoft_Equation11.bin" ContentType="application/vnd.openxmlformats-officedocument.oleObject"/>
  <Override PartName="/ppt/embeddings/Microsoft_Equation27.bin" ContentType="application/vnd.openxmlformats-officedocument.oleObject"/>
  <Override PartName="/ppt/theme/theme2.xml" ContentType="application/vnd.openxmlformats-officedocument.theme+xml"/>
  <Override PartName="/ppt/embeddings/Microsoft_Equation66.bin" ContentType="application/vnd.openxmlformats-officedocument.oleObject"/>
  <Override PartName="/ppt/embeddings/Microsoft_Equation49.bin" ContentType="application/vnd.openxmlformats-officedocument.oleObject"/>
  <Override PartName="/ppt/slideLayouts/slideLayout11.xml" ContentType="application/vnd.openxmlformats-officedocument.presentationml.slideLayout+xml"/>
  <Override PartName="/ppt/embeddings/Microsoft_Equation42.bin" ContentType="application/vnd.openxmlformats-officedocument.oleObject"/>
  <Override PartName="/ppt/slideLayouts/slideLayout7.xml" ContentType="application/vnd.openxmlformats-officedocument.presentationml.slideLayout+xml"/>
  <Override PartName="/ppt/embeddings/Microsoft_Equation58.bin" ContentType="application/vnd.openxmlformats-officedocument.oleObject"/>
  <Override PartName="/ppt/embeddings/Microsoft_Equation25.bin" ContentType="application/vnd.openxmlformats-officedocument.oleObject"/>
  <Override PartName="/ppt/notesMasters/notesMaster1.xml" ContentType="application/vnd.openxmlformats-officedocument.presentationml.notesMaster+xml"/>
  <Override PartName="/ppt/embeddings/Microsoft_Equation51.bin" ContentType="application/vnd.openxmlformats-officedocument.oleObject"/>
  <Override PartName="/ppt/embeddings/Microsoft_Equation34.bin" ContentType="application/vnd.openxmlformats-officedocument.oleObject"/>
  <Override PartName="/ppt/embeddings/Microsoft_Equation17.bin" ContentType="application/vnd.openxmlformats-officedocument.oleObject"/>
  <Override PartName="/ppt/embeddings/Microsoft_Equation6.bin" ContentType="application/vnd.openxmlformats-officedocument.oleObject"/>
  <Override PartName="/ppt/embeddings/Microsoft_Equation10.bin" ContentType="application/vnd.openxmlformats-officedocument.oleObject"/>
  <Override PartName="/ppt/embeddings/Microsoft_Equation26.bin" ContentType="application/vnd.openxmlformats-officedocument.oleObject"/>
  <Override PartName="/ppt/theme/theme1.xml" ContentType="application/vnd.openxmlformats-officedocument.theme+xml"/>
  <Override PartName="/ppt/embeddings/Microsoft_Equation65.bin" ContentType="application/vnd.openxmlformats-officedocument.oleObject"/>
  <Override PartName="/ppt/embeddings/Microsoft_Equation48.bin" ContentType="application/vnd.openxmlformats-officedocument.oleObject"/>
  <Override PartName="/ppt/slideLayouts/slideLayout10.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embeddings/Microsoft_Equation74.bin" ContentType="application/vnd.openxmlformats-officedocument.oleObject"/>
  <Override PartName="/ppt/embeddings/Microsoft_Equation41.bin" ContentType="application/vnd.openxmlformats-officedocument.oleObject"/>
  <Override PartName="/ppt/slideLayouts/slideLayout6.xml" ContentType="application/vnd.openxmlformats-officedocument.presentationml.slideLayout+xml"/>
  <Override PartName="/ppt/embeddings/Microsoft_Equation57.bin" ContentType="application/vnd.openxmlformats-officedocument.oleObject"/>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447904" rtl="0" eaLnBrk="1" latinLnBrk="0" hangingPunct="1">
      <a:defRPr sz="9600" kern="1200">
        <a:solidFill>
          <a:schemeClr val="tx1"/>
        </a:solidFill>
        <a:latin typeface="+mn-lt"/>
        <a:ea typeface="+mn-ea"/>
        <a:cs typeface="+mn-cs"/>
      </a:defRPr>
    </a:lvl1pPr>
    <a:lvl2pPr marL="2447904" algn="l" defTabSz="2447904" rtl="0" eaLnBrk="1" latinLnBrk="0" hangingPunct="1">
      <a:defRPr sz="9600" kern="1200">
        <a:solidFill>
          <a:schemeClr val="tx1"/>
        </a:solidFill>
        <a:latin typeface="+mn-lt"/>
        <a:ea typeface="+mn-ea"/>
        <a:cs typeface="+mn-cs"/>
      </a:defRPr>
    </a:lvl2pPr>
    <a:lvl3pPr marL="4895808" algn="l" defTabSz="2447904" rtl="0" eaLnBrk="1" latinLnBrk="0" hangingPunct="1">
      <a:defRPr sz="9600" kern="1200">
        <a:solidFill>
          <a:schemeClr val="tx1"/>
        </a:solidFill>
        <a:latin typeface="+mn-lt"/>
        <a:ea typeface="+mn-ea"/>
        <a:cs typeface="+mn-cs"/>
      </a:defRPr>
    </a:lvl3pPr>
    <a:lvl4pPr marL="7343707" algn="l" defTabSz="2447904" rtl="0" eaLnBrk="1" latinLnBrk="0" hangingPunct="1">
      <a:defRPr sz="9600" kern="1200">
        <a:solidFill>
          <a:schemeClr val="tx1"/>
        </a:solidFill>
        <a:latin typeface="+mn-lt"/>
        <a:ea typeface="+mn-ea"/>
        <a:cs typeface="+mn-cs"/>
      </a:defRPr>
    </a:lvl4pPr>
    <a:lvl5pPr marL="9791611" algn="l" defTabSz="2447904" rtl="0" eaLnBrk="1" latinLnBrk="0" hangingPunct="1">
      <a:defRPr sz="9600" kern="1200">
        <a:solidFill>
          <a:schemeClr val="tx1"/>
        </a:solidFill>
        <a:latin typeface="+mn-lt"/>
        <a:ea typeface="+mn-ea"/>
        <a:cs typeface="+mn-cs"/>
      </a:defRPr>
    </a:lvl5pPr>
    <a:lvl6pPr marL="12239515" algn="l" defTabSz="2447904" rtl="0" eaLnBrk="1" latinLnBrk="0" hangingPunct="1">
      <a:defRPr sz="9600" kern="1200">
        <a:solidFill>
          <a:schemeClr val="tx1"/>
        </a:solidFill>
        <a:latin typeface="+mn-lt"/>
        <a:ea typeface="+mn-ea"/>
        <a:cs typeface="+mn-cs"/>
      </a:defRPr>
    </a:lvl6pPr>
    <a:lvl7pPr marL="14687419" algn="l" defTabSz="2447904" rtl="0" eaLnBrk="1" latinLnBrk="0" hangingPunct="1">
      <a:defRPr sz="9600" kern="1200">
        <a:solidFill>
          <a:schemeClr val="tx1"/>
        </a:solidFill>
        <a:latin typeface="+mn-lt"/>
        <a:ea typeface="+mn-ea"/>
        <a:cs typeface="+mn-cs"/>
      </a:defRPr>
    </a:lvl7pPr>
    <a:lvl8pPr marL="17135323" algn="l" defTabSz="2447904" rtl="0" eaLnBrk="1" latinLnBrk="0" hangingPunct="1">
      <a:defRPr sz="9600" kern="1200">
        <a:solidFill>
          <a:schemeClr val="tx1"/>
        </a:solidFill>
        <a:latin typeface="+mn-lt"/>
        <a:ea typeface="+mn-ea"/>
        <a:cs typeface="+mn-cs"/>
      </a:defRPr>
    </a:lvl8pPr>
    <a:lvl9pPr marL="19583222" algn="l" defTabSz="2447904" rtl="0" eaLnBrk="1" latinLnBrk="0" hangingPunct="1">
      <a:defRPr sz="9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93335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p:restoredLeft sz="15560" autoAdjust="0"/>
    <p:restoredTop sz="98671" autoAdjust="0"/>
  </p:normalViewPr>
  <p:slideViewPr>
    <p:cSldViewPr snapToGrid="0" snapToObjects="1">
      <p:cViewPr>
        <p:scale>
          <a:sx n="66" d="100"/>
          <a:sy n="66" d="100"/>
        </p:scale>
        <p:origin x="-8" y="6672"/>
      </p:cViewPr>
      <p:guideLst>
        <p:guide orient="horz" pos="10368"/>
        <p:guide pos="13824"/>
      </p:guideLst>
    </p:cSldViewPr>
  </p:slideViewPr>
  <p:notesTextViewPr>
    <p:cViewPr>
      <p:scale>
        <a:sx n="100" d="100"/>
        <a:sy n="100" d="100"/>
      </p:scale>
      <p:origin x="0" y="0"/>
    </p:cViewPr>
  </p:notesTextViewPr>
  <p:sorterViewPr>
    <p:cViewPr>
      <p:scale>
        <a:sx n="66" d="100"/>
        <a:sy n="66" d="100"/>
      </p:scale>
      <p:origin x="0" y="2064"/>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3" Type="http://schemas.openxmlformats.org/officeDocument/2006/relationships/image" Target="../media/image13.pict"/><Relationship Id="rId14" Type="http://schemas.openxmlformats.org/officeDocument/2006/relationships/image" Target="../media/image14.pict"/><Relationship Id="rId15" Type="http://schemas.openxmlformats.org/officeDocument/2006/relationships/image" Target="../media/image15.pict"/><Relationship Id="rId16" Type="http://schemas.openxmlformats.org/officeDocument/2006/relationships/image" Target="../media/image16.pict"/><Relationship Id="rId17" Type="http://schemas.openxmlformats.org/officeDocument/2006/relationships/image" Target="../media/image17.pict"/><Relationship Id="rId18" Type="http://schemas.openxmlformats.org/officeDocument/2006/relationships/image" Target="../media/image18.pict"/><Relationship Id="rId19" Type="http://schemas.openxmlformats.org/officeDocument/2006/relationships/image" Target="../media/image19.pict"/><Relationship Id="rId63" Type="http://schemas.openxmlformats.org/officeDocument/2006/relationships/image" Target="../media/image63.pict"/><Relationship Id="rId64" Type="http://schemas.openxmlformats.org/officeDocument/2006/relationships/image" Target="../media/image64.pict"/><Relationship Id="rId65" Type="http://schemas.openxmlformats.org/officeDocument/2006/relationships/image" Target="../media/image65.pict"/><Relationship Id="rId66" Type="http://schemas.openxmlformats.org/officeDocument/2006/relationships/image" Target="../media/image66.pict"/><Relationship Id="rId67" Type="http://schemas.openxmlformats.org/officeDocument/2006/relationships/image" Target="../media/image67.pict"/><Relationship Id="rId68" Type="http://schemas.openxmlformats.org/officeDocument/2006/relationships/image" Target="../media/image68.pict"/><Relationship Id="rId69" Type="http://schemas.openxmlformats.org/officeDocument/2006/relationships/image" Target="../media/image69.pict"/><Relationship Id="rId50" Type="http://schemas.openxmlformats.org/officeDocument/2006/relationships/image" Target="../media/image50.pict"/><Relationship Id="rId51" Type="http://schemas.openxmlformats.org/officeDocument/2006/relationships/image" Target="../media/image51.pict"/><Relationship Id="rId52" Type="http://schemas.openxmlformats.org/officeDocument/2006/relationships/image" Target="../media/image52.pict"/><Relationship Id="rId53" Type="http://schemas.openxmlformats.org/officeDocument/2006/relationships/image" Target="../media/image53.pict"/><Relationship Id="rId54" Type="http://schemas.openxmlformats.org/officeDocument/2006/relationships/image" Target="../media/image54.pict"/><Relationship Id="rId55" Type="http://schemas.openxmlformats.org/officeDocument/2006/relationships/image" Target="../media/image55.pict"/><Relationship Id="rId56" Type="http://schemas.openxmlformats.org/officeDocument/2006/relationships/image" Target="../media/image56.pict"/><Relationship Id="rId57" Type="http://schemas.openxmlformats.org/officeDocument/2006/relationships/image" Target="../media/image57.pict"/><Relationship Id="rId58" Type="http://schemas.openxmlformats.org/officeDocument/2006/relationships/image" Target="../media/image58.pict"/><Relationship Id="rId59" Type="http://schemas.openxmlformats.org/officeDocument/2006/relationships/image" Target="../media/image59.pict"/><Relationship Id="rId40" Type="http://schemas.openxmlformats.org/officeDocument/2006/relationships/image" Target="../media/image40.pict"/><Relationship Id="rId41" Type="http://schemas.openxmlformats.org/officeDocument/2006/relationships/image" Target="../media/image41.pict"/><Relationship Id="rId42" Type="http://schemas.openxmlformats.org/officeDocument/2006/relationships/image" Target="../media/image42.pict"/><Relationship Id="rId43" Type="http://schemas.openxmlformats.org/officeDocument/2006/relationships/image" Target="../media/image43.pict"/><Relationship Id="rId44" Type="http://schemas.openxmlformats.org/officeDocument/2006/relationships/image" Target="../media/image44.pict"/><Relationship Id="rId45" Type="http://schemas.openxmlformats.org/officeDocument/2006/relationships/image" Target="../media/image45.pict"/><Relationship Id="rId46" Type="http://schemas.openxmlformats.org/officeDocument/2006/relationships/image" Target="../media/image46.pict"/><Relationship Id="rId47" Type="http://schemas.openxmlformats.org/officeDocument/2006/relationships/image" Target="../media/image47.pict"/><Relationship Id="rId48" Type="http://schemas.openxmlformats.org/officeDocument/2006/relationships/image" Target="../media/image48.pict"/><Relationship Id="rId49" Type="http://schemas.openxmlformats.org/officeDocument/2006/relationships/image" Target="../media/image49.pict"/><Relationship Id="rId1" Type="http://schemas.openxmlformats.org/officeDocument/2006/relationships/image" Target="../media/image1.pict"/><Relationship Id="rId2" Type="http://schemas.openxmlformats.org/officeDocument/2006/relationships/image" Target="../media/image2.pict"/><Relationship Id="rId3" Type="http://schemas.openxmlformats.org/officeDocument/2006/relationships/image" Target="../media/image3.pict"/><Relationship Id="rId4" Type="http://schemas.openxmlformats.org/officeDocument/2006/relationships/image" Target="../media/image4.pict"/><Relationship Id="rId5" Type="http://schemas.openxmlformats.org/officeDocument/2006/relationships/image" Target="../media/image5.pict"/><Relationship Id="rId6" Type="http://schemas.openxmlformats.org/officeDocument/2006/relationships/image" Target="../media/image6.pict"/><Relationship Id="rId7" Type="http://schemas.openxmlformats.org/officeDocument/2006/relationships/image" Target="../media/image7.pict"/><Relationship Id="rId8" Type="http://schemas.openxmlformats.org/officeDocument/2006/relationships/image" Target="../media/image8.pict"/><Relationship Id="rId9" Type="http://schemas.openxmlformats.org/officeDocument/2006/relationships/image" Target="../media/image9.pict"/><Relationship Id="rId30" Type="http://schemas.openxmlformats.org/officeDocument/2006/relationships/image" Target="../media/image30.pict"/><Relationship Id="rId31" Type="http://schemas.openxmlformats.org/officeDocument/2006/relationships/image" Target="../media/image31.pict"/><Relationship Id="rId32" Type="http://schemas.openxmlformats.org/officeDocument/2006/relationships/image" Target="../media/image32.pict"/><Relationship Id="rId33" Type="http://schemas.openxmlformats.org/officeDocument/2006/relationships/image" Target="../media/image33.pict"/><Relationship Id="rId34" Type="http://schemas.openxmlformats.org/officeDocument/2006/relationships/image" Target="../media/image34.pict"/><Relationship Id="rId35" Type="http://schemas.openxmlformats.org/officeDocument/2006/relationships/image" Target="../media/image35.pict"/><Relationship Id="rId36" Type="http://schemas.openxmlformats.org/officeDocument/2006/relationships/image" Target="../media/image36.pict"/><Relationship Id="rId37" Type="http://schemas.openxmlformats.org/officeDocument/2006/relationships/image" Target="../media/image37.pict"/><Relationship Id="rId38" Type="http://schemas.openxmlformats.org/officeDocument/2006/relationships/image" Target="../media/image38.pict"/><Relationship Id="rId39" Type="http://schemas.openxmlformats.org/officeDocument/2006/relationships/image" Target="../media/image39.pict"/><Relationship Id="rId70" Type="http://schemas.openxmlformats.org/officeDocument/2006/relationships/image" Target="../media/image70.pict"/><Relationship Id="rId71" Type="http://schemas.openxmlformats.org/officeDocument/2006/relationships/image" Target="../media/image71.pict"/><Relationship Id="rId20" Type="http://schemas.openxmlformats.org/officeDocument/2006/relationships/image" Target="../media/image20.pict"/><Relationship Id="rId21" Type="http://schemas.openxmlformats.org/officeDocument/2006/relationships/image" Target="../media/image21.pict"/><Relationship Id="rId22" Type="http://schemas.openxmlformats.org/officeDocument/2006/relationships/image" Target="../media/image22.pict"/><Relationship Id="rId23" Type="http://schemas.openxmlformats.org/officeDocument/2006/relationships/image" Target="../media/image23.pict"/><Relationship Id="rId24" Type="http://schemas.openxmlformats.org/officeDocument/2006/relationships/image" Target="../media/image24.pict"/><Relationship Id="rId25" Type="http://schemas.openxmlformats.org/officeDocument/2006/relationships/image" Target="../media/image25.pict"/><Relationship Id="rId26" Type="http://schemas.openxmlformats.org/officeDocument/2006/relationships/image" Target="../media/image26.pict"/><Relationship Id="rId27" Type="http://schemas.openxmlformats.org/officeDocument/2006/relationships/image" Target="../media/image27.pict"/><Relationship Id="rId28" Type="http://schemas.openxmlformats.org/officeDocument/2006/relationships/image" Target="../media/image28.pict"/><Relationship Id="rId29" Type="http://schemas.openxmlformats.org/officeDocument/2006/relationships/image" Target="../media/image29.pict"/><Relationship Id="rId60" Type="http://schemas.openxmlformats.org/officeDocument/2006/relationships/image" Target="../media/image60.pict"/><Relationship Id="rId61" Type="http://schemas.openxmlformats.org/officeDocument/2006/relationships/image" Target="../media/image61.pict"/><Relationship Id="rId62" Type="http://schemas.openxmlformats.org/officeDocument/2006/relationships/image" Target="../media/image62.pict"/><Relationship Id="rId10" Type="http://schemas.openxmlformats.org/officeDocument/2006/relationships/image" Target="../media/image10.pict"/><Relationship Id="rId11" Type="http://schemas.openxmlformats.org/officeDocument/2006/relationships/image" Target="../media/image11.pict"/><Relationship Id="rId12" Type="http://schemas.openxmlformats.org/officeDocument/2006/relationships/image" Target="../media/image12.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E06A79-158C-1F41-A23E-987B325B7FD9}" type="datetimeFigureOut">
              <a:rPr lang="en-US" smtClean="0"/>
              <a:pPr/>
              <a:t>7/13/11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D49885-9573-1B44-9440-3687B9C9E8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045" rtl="0" eaLnBrk="1" latinLnBrk="0" hangingPunct="1">
      <a:defRPr sz="1000" kern="1200">
        <a:solidFill>
          <a:schemeClr val="tx1"/>
        </a:solidFill>
        <a:latin typeface="+mn-lt"/>
        <a:ea typeface="+mn-ea"/>
        <a:cs typeface="+mn-cs"/>
      </a:defRPr>
    </a:lvl1pPr>
    <a:lvl2pPr marL="457045" algn="l" defTabSz="457045" rtl="0" eaLnBrk="1" latinLnBrk="0" hangingPunct="1">
      <a:defRPr sz="1000" kern="1200">
        <a:solidFill>
          <a:schemeClr val="tx1"/>
        </a:solidFill>
        <a:latin typeface="+mn-lt"/>
        <a:ea typeface="+mn-ea"/>
        <a:cs typeface="+mn-cs"/>
      </a:defRPr>
    </a:lvl2pPr>
    <a:lvl3pPr marL="914096" algn="l" defTabSz="457045" rtl="0" eaLnBrk="1" latinLnBrk="0" hangingPunct="1">
      <a:defRPr sz="1000" kern="1200">
        <a:solidFill>
          <a:schemeClr val="tx1"/>
        </a:solidFill>
        <a:latin typeface="+mn-lt"/>
        <a:ea typeface="+mn-ea"/>
        <a:cs typeface="+mn-cs"/>
      </a:defRPr>
    </a:lvl3pPr>
    <a:lvl4pPr marL="1371141" algn="l" defTabSz="457045" rtl="0" eaLnBrk="1" latinLnBrk="0" hangingPunct="1">
      <a:defRPr sz="1000" kern="1200">
        <a:solidFill>
          <a:schemeClr val="tx1"/>
        </a:solidFill>
        <a:latin typeface="+mn-lt"/>
        <a:ea typeface="+mn-ea"/>
        <a:cs typeface="+mn-cs"/>
      </a:defRPr>
    </a:lvl4pPr>
    <a:lvl5pPr marL="1828187" algn="l" defTabSz="457045" rtl="0" eaLnBrk="1" latinLnBrk="0" hangingPunct="1">
      <a:defRPr sz="1000" kern="1200">
        <a:solidFill>
          <a:schemeClr val="tx1"/>
        </a:solidFill>
        <a:latin typeface="+mn-lt"/>
        <a:ea typeface="+mn-ea"/>
        <a:cs typeface="+mn-cs"/>
      </a:defRPr>
    </a:lvl5pPr>
    <a:lvl6pPr marL="2285237" algn="l" defTabSz="457045" rtl="0" eaLnBrk="1" latinLnBrk="0" hangingPunct="1">
      <a:defRPr sz="1000" kern="1200">
        <a:solidFill>
          <a:schemeClr val="tx1"/>
        </a:solidFill>
        <a:latin typeface="+mn-lt"/>
        <a:ea typeface="+mn-ea"/>
        <a:cs typeface="+mn-cs"/>
      </a:defRPr>
    </a:lvl6pPr>
    <a:lvl7pPr marL="2742282" algn="l" defTabSz="457045" rtl="0" eaLnBrk="1" latinLnBrk="0" hangingPunct="1">
      <a:defRPr sz="1000" kern="1200">
        <a:solidFill>
          <a:schemeClr val="tx1"/>
        </a:solidFill>
        <a:latin typeface="+mn-lt"/>
        <a:ea typeface="+mn-ea"/>
        <a:cs typeface="+mn-cs"/>
      </a:defRPr>
    </a:lvl7pPr>
    <a:lvl8pPr marL="3199333" algn="l" defTabSz="457045" rtl="0" eaLnBrk="1" latinLnBrk="0" hangingPunct="1">
      <a:defRPr sz="1000" kern="1200">
        <a:solidFill>
          <a:schemeClr val="tx1"/>
        </a:solidFill>
        <a:latin typeface="+mn-lt"/>
        <a:ea typeface="+mn-ea"/>
        <a:cs typeface="+mn-cs"/>
      </a:defRPr>
    </a:lvl8pPr>
    <a:lvl9pPr marL="3656378" algn="l" defTabSz="45704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D49885-9573-1B44-9440-3687B9C9E8B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8"/>
            <a:ext cx="37307520" cy="7056119"/>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447904" indent="0" algn="ctr">
              <a:buNone/>
              <a:defRPr>
                <a:solidFill>
                  <a:schemeClr val="tx1">
                    <a:tint val="75000"/>
                  </a:schemeClr>
                </a:solidFill>
              </a:defRPr>
            </a:lvl2pPr>
            <a:lvl3pPr marL="4895808" indent="0" algn="ctr">
              <a:buNone/>
              <a:defRPr>
                <a:solidFill>
                  <a:schemeClr val="tx1">
                    <a:tint val="75000"/>
                  </a:schemeClr>
                </a:solidFill>
              </a:defRPr>
            </a:lvl3pPr>
            <a:lvl4pPr marL="7343707" indent="0" algn="ctr">
              <a:buNone/>
              <a:defRPr>
                <a:solidFill>
                  <a:schemeClr val="tx1">
                    <a:tint val="75000"/>
                  </a:schemeClr>
                </a:solidFill>
              </a:defRPr>
            </a:lvl4pPr>
            <a:lvl5pPr marL="9791611" indent="0" algn="ctr">
              <a:buNone/>
              <a:defRPr>
                <a:solidFill>
                  <a:schemeClr val="tx1">
                    <a:tint val="75000"/>
                  </a:schemeClr>
                </a:solidFill>
              </a:defRPr>
            </a:lvl5pPr>
            <a:lvl6pPr marL="12239515" indent="0" algn="ctr">
              <a:buNone/>
              <a:defRPr>
                <a:solidFill>
                  <a:schemeClr val="tx1">
                    <a:tint val="75000"/>
                  </a:schemeClr>
                </a:solidFill>
              </a:defRPr>
            </a:lvl6pPr>
            <a:lvl7pPr marL="14687419" indent="0" algn="ctr">
              <a:buNone/>
              <a:defRPr>
                <a:solidFill>
                  <a:schemeClr val="tx1">
                    <a:tint val="75000"/>
                  </a:schemeClr>
                </a:solidFill>
              </a:defRPr>
            </a:lvl7pPr>
            <a:lvl8pPr marL="17135323" indent="0" algn="ctr">
              <a:buNone/>
              <a:defRPr>
                <a:solidFill>
                  <a:schemeClr val="tx1">
                    <a:tint val="75000"/>
                  </a:schemeClr>
                </a:solidFill>
              </a:defRPr>
            </a:lvl8pPr>
            <a:lvl9pPr marL="195832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1EE919-AEC3-8846-A281-172480C8187F}" type="datetimeFigureOut">
              <a:rPr lang="en-US" smtClean="0"/>
              <a:pPr/>
              <a:t>7/13/11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BDCFA-F1D2-E94C-91D1-7392E49E26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EE919-AEC3-8846-A281-172480C8187F}" type="datetimeFigureOut">
              <a:rPr lang="en-US" smtClean="0"/>
              <a:pPr/>
              <a:t>7/13/11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BDCFA-F1D2-E94C-91D1-7392E49E26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9"/>
            <a:ext cx="9875520" cy="280873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9"/>
            <a:ext cx="28895040" cy="2808731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EE919-AEC3-8846-A281-172480C8187F}" type="datetimeFigureOut">
              <a:rPr lang="en-US" smtClean="0"/>
              <a:pPr/>
              <a:t>7/13/11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BDCFA-F1D2-E94C-91D1-7392E49E26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EE919-AEC3-8846-A281-172480C8187F}" type="datetimeFigureOut">
              <a:rPr lang="en-US" smtClean="0"/>
              <a:pPr/>
              <a:t>7/13/11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BDCFA-F1D2-E94C-91D1-7392E49E26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4" y="21153125"/>
            <a:ext cx="37307520" cy="6537960"/>
          </a:xfrm>
        </p:spPr>
        <p:txBody>
          <a:bodyPr anchor="t"/>
          <a:lstStyle>
            <a:lvl1pPr algn="l">
              <a:defRPr sz="211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4" y="13952230"/>
            <a:ext cx="37307520" cy="7200896"/>
          </a:xfrm>
        </p:spPr>
        <p:txBody>
          <a:bodyPr anchor="b"/>
          <a:lstStyle>
            <a:lvl1pPr marL="0" indent="0">
              <a:buNone/>
              <a:defRPr sz="10600">
                <a:solidFill>
                  <a:schemeClr val="tx1">
                    <a:tint val="75000"/>
                  </a:schemeClr>
                </a:solidFill>
              </a:defRPr>
            </a:lvl1pPr>
            <a:lvl2pPr marL="2447904" indent="0">
              <a:buNone/>
              <a:defRPr sz="9600">
                <a:solidFill>
                  <a:schemeClr val="tx1">
                    <a:tint val="75000"/>
                  </a:schemeClr>
                </a:solidFill>
              </a:defRPr>
            </a:lvl2pPr>
            <a:lvl3pPr marL="4895808" indent="0">
              <a:buNone/>
              <a:defRPr sz="8500">
                <a:solidFill>
                  <a:schemeClr val="tx1">
                    <a:tint val="75000"/>
                  </a:schemeClr>
                </a:solidFill>
              </a:defRPr>
            </a:lvl3pPr>
            <a:lvl4pPr marL="7343707" indent="0">
              <a:buNone/>
              <a:defRPr sz="7500">
                <a:solidFill>
                  <a:schemeClr val="tx1">
                    <a:tint val="75000"/>
                  </a:schemeClr>
                </a:solidFill>
              </a:defRPr>
            </a:lvl4pPr>
            <a:lvl5pPr marL="9791611" indent="0">
              <a:buNone/>
              <a:defRPr sz="7500">
                <a:solidFill>
                  <a:schemeClr val="tx1">
                    <a:tint val="75000"/>
                  </a:schemeClr>
                </a:solidFill>
              </a:defRPr>
            </a:lvl5pPr>
            <a:lvl6pPr marL="12239515" indent="0">
              <a:buNone/>
              <a:defRPr sz="7500">
                <a:solidFill>
                  <a:schemeClr val="tx1">
                    <a:tint val="75000"/>
                  </a:schemeClr>
                </a:solidFill>
              </a:defRPr>
            </a:lvl6pPr>
            <a:lvl7pPr marL="14687419" indent="0">
              <a:buNone/>
              <a:defRPr sz="7500">
                <a:solidFill>
                  <a:schemeClr val="tx1">
                    <a:tint val="75000"/>
                  </a:schemeClr>
                </a:solidFill>
              </a:defRPr>
            </a:lvl7pPr>
            <a:lvl8pPr marL="17135323" indent="0">
              <a:buNone/>
              <a:defRPr sz="7500">
                <a:solidFill>
                  <a:schemeClr val="tx1">
                    <a:tint val="75000"/>
                  </a:schemeClr>
                </a:solidFill>
              </a:defRPr>
            </a:lvl8pPr>
            <a:lvl9pPr marL="19583222" indent="0">
              <a:buNone/>
              <a:defRPr sz="7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1EE919-AEC3-8846-A281-172480C8187F}" type="datetimeFigureOut">
              <a:rPr lang="en-US" smtClean="0"/>
              <a:pPr/>
              <a:t>7/13/11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BDCFA-F1D2-E94C-91D1-7392E49E26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5"/>
            <a:ext cx="19385280" cy="21724625"/>
          </a:xfrm>
        </p:spPr>
        <p:txBody>
          <a:bodyPr/>
          <a:lstStyle>
            <a:lvl1pPr>
              <a:defRPr sz="15100"/>
            </a:lvl1pPr>
            <a:lvl2pPr>
              <a:defRPr sz="13100"/>
            </a:lvl2pPr>
            <a:lvl3pPr>
              <a:defRPr sz="106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5"/>
            <a:ext cx="19385280" cy="21724625"/>
          </a:xfrm>
        </p:spPr>
        <p:txBody>
          <a:bodyPr/>
          <a:lstStyle>
            <a:lvl1pPr>
              <a:defRPr sz="15100"/>
            </a:lvl1pPr>
            <a:lvl2pPr>
              <a:defRPr sz="13100"/>
            </a:lvl2pPr>
            <a:lvl3pPr>
              <a:defRPr sz="106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1EE919-AEC3-8846-A281-172480C8187F}" type="datetimeFigureOut">
              <a:rPr lang="en-US" smtClean="0"/>
              <a:pPr/>
              <a:t>7/13/11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BDCFA-F1D2-E94C-91D1-7392E49E26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3" y="7368545"/>
            <a:ext cx="19392903" cy="3070858"/>
          </a:xfrm>
        </p:spPr>
        <p:txBody>
          <a:bodyPr anchor="b"/>
          <a:lstStyle>
            <a:lvl1pPr marL="0" indent="0">
              <a:buNone/>
              <a:defRPr sz="13100" b="1"/>
            </a:lvl1pPr>
            <a:lvl2pPr marL="2447904" indent="0">
              <a:buNone/>
              <a:defRPr sz="10600" b="1"/>
            </a:lvl2pPr>
            <a:lvl3pPr marL="4895808" indent="0">
              <a:buNone/>
              <a:defRPr sz="9600" b="1"/>
            </a:lvl3pPr>
            <a:lvl4pPr marL="7343707" indent="0">
              <a:buNone/>
              <a:defRPr sz="8500" b="1"/>
            </a:lvl4pPr>
            <a:lvl5pPr marL="9791611" indent="0">
              <a:buNone/>
              <a:defRPr sz="8500" b="1"/>
            </a:lvl5pPr>
            <a:lvl6pPr marL="12239515" indent="0">
              <a:buNone/>
              <a:defRPr sz="8500" b="1"/>
            </a:lvl6pPr>
            <a:lvl7pPr marL="14687419" indent="0">
              <a:buNone/>
              <a:defRPr sz="8500" b="1"/>
            </a:lvl7pPr>
            <a:lvl8pPr marL="17135323" indent="0">
              <a:buNone/>
              <a:defRPr sz="8500" b="1"/>
            </a:lvl8pPr>
            <a:lvl9pPr marL="19583222" indent="0">
              <a:buNone/>
              <a:defRPr sz="8500" b="1"/>
            </a:lvl9pPr>
          </a:lstStyle>
          <a:p>
            <a:pPr lvl="0"/>
            <a:r>
              <a:rPr lang="en-US" smtClean="0"/>
              <a:t>Click to edit Master text styles</a:t>
            </a:r>
          </a:p>
        </p:txBody>
      </p:sp>
      <p:sp>
        <p:nvSpPr>
          <p:cNvPr id="4" name="Content Placeholder 3"/>
          <p:cNvSpPr>
            <a:spLocks noGrp="1"/>
          </p:cNvSpPr>
          <p:nvPr>
            <p:ph sz="half" idx="2"/>
          </p:nvPr>
        </p:nvSpPr>
        <p:spPr>
          <a:xfrm>
            <a:off x="2194563" y="10439403"/>
            <a:ext cx="19392903" cy="18966182"/>
          </a:xfrm>
        </p:spPr>
        <p:txBody>
          <a:bodyPr/>
          <a:lstStyle>
            <a:lvl1pPr>
              <a:defRPr sz="13100"/>
            </a:lvl1pPr>
            <a:lvl2pPr>
              <a:defRPr sz="10600"/>
            </a:lvl2pPr>
            <a:lvl3pPr>
              <a:defRPr sz="96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5" y="7368545"/>
            <a:ext cx="19400518" cy="3070858"/>
          </a:xfrm>
        </p:spPr>
        <p:txBody>
          <a:bodyPr anchor="b"/>
          <a:lstStyle>
            <a:lvl1pPr marL="0" indent="0">
              <a:buNone/>
              <a:defRPr sz="13100" b="1"/>
            </a:lvl1pPr>
            <a:lvl2pPr marL="2447904" indent="0">
              <a:buNone/>
              <a:defRPr sz="10600" b="1"/>
            </a:lvl2pPr>
            <a:lvl3pPr marL="4895808" indent="0">
              <a:buNone/>
              <a:defRPr sz="9600" b="1"/>
            </a:lvl3pPr>
            <a:lvl4pPr marL="7343707" indent="0">
              <a:buNone/>
              <a:defRPr sz="8500" b="1"/>
            </a:lvl4pPr>
            <a:lvl5pPr marL="9791611" indent="0">
              <a:buNone/>
              <a:defRPr sz="8500" b="1"/>
            </a:lvl5pPr>
            <a:lvl6pPr marL="12239515" indent="0">
              <a:buNone/>
              <a:defRPr sz="8500" b="1"/>
            </a:lvl6pPr>
            <a:lvl7pPr marL="14687419" indent="0">
              <a:buNone/>
              <a:defRPr sz="8500" b="1"/>
            </a:lvl7pPr>
            <a:lvl8pPr marL="17135323" indent="0">
              <a:buNone/>
              <a:defRPr sz="8500" b="1"/>
            </a:lvl8pPr>
            <a:lvl9pPr marL="19583222" indent="0">
              <a:buNone/>
              <a:defRPr sz="8500" b="1"/>
            </a:lvl9pPr>
          </a:lstStyle>
          <a:p>
            <a:pPr lvl="0"/>
            <a:r>
              <a:rPr lang="en-US" smtClean="0"/>
              <a:t>Click to edit Master text styles</a:t>
            </a:r>
          </a:p>
        </p:txBody>
      </p:sp>
      <p:sp>
        <p:nvSpPr>
          <p:cNvPr id="6" name="Content Placeholder 5"/>
          <p:cNvSpPr>
            <a:spLocks noGrp="1"/>
          </p:cNvSpPr>
          <p:nvPr>
            <p:ph sz="quarter" idx="4"/>
          </p:nvPr>
        </p:nvSpPr>
        <p:spPr>
          <a:xfrm>
            <a:off x="22296125" y="10439403"/>
            <a:ext cx="19400518" cy="18966182"/>
          </a:xfrm>
        </p:spPr>
        <p:txBody>
          <a:bodyPr/>
          <a:lstStyle>
            <a:lvl1pPr>
              <a:defRPr sz="13100"/>
            </a:lvl1pPr>
            <a:lvl2pPr>
              <a:defRPr sz="10600"/>
            </a:lvl2pPr>
            <a:lvl3pPr>
              <a:defRPr sz="96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1EE919-AEC3-8846-A281-172480C8187F}" type="datetimeFigureOut">
              <a:rPr lang="en-US" smtClean="0"/>
              <a:pPr/>
              <a:t>7/13/11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BDCFA-F1D2-E94C-91D1-7392E49E26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1EE919-AEC3-8846-A281-172480C8187F}" type="datetimeFigureOut">
              <a:rPr lang="en-US" smtClean="0"/>
              <a:pPr/>
              <a:t>7/13/11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BDCFA-F1D2-E94C-91D1-7392E49E26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EE919-AEC3-8846-A281-172480C8187F}" type="datetimeFigureOut">
              <a:rPr lang="en-US" smtClean="0"/>
              <a:pPr/>
              <a:t>7/13/11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BDCFA-F1D2-E94C-91D1-7392E49E26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0" y="1310641"/>
            <a:ext cx="14439904" cy="5577840"/>
          </a:xfrm>
        </p:spPr>
        <p:txBody>
          <a:bodyPr anchor="b"/>
          <a:lstStyle>
            <a:lvl1pPr algn="l">
              <a:defRPr sz="10600" b="1"/>
            </a:lvl1pPr>
          </a:lstStyle>
          <a:p>
            <a:r>
              <a:rPr lang="en-US" smtClean="0"/>
              <a:t>Click to edit Master title style</a:t>
            </a:r>
            <a:endParaRPr lang="en-US"/>
          </a:p>
        </p:txBody>
      </p:sp>
      <p:sp>
        <p:nvSpPr>
          <p:cNvPr id="3" name="Content Placeholder 2"/>
          <p:cNvSpPr>
            <a:spLocks noGrp="1"/>
          </p:cNvSpPr>
          <p:nvPr>
            <p:ph idx="1"/>
          </p:nvPr>
        </p:nvSpPr>
        <p:spPr>
          <a:xfrm>
            <a:off x="17160240" y="1310646"/>
            <a:ext cx="24536403" cy="28094944"/>
          </a:xfrm>
        </p:spPr>
        <p:txBody>
          <a:bodyPr/>
          <a:lstStyle>
            <a:lvl1pPr>
              <a:defRPr sz="17100"/>
            </a:lvl1pPr>
            <a:lvl2pPr>
              <a:defRPr sz="15100"/>
            </a:lvl2pPr>
            <a:lvl3pPr>
              <a:defRPr sz="13100"/>
            </a:lvl3pPr>
            <a:lvl4pPr>
              <a:defRPr sz="10600"/>
            </a:lvl4pPr>
            <a:lvl5pPr>
              <a:defRPr sz="10600"/>
            </a:lvl5pPr>
            <a:lvl6pPr>
              <a:defRPr sz="10600"/>
            </a:lvl6pPr>
            <a:lvl7pPr>
              <a:defRPr sz="10600"/>
            </a:lvl7pPr>
            <a:lvl8pPr>
              <a:defRPr sz="10600"/>
            </a:lvl8pPr>
            <a:lvl9pPr>
              <a:defRPr sz="10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70" y="6888486"/>
            <a:ext cx="14439904" cy="22517104"/>
          </a:xfrm>
        </p:spPr>
        <p:txBody>
          <a:bodyPr/>
          <a:lstStyle>
            <a:lvl1pPr marL="0" indent="0">
              <a:buNone/>
              <a:defRPr sz="7500"/>
            </a:lvl1pPr>
            <a:lvl2pPr marL="2447904" indent="0">
              <a:buNone/>
              <a:defRPr sz="6500"/>
            </a:lvl2pPr>
            <a:lvl3pPr marL="4895808" indent="0">
              <a:buNone/>
              <a:defRPr sz="5500"/>
            </a:lvl3pPr>
            <a:lvl4pPr marL="7343707" indent="0">
              <a:buNone/>
              <a:defRPr sz="4500"/>
            </a:lvl4pPr>
            <a:lvl5pPr marL="9791611" indent="0">
              <a:buNone/>
              <a:defRPr sz="4500"/>
            </a:lvl5pPr>
            <a:lvl6pPr marL="12239515" indent="0">
              <a:buNone/>
              <a:defRPr sz="4500"/>
            </a:lvl6pPr>
            <a:lvl7pPr marL="14687419" indent="0">
              <a:buNone/>
              <a:defRPr sz="4500"/>
            </a:lvl7pPr>
            <a:lvl8pPr marL="17135323" indent="0">
              <a:buNone/>
              <a:defRPr sz="4500"/>
            </a:lvl8pPr>
            <a:lvl9pPr marL="19583222"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1EE919-AEC3-8846-A281-172480C8187F}" type="datetimeFigureOut">
              <a:rPr lang="en-US" smtClean="0"/>
              <a:pPr/>
              <a:t>7/13/11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BDCFA-F1D2-E94C-91D1-7392E49E26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2"/>
            <a:ext cx="26334720" cy="2720344"/>
          </a:xfrm>
        </p:spPr>
        <p:txBody>
          <a:bodyPr anchor="b"/>
          <a:lstStyle>
            <a:lvl1pPr algn="l">
              <a:defRPr sz="106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19"/>
            <a:ext cx="26334720" cy="19751040"/>
          </a:xfrm>
        </p:spPr>
        <p:txBody>
          <a:bodyPr/>
          <a:lstStyle>
            <a:lvl1pPr marL="0" indent="0">
              <a:buNone/>
              <a:defRPr sz="17100"/>
            </a:lvl1pPr>
            <a:lvl2pPr marL="2447904" indent="0">
              <a:buNone/>
              <a:defRPr sz="15100"/>
            </a:lvl2pPr>
            <a:lvl3pPr marL="4895808" indent="0">
              <a:buNone/>
              <a:defRPr sz="13100"/>
            </a:lvl3pPr>
            <a:lvl4pPr marL="7343707" indent="0">
              <a:buNone/>
              <a:defRPr sz="10600"/>
            </a:lvl4pPr>
            <a:lvl5pPr marL="9791611" indent="0">
              <a:buNone/>
              <a:defRPr sz="10600"/>
            </a:lvl5pPr>
            <a:lvl6pPr marL="12239515" indent="0">
              <a:buNone/>
              <a:defRPr sz="10600"/>
            </a:lvl6pPr>
            <a:lvl7pPr marL="14687419" indent="0">
              <a:buNone/>
              <a:defRPr sz="10600"/>
            </a:lvl7pPr>
            <a:lvl8pPr marL="17135323" indent="0">
              <a:buNone/>
              <a:defRPr sz="10600"/>
            </a:lvl8pPr>
            <a:lvl9pPr marL="19583222" indent="0">
              <a:buNone/>
              <a:defRPr sz="10600"/>
            </a:lvl9pPr>
          </a:lstStyle>
          <a:p>
            <a:endParaRPr lang="en-US"/>
          </a:p>
        </p:txBody>
      </p:sp>
      <p:sp>
        <p:nvSpPr>
          <p:cNvPr id="4" name="Text Placeholder 3"/>
          <p:cNvSpPr>
            <a:spLocks noGrp="1"/>
          </p:cNvSpPr>
          <p:nvPr>
            <p:ph type="body" sz="half" idx="2"/>
          </p:nvPr>
        </p:nvSpPr>
        <p:spPr>
          <a:xfrm>
            <a:off x="8602983" y="25763229"/>
            <a:ext cx="26334720" cy="3863336"/>
          </a:xfrm>
        </p:spPr>
        <p:txBody>
          <a:bodyPr/>
          <a:lstStyle>
            <a:lvl1pPr marL="0" indent="0">
              <a:buNone/>
              <a:defRPr sz="7500"/>
            </a:lvl1pPr>
            <a:lvl2pPr marL="2447904" indent="0">
              <a:buNone/>
              <a:defRPr sz="6500"/>
            </a:lvl2pPr>
            <a:lvl3pPr marL="4895808" indent="0">
              <a:buNone/>
              <a:defRPr sz="5500"/>
            </a:lvl3pPr>
            <a:lvl4pPr marL="7343707" indent="0">
              <a:buNone/>
              <a:defRPr sz="4500"/>
            </a:lvl4pPr>
            <a:lvl5pPr marL="9791611" indent="0">
              <a:buNone/>
              <a:defRPr sz="4500"/>
            </a:lvl5pPr>
            <a:lvl6pPr marL="12239515" indent="0">
              <a:buNone/>
              <a:defRPr sz="4500"/>
            </a:lvl6pPr>
            <a:lvl7pPr marL="14687419" indent="0">
              <a:buNone/>
              <a:defRPr sz="4500"/>
            </a:lvl7pPr>
            <a:lvl8pPr marL="17135323" indent="0">
              <a:buNone/>
              <a:defRPr sz="4500"/>
            </a:lvl8pPr>
            <a:lvl9pPr marL="19583222"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1EE919-AEC3-8846-A281-172480C8187F}" type="datetimeFigureOut">
              <a:rPr lang="en-US" smtClean="0"/>
              <a:pPr/>
              <a:t>7/13/11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BDCFA-F1D2-E94C-91D1-7392E49E26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89580" tIns="244792" rIns="489580" bIns="24479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5"/>
            <a:ext cx="39502080" cy="21724625"/>
          </a:xfrm>
          <a:prstGeom prst="rect">
            <a:avLst/>
          </a:prstGeom>
        </p:spPr>
        <p:txBody>
          <a:bodyPr vert="horz" lIns="489580" tIns="244792" rIns="489580" bIns="24479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9"/>
            <a:ext cx="10241280" cy="1752599"/>
          </a:xfrm>
          <a:prstGeom prst="rect">
            <a:avLst/>
          </a:prstGeom>
        </p:spPr>
        <p:txBody>
          <a:bodyPr vert="horz" lIns="489580" tIns="244792" rIns="489580" bIns="244792" rtlCol="0" anchor="ctr"/>
          <a:lstStyle>
            <a:lvl1pPr algn="l">
              <a:defRPr sz="6500">
                <a:solidFill>
                  <a:schemeClr val="tx1">
                    <a:tint val="75000"/>
                  </a:schemeClr>
                </a:solidFill>
              </a:defRPr>
            </a:lvl1pPr>
          </a:lstStyle>
          <a:p>
            <a:fld id="{111EE919-AEC3-8846-A281-172480C8187F}" type="datetimeFigureOut">
              <a:rPr lang="en-US" smtClean="0"/>
              <a:pPr/>
              <a:t>7/13/11</a:t>
            </a:fld>
            <a:endParaRPr lang="en-US"/>
          </a:p>
        </p:txBody>
      </p:sp>
      <p:sp>
        <p:nvSpPr>
          <p:cNvPr id="5" name="Footer Placeholder 4"/>
          <p:cNvSpPr>
            <a:spLocks noGrp="1"/>
          </p:cNvSpPr>
          <p:nvPr>
            <p:ph type="ftr" sz="quarter" idx="3"/>
          </p:nvPr>
        </p:nvSpPr>
        <p:spPr>
          <a:xfrm>
            <a:off x="14996160" y="30510489"/>
            <a:ext cx="13898880" cy="1752599"/>
          </a:xfrm>
          <a:prstGeom prst="rect">
            <a:avLst/>
          </a:prstGeom>
        </p:spPr>
        <p:txBody>
          <a:bodyPr vert="horz" lIns="489580" tIns="244792" rIns="489580" bIns="244792" rtlCol="0" anchor="ctr"/>
          <a:lstStyle>
            <a:lvl1pPr algn="ctr">
              <a:defRPr sz="6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9"/>
            <a:ext cx="10241280" cy="1752599"/>
          </a:xfrm>
          <a:prstGeom prst="rect">
            <a:avLst/>
          </a:prstGeom>
        </p:spPr>
        <p:txBody>
          <a:bodyPr vert="horz" lIns="489580" tIns="244792" rIns="489580" bIns="244792" rtlCol="0" anchor="ctr"/>
          <a:lstStyle>
            <a:lvl1pPr algn="r">
              <a:defRPr sz="6500">
                <a:solidFill>
                  <a:schemeClr val="tx1">
                    <a:tint val="75000"/>
                  </a:schemeClr>
                </a:solidFill>
              </a:defRPr>
            </a:lvl1pPr>
          </a:lstStyle>
          <a:p>
            <a:fld id="{890BDCFA-F1D2-E94C-91D1-7392E49E26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447904" rtl="0" eaLnBrk="1" latinLnBrk="0" hangingPunct="1">
        <a:spcBef>
          <a:spcPct val="0"/>
        </a:spcBef>
        <a:buNone/>
        <a:defRPr sz="23600" kern="1200">
          <a:solidFill>
            <a:schemeClr val="tx1"/>
          </a:solidFill>
          <a:latin typeface="+mj-lt"/>
          <a:ea typeface="+mj-ea"/>
          <a:cs typeface="+mj-cs"/>
        </a:defRPr>
      </a:lvl1pPr>
    </p:titleStyle>
    <p:bodyStyle>
      <a:lvl1pPr marL="1835925" indent="-1835925" algn="l" defTabSz="2447904" rtl="0" eaLnBrk="1" latinLnBrk="0" hangingPunct="1">
        <a:spcBef>
          <a:spcPct val="20000"/>
        </a:spcBef>
        <a:buFont typeface="Arial"/>
        <a:buChar char="•"/>
        <a:defRPr sz="17100" kern="1200">
          <a:solidFill>
            <a:schemeClr val="tx1"/>
          </a:solidFill>
          <a:latin typeface="+mn-lt"/>
          <a:ea typeface="+mn-ea"/>
          <a:cs typeface="+mn-cs"/>
        </a:defRPr>
      </a:lvl1pPr>
      <a:lvl2pPr marL="3977840" indent="-1529936" algn="l" defTabSz="2447904" rtl="0" eaLnBrk="1" latinLnBrk="0" hangingPunct="1">
        <a:spcBef>
          <a:spcPct val="20000"/>
        </a:spcBef>
        <a:buFont typeface="Arial"/>
        <a:buChar char="–"/>
        <a:defRPr sz="15100" kern="1200">
          <a:solidFill>
            <a:schemeClr val="tx1"/>
          </a:solidFill>
          <a:latin typeface="+mn-lt"/>
          <a:ea typeface="+mn-ea"/>
          <a:cs typeface="+mn-cs"/>
        </a:defRPr>
      </a:lvl2pPr>
      <a:lvl3pPr marL="6119760" indent="-1223952" algn="l" defTabSz="2447904" rtl="0" eaLnBrk="1" latinLnBrk="0" hangingPunct="1">
        <a:spcBef>
          <a:spcPct val="20000"/>
        </a:spcBef>
        <a:buFont typeface="Arial"/>
        <a:buChar char="•"/>
        <a:defRPr sz="13100" kern="1200">
          <a:solidFill>
            <a:schemeClr val="tx1"/>
          </a:solidFill>
          <a:latin typeface="+mn-lt"/>
          <a:ea typeface="+mn-ea"/>
          <a:cs typeface="+mn-cs"/>
        </a:defRPr>
      </a:lvl3pPr>
      <a:lvl4pPr marL="8567659" indent="-1223952" algn="l" defTabSz="2447904" rtl="0" eaLnBrk="1" latinLnBrk="0" hangingPunct="1">
        <a:spcBef>
          <a:spcPct val="20000"/>
        </a:spcBef>
        <a:buFont typeface="Arial"/>
        <a:buChar char="–"/>
        <a:defRPr sz="10600" kern="1200">
          <a:solidFill>
            <a:schemeClr val="tx1"/>
          </a:solidFill>
          <a:latin typeface="+mn-lt"/>
          <a:ea typeface="+mn-ea"/>
          <a:cs typeface="+mn-cs"/>
        </a:defRPr>
      </a:lvl4pPr>
      <a:lvl5pPr marL="11015563" indent="-1223952" algn="l" defTabSz="2447904" rtl="0" eaLnBrk="1" latinLnBrk="0" hangingPunct="1">
        <a:spcBef>
          <a:spcPct val="20000"/>
        </a:spcBef>
        <a:buFont typeface="Arial"/>
        <a:buChar char="»"/>
        <a:defRPr sz="10600" kern="1200">
          <a:solidFill>
            <a:schemeClr val="tx1"/>
          </a:solidFill>
          <a:latin typeface="+mn-lt"/>
          <a:ea typeface="+mn-ea"/>
          <a:cs typeface="+mn-cs"/>
        </a:defRPr>
      </a:lvl5pPr>
      <a:lvl6pPr marL="13463467" indent="-1223952" algn="l" defTabSz="2447904" rtl="0" eaLnBrk="1" latinLnBrk="0" hangingPunct="1">
        <a:spcBef>
          <a:spcPct val="20000"/>
        </a:spcBef>
        <a:buFont typeface="Arial"/>
        <a:buChar char="•"/>
        <a:defRPr sz="10600" kern="1200">
          <a:solidFill>
            <a:schemeClr val="tx1"/>
          </a:solidFill>
          <a:latin typeface="+mn-lt"/>
          <a:ea typeface="+mn-ea"/>
          <a:cs typeface="+mn-cs"/>
        </a:defRPr>
      </a:lvl6pPr>
      <a:lvl7pPr marL="15911371" indent="-1223952" algn="l" defTabSz="2447904" rtl="0" eaLnBrk="1" latinLnBrk="0" hangingPunct="1">
        <a:spcBef>
          <a:spcPct val="20000"/>
        </a:spcBef>
        <a:buFont typeface="Arial"/>
        <a:buChar char="•"/>
        <a:defRPr sz="10600" kern="1200">
          <a:solidFill>
            <a:schemeClr val="tx1"/>
          </a:solidFill>
          <a:latin typeface="+mn-lt"/>
          <a:ea typeface="+mn-ea"/>
          <a:cs typeface="+mn-cs"/>
        </a:defRPr>
      </a:lvl7pPr>
      <a:lvl8pPr marL="18359275" indent="-1223952" algn="l" defTabSz="2447904" rtl="0" eaLnBrk="1" latinLnBrk="0" hangingPunct="1">
        <a:spcBef>
          <a:spcPct val="20000"/>
        </a:spcBef>
        <a:buFont typeface="Arial"/>
        <a:buChar char="•"/>
        <a:defRPr sz="10600" kern="1200">
          <a:solidFill>
            <a:schemeClr val="tx1"/>
          </a:solidFill>
          <a:latin typeface="+mn-lt"/>
          <a:ea typeface="+mn-ea"/>
          <a:cs typeface="+mn-cs"/>
        </a:defRPr>
      </a:lvl8pPr>
      <a:lvl9pPr marL="20807174" indent="-1223952" algn="l" defTabSz="2447904" rtl="0" eaLnBrk="1" latinLnBrk="0" hangingPunct="1">
        <a:spcBef>
          <a:spcPct val="20000"/>
        </a:spcBef>
        <a:buFont typeface="Arial"/>
        <a:buChar char="•"/>
        <a:defRPr sz="10600" kern="1200">
          <a:solidFill>
            <a:schemeClr val="tx1"/>
          </a:solidFill>
          <a:latin typeface="+mn-lt"/>
          <a:ea typeface="+mn-ea"/>
          <a:cs typeface="+mn-cs"/>
        </a:defRPr>
      </a:lvl9pPr>
    </p:bodyStyle>
    <p:otherStyle>
      <a:defPPr>
        <a:defRPr lang="en-US"/>
      </a:defPPr>
      <a:lvl1pPr marL="0" algn="l" defTabSz="2447904" rtl="0" eaLnBrk="1" latinLnBrk="0" hangingPunct="1">
        <a:defRPr sz="9600" kern="1200">
          <a:solidFill>
            <a:schemeClr val="tx1"/>
          </a:solidFill>
          <a:latin typeface="+mn-lt"/>
          <a:ea typeface="+mn-ea"/>
          <a:cs typeface="+mn-cs"/>
        </a:defRPr>
      </a:lvl1pPr>
      <a:lvl2pPr marL="2447904" algn="l" defTabSz="2447904" rtl="0" eaLnBrk="1" latinLnBrk="0" hangingPunct="1">
        <a:defRPr sz="9600" kern="1200">
          <a:solidFill>
            <a:schemeClr val="tx1"/>
          </a:solidFill>
          <a:latin typeface="+mn-lt"/>
          <a:ea typeface="+mn-ea"/>
          <a:cs typeface="+mn-cs"/>
        </a:defRPr>
      </a:lvl2pPr>
      <a:lvl3pPr marL="4895808" algn="l" defTabSz="2447904" rtl="0" eaLnBrk="1" latinLnBrk="0" hangingPunct="1">
        <a:defRPr sz="9600" kern="1200">
          <a:solidFill>
            <a:schemeClr val="tx1"/>
          </a:solidFill>
          <a:latin typeface="+mn-lt"/>
          <a:ea typeface="+mn-ea"/>
          <a:cs typeface="+mn-cs"/>
        </a:defRPr>
      </a:lvl3pPr>
      <a:lvl4pPr marL="7343707" algn="l" defTabSz="2447904" rtl="0" eaLnBrk="1" latinLnBrk="0" hangingPunct="1">
        <a:defRPr sz="9600" kern="1200">
          <a:solidFill>
            <a:schemeClr val="tx1"/>
          </a:solidFill>
          <a:latin typeface="+mn-lt"/>
          <a:ea typeface="+mn-ea"/>
          <a:cs typeface="+mn-cs"/>
        </a:defRPr>
      </a:lvl4pPr>
      <a:lvl5pPr marL="9791611" algn="l" defTabSz="2447904" rtl="0" eaLnBrk="1" latinLnBrk="0" hangingPunct="1">
        <a:defRPr sz="9600" kern="1200">
          <a:solidFill>
            <a:schemeClr val="tx1"/>
          </a:solidFill>
          <a:latin typeface="+mn-lt"/>
          <a:ea typeface="+mn-ea"/>
          <a:cs typeface="+mn-cs"/>
        </a:defRPr>
      </a:lvl5pPr>
      <a:lvl6pPr marL="12239515" algn="l" defTabSz="2447904" rtl="0" eaLnBrk="1" latinLnBrk="0" hangingPunct="1">
        <a:defRPr sz="9600" kern="1200">
          <a:solidFill>
            <a:schemeClr val="tx1"/>
          </a:solidFill>
          <a:latin typeface="+mn-lt"/>
          <a:ea typeface="+mn-ea"/>
          <a:cs typeface="+mn-cs"/>
        </a:defRPr>
      </a:lvl6pPr>
      <a:lvl7pPr marL="14687419" algn="l" defTabSz="2447904" rtl="0" eaLnBrk="1" latinLnBrk="0" hangingPunct="1">
        <a:defRPr sz="9600" kern="1200">
          <a:solidFill>
            <a:schemeClr val="tx1"/>
          </a:solidFill>
          <a:latin typeface="+mn-lt"/>
          <a:ea typeface="+mn-ea"/>
          <a:cs typeface="+mn-cs"/>
        </a:defRPr>
      </a:lvl7pPr>
      <a:lvl8pPr marL="17135323" algn="l" defTabSz="2447904" rtl="0" eaLnBrk="1" latinLnBrk="0" hangingPunct="1">
        <a:defRPr sz="9600" kern="1200">
          <a:solidFill>
            <a:schemeClr val="tx1"/>
          </a:solidFill>
          <a:latin typeface="+mn-lt"/>
          <a:ea typeface="+mn-ea"/>
          <a:cs typeface="+mn-cs"/>
        </a:defRPr>
      </a:lvl8pPr>
      <a:lvl9pPr marL="19583222" algn="l" defTabSz="2447904" rtl="0" eaLnBrk="1" latinLnBrk="0" hangingPunct="1">
        <a:defRPr sz="9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01" Type="http://schemas.openxmlformats.org/officeDocument/2006/relationships/image" Target="../media/image86.png"/><Relationship Id="rId102" Type="http://schemas.openxmlformats.org/officeDocument/2006/relationships/oleObject" Target="../embeddings/Microsoft_Equation74.bin"/><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1.xml"/><Relationship Id="rId4" Type="http://schemas.openxmlformats.org/officeDocument/2006/relationships/image" Target="../media/image72.pdf"/><Relationship Id="rId5" Type="http://schemas.openxmlformats.org/officeDocument/2006/relationships/image" Target="../media/image731.png"/><Relationship Id="rId6" Type="http://schemas.openxmlformats.org/officeDocument/2006/relationships/image" Target="../media/image73.jpeg"/><Relationship Id="rId7" Type="http://schemas.openxmlformats.org/officeDocument/2006/relationships/image" Target="../media/image74.png"/><Relationship Id="rId8" Type="http://schemas.openxmlformats.org/officeDocument/2006/relationships/image" Target="../media/image75.png"/><Relationship Id="rId9" Type="http://schemas.openxmlformats.org/officeDocument/2006/relationships/image" Target="../media/image76.pdf"/><Relationship Id="rId10" Type="http://schemas.openxmlformats.org/officeDocument/2006/relationships/image" Target="../media/image48.png"/><Relationship Id="rId11" Type="http://schemas.openxmlformats.org/officeDocument/2006/relationships/oleObject" Target="../embeddings/Microsoft_Equation1.bin"/><Relationship Id="rId12" Type="http://schemas.openxmlformats.org/officeDocument/2006/relationships/oleObject" Target="../embeddings/Microsoft_Equation2.bin"/><Relationship Id="rId13" Type="http://schemas.openxmlformats.org/officeDocument/2006/relationships/oleObject" Target="../embeddings/Microsoft_Equation3.bin"/><Relationship Id="rId14" Type="http://schemas.openxmlformats.org/officeDocument/2006/relationships/oleObject" Target="../embeddings/Microsoft_Equation4.bin"/><Relationship Id="rId15" Type="http://schemas.openxmlformats.org/officeDocument/2006/relationships/oleObject" Target="../embeddings/Microsoft_Equation5.bin"/><Relationship Id="rId16" Type="http://schemas.openxmlformats.org/officeDocument/2006/relationships/oleObject" Target="../embeddings/Microsoft_Equation6.bin"/><Relationship Id="rId17" Type="http://schemas.openxmlformats.org/officeDocument/2006/relationships/oleObject" Target="../embeddings/Microsoft_Equation7.bin"/><Relationship Id="rId18" Type="http://schemas.openxmlformats.org/officeDocument/2006/relationships/oleObject" Target="../embeddings/Microsoft_Equation8.bin"/><Relationship Id="rId19" Type="http://schemas.openxmlformats.org/officeDocument/2006/relationships/oleObject" Target="../embeddings/Microsoft_Equation9.bin"/><Relationship Id="rId30" Type="http://schemas.openxmlformats.org/officeDocument/2006/relationships/image" Target="../media/image78.pdf"/><Relationship Id="rId31" Type="http://schemas.openxmlformats.org/officeDocument/2006/relationships/image" Target="../media/image52.png"/><Relationship Id="rId32" Type="http://schemas.openxmlformats.org/officeDocument/2006/relationships/oleObject" Target="../embeddings/Microsoft_Equation18.bin"/><Relationship Id="rId33" Type="http://schemas.openxmlformats.org/officeDocument/2006/relationships/oleObject" Target="../embeddings/Microsoft_Equation19.bin"/><Relationship Id="rId34" Type="http://schemas.openxmlformats.org/officeDocument/2006/relationships/oleObject" Target="../embeddings/Microsoft_Equation20.bin"/><Relationship Id="rId35" Type="http://schemas.openxmlformats.org/officeDocument/2006/relationships/oleObject" Target="../embeddings/Microsoft_Equation21.bin"/><Relationship Id="rId36" Type="http://schemas.openxmlformats.org/officeDocument/2006/relationships/oleObject" Target="../embeddings/Microsoft_Equation22.bin"/><Relationship Id="rId37" Type="http://schemas.openxmlformats.org/officeDocument/2006/relationships/oleObject" Target="../embeddings/Microsoft_Equation23.bin"/><Relationship Id="rId38" Type="http://schemas.openxmlformats.org/officeDocument/2006/relationships/oleObject" Target="../embeddings/Microsoft_Equation24.bin"/><Relationship Id="rId39" Type="http://schemas.openxmlformats.org/officeDocument/2006/relationships/oleObject" Target="../embeddings/Microsoft_Equation25.bin"/><Relationship Id="rId50" Type="http://schemas.openxmlformats.org/officeDocument/2006/relationships/oleObject" Target="../embeddings/Microsoft_Equation36.bin"/><Relationship Id="rId51" Type="http://schemas.openxmlformats.org/officeDocument/2006/relationships/oleObject" Target="../embeddings/Microsoft_Equation37.bin"/><Relationship Id="rId52" Type="http://schemas.openxmlformats.org/officeDocument/2006/relationships/image" Target="../media/image79.pdf"/><Relationship Id="rId53" Type="http://schemas.openxmlformats.org/officeDocument/2006/relationships/image" Target="../media/image81.png"/><Relationship Id="rId54" Type="http://schemas.openxmlformats.org/officeDocument/2006/relationships/image" Target="../media/image80.pdf"/><Relationship Id="rId55" Type="http://schemas.openxmlformats.org/officeDocument/2006/relationships/image" Target="../media/image831.png"/><Relationship Id="rId56" Type="http://schemas.openxmlformats.org/officeDocument/2006/relationships/image" Target="../media/image81.pdf"/><Relationship Id="rId57" Type="http://schemas.openxmlformats.org/officeDocument/2006/relationships/image" Target="../media/image851.png"/><Relationship Id="rId58" Type="http://schemas.openxmlformats.org/officeDocument/2006/relationships/image" Target="../media/image82.pdf"/><Relationship Id="rId59" Type="http://schemas.openxmlformats.org/officeDocument/2006/relationships/image" Target="../media/image871.png"/><Relationship Id="rId70" Type="http://schemas.openxmlformats.org/officeDocument/2006/relationships/oleObject" Target="../embeddings/Microsoft_Equation48.bin"/><Relationship Id="rId71" Type="http://schemas.openxmlformats.org/officeDocument/2006/relationships/oleObject" Target="../embeddings/Microsoft_Equation49.bin"/><Relationship Id="rId72" Type="http://schemas.openxmlformats.org/officeDocument/2006/relationships/oleObject" Target="../embeddings/Microsoft_Equation50.bin"/><Relationship Id="rId73" Type="http://schemas.openxmlformats.org/officeDocument/2006/relationships/oleObject" Target="../embeddings/Microsoft_Equation51.bin"/><Relationship Id="rId74" Type="http://schemas.openxmlformats.org/officeDocument/2006/relationships/oleObject" Target="../embeddings/Microsoft_Equation52.bin"/><Relationship Id="rId75" Type="http://schemas.openxmlformats.org/officeDocument/2006/relationships/oleObject" Target="../embeddings/Microsoft_Equation53.bin"/><Relationship Id="rId76" Type="http://schemas.openxmlformats.org/officeDocument/2006/relationships/oleObject" Target="../embeddings/Microsoft_Equation54.bin"/><Relationship Id="rId77" Type="http://schemas.openxmlformats.org/officeDocument/2006/relationships/oleObject" Target="../embeddings/Microsoft_Equation55.bin"/><Relationship Id="rId78" Type="http://schemas.openxmlformats.org/officeDocument/2006/relationships/oleObject" Target="../embeddings/Microsoft_Equation56.bin"/><Relationship Id="rId79" Type="http://schemas.openxmlformats.org/officeDocument/2006/relationships/oleObject" Target="../embeddings/Microsoft_Equation57.bin"/><Relationship Id="rId90" Type="http://schemas.openxmlformats.org/officeDocument/2006/relationships/oleObject" Target="../embeddings/Microsoft_Equation64.bin"/><Relationship Id="rId91" Type="http://schemas.openxmlformats.org/officeDocument/2006/relationships/oleObject" Target="../embeddings/Microsoft_Equation65.bin"/><Relationship Id="rId92" Type="http://schemas.openxmlformats.org/officeDocument/2006/relationships/image" Target="../media/image85.png"/><Relationship Id="rId93" Type="http://schemas.openxmlformats.org/officeDocument/2006/relationships/oleObject" Target="../embeddings/Microsoft_Equation66.bin"/><Relationship Id="rId94" Type="http://schemas.openxmlformats.org/officeDocument/2006/relationships/oleObject" Target="../embeddings/Microsoft_Equation67.bin"/><Relationship Id="rId95" Type="http://schemas.openxmlformats.org/officeDocument/2006/relationships/oleObject" Target="../embeddings/Microsoft_Equation68.bin"/><Relationship Id="rId96" Type="http://schemas.openxmlformats.org/officeDocument/2006/relationships/oleObject" Target="../embeddings/Microsoft_Equation69.bin"/><Relationship Id="rId97" Type="http://schemas.openxmlformats.org/officeDocument/2006/relationships/oleObject" Target="../embeddings/Microsoft_Equation70.bin"/><Relationship Id="rId98" Type="http://schemas.openxmlformats.org/officeDocument/2006/relationships/oleObject" Target="../embeddings/Microsoft_Equation71.bin"/><Relationship Id="rId99" Type="http://schemas.openxmlformats.org/officeDocument/2006/relationships/oleObject" Target="../embeddings/Microsoft_Equation72.bin"/><Relationship Id="rId20" Type="http://schemas.openxmlformats.org/officeDocument/2006/relationships/oleObject" Target="../embeddings/Microsoft_Equation10.bin"/><Relationship Id="rId21" Type="http://schemas.openxmlformats.org/officeDocument/2006/relationships/oleObject" Target="../embeddings/Microsoft_Equation11.bin"/><Relationship Id="rId22" Type="http://schemas.openxmlformats.org/officeDocument/2006/relationships/oleObject" Target="../embeddings/Microsoft_Equation12.bin"/><Relationship Id="rId23" Type="http://schemas.openxmlformats.org/officeDocument/2006/relationships/oleObject" Target="../embeddings/Microsoft_Equation13.bin"/><Relationship Id="rId24" Type="http://schemas.openxmlformats.org/officeDocument/2006/relationships/oleObject" Target="../embeddings/Microsoft_Equation14.bin"/><Relationship Id="rId25" Type="http://schemas.openxmlformats.org/officeDocument/2006/relationships/oleObject" Target="../embeddings/Microsoft_Equation15.bin"/><Relationship Id="rId26" Type="http://schemas.openxmlformats.org/officeDocument/2006/relationships/oleObject" Target="../embeddings/Microsoft_Equation16.bin"/><Relationship Id="rId27" Type="http://schemas.openxmlformats.org/officeDocument/2006/relationships/oleObject" Target="../embeddings/Microsoft_Equation17.bin"/><Relationship Id="rId28" Type="http://schemas.openxmlformats.org/officeDocument/2006/relationships/image" Target="../media/image77.pdf"/><Relationship Id="rId29" Type="http://schemas.openxmlformats.org/officeDocument/2006/relationships/image" Target="../media/image50.png"/><Relationship Id="rId40" Type="http://schemas.openxmlformats.org/officeDocument/2006/relationships/oleObject" Target="../embeddings/Microsoft_Equation26.bin"/><Relationship Id="rId41" Type="http://schemas.openxmlformats.org/officeDocument/2006/relationships/oleObject" Target="../embeddings/Microsoft_Equation27.bin"/><Relationship Id="rId42" Type="http://schemas.openxmlformats.org/officeDocument/2006/relationships/oleObject" Target="../embeddings/Microsoft_Equation28.bin"/><Relationship Id="rId43" Type="http://schemas.openxmlformats.org/officeDocument/2006/relationships/oleObject" Target="../embeddings/Microsoft_Equation29.bin"/><Relationship Id="rId44" Type="http://schemas.openxmlformats.org/officeDocument/2006/relationships/oleObject" Target="../embeddings/Microsoft_Equation30.bin"/><Relationship Id="rId45" Type="http://schemas.openxmlformats.org/officeDocument/2006/relationships/oleObject" Target="../embeddings/Microsoft_Equation31.bin"/><Relationship Id="rId46" Type="http://schemas.openxmlformats.org/officeDocument/2006/relationships/oleObject" Target="../embeddings/Microsoft_Equation32.bin"/><Relationship Id="rId47" Type="http://schemas.openxmlformats.org/officeDocument/2006/relationships/oleObject" Target="../embeddings/Microsoft_Equation33.bin"/><Relationship Id="rId48" Type="http://schemas.openxmlformats.org/officeDocument/2006/relationships/oleObject" Target="../embeddings/Microsoft_Equation34.bin"/><Relationship Id="rId49" Type="http://schemas.openxmlformats.org/officeDocument/2006/relationships/oleObject" Target="../embeddings/Microsoft_Equation35.bin"/><Relationship Id="rId60" Type="http://schemas.openxmlformats.org/officeDocument/2006/relationships/oleObject" Target="../embeddings/Microsoft_Equation38.bin"/><Relationship Id="rId61" Type="http://schemas.openxmlformats.org/officeDocument/2006/relationships/oleObject" Target="../embeddings/Microsoft_Equation39.bin"/><Relationship Id="rId62" Type="http://schemas.openxmlformats.org/officeDocument/2006/relationships/oleObject" Target="../embeddings/Microsoft_Equation40.bin"/><Relationship Id="rId63" Type="http://schemas.openxmlformats.org/officeDocument/2006/relationships/oleObject" Target="../embeddings/Microsoft_Equation41.bin"/><Relationship Id="rId64" Type="http://schemas.openxmlformats.org/officeDocument/2006/relationships/oleObject" Target="../embeddings/Microsoft_Equation42.bin"/><Relationship Id="rId65" Type="http://schemas.openxmlformats.org/officeDocument/2006/relationships/oleObject" Target="../embeddings/Microsoft_Equation43.bin"/><Relationship Id="rId66" Type="http://schemas.openxmlformats.org/officeDocument/2006/relationships/oleObject" Target="../embeddings/Microsoft_Equation44.bin"/><Relationship Id="rId67" Type="http://schemas.openxmlformats.org/officeDocument/2006/relationships/oleObject" Target="../embeddings/Microsoft_Equation45.bin"/><Relationship Id="rId68" Type="http://schemas.openxmlformats.org/officeDocument/2006/relationships/oleObject" Target="../embeddings/Microsoft_Equation46.bin"/><Relationship Id="rId69" Type="http://schemas.openxmlformats.org/officeDocument/2006/relationships/oleObject" Target="../embeddings/Microsoft_Equation47.bin"/><Relationship Id="rId100" Type="http://schemas.openxmlformats.org/officeDocument/2006/relationships/oleObject" Target="../embeddings/Microsoft_Equation73.bin"/><Relationship Id="rId80" Type="http://schemas.openxmlformats.org/officeDocument/2006/relationships/oleObject" Target="../embeddings/Microsoft_Equation58.bin"/><Relationship Id="rId81" Type="http://schemas.openxmlformats.org/officeDocument/2006/relationships/oleObject" Target="../embeddings/Microsoft_Equation59.bin"/><Relationship Id="rId82" Type="http://schemas.openxmlformats.org/officeDocument/2006/relationships/image" Target="../media/image83.pdf"/><Relationship Id="rId83" Type="http://schemas.openxmlformats.org/officeDocument/2006/relationships/image" Target="../media/image83.png"/><Relationship Id="rId84" Type="http://schemas.openxmlformats.org/officeDocument/2006/relationships/image" Target="../media/image84.pdf"/><Relationship Id="rId85" Type="http://schemas.openxmlformats.org/officeDocument/2006/relationships/image" Target="../media/image852.png"/><Relationship Id="rId86" Type="http://schemas.openxmlformats.org/officeDocument/2006/relationships/oleObject" Target="../embeddings/Microsoft_Equation60.bin"/><Relationship Id="rId87" Type="http://schemas.openxmlformats.org/officeDocument/2006/relationships/oleObject" Target="../embeddings/Microsoft_Equation61.bin"/><Relationship Id="rId88" Type="http://schemas.openxmlformats.org/officeDocument/2006/relationships/oleObject" Target="../embeddings/Microsoft_Equation62.bin"/><Relationship Id="rId89" Type="http://schemas.openxmlformats.org/officeDocument/2006/relationships/oleObject" Target="../embeddings/Microsoft_Equation63.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43891200" cy="32918400"/>
          </a:xfrm>
          <a:prstGeom prst="rect">
            <a:avLst/>
          </a:prstGeom>
        </p:spPr>
        <p:style>
          <a:lnRef idx="1">
            <a:schemeClr val="accent1"/>
          </a:lnRef>
          <a:fillRef idx="2">
            <a:schemeClr val="accent1"/>
          </a:fillRef>
          <a:effectRef idx="1">
            <a:schemeClr val="accent1"/>
          </a:effectRef>
          <a:fontRef idx="minor">
            <a:schemeClr val="dk1"/>
          </a:fontRef>
        </p:style>
        <p:txBody>
          <a:bodyPr lIns="87426" tIns="43713" rIns="87426" bIns="43713" rtlCol="0" anchor="ctr"/>
          <a:lstStyle/>
          <a:p>
            <a:pPr algn="ctr"/>
            <a:endParaRPr lang="en-US" dirty="0"/>
          </a:p>
        </p:txBody>
      </p:sp>
      <p:sp>
        <p:nvSpPr>
          <p:cNvPr id="5" name="TextBox 4"/>
          <p:cNvSpPr txBox="1"/>
          <p:nvPr/>
        </p:nvSpPr>
        <p:spPr>
          <a:xfrm>
            <a:off x="4114800" y="228600"/>
            <a:ext cx="39319200" cy="3200400"/>
          </a:xfrm>
          <a:prstGeom prst="rect">
            <a:avLst/>
          </a:prstGeom>
          <a:noFill/>
        </p:spPr>
        <p:txBody>
          <a:bodyPr wrap="square" lIns="167560" tIns="83780" rIns="167560" bIns="83780" rtlCol="0">
            <a:spAutoFit/>
          </a:bodyPr>
          <a:lstStyle/>
          <a:p>
            <a:pPr algn="ctr"/>
            <a:r>
              <a:rPr lang="en-US" sz="9800" b="1" i="1" dirty="0" smtClean="0"/>
              <a:t>Implicit coupling of </a:t>
            </a:r>
            <a:r>
              <a:rPr lang="en-US" sz="9800" b="1" i="1" dirty="0" err="1" smtClean="0"/>
              <a:t>Lagrangian</a:t>
            </a:r>
            <a:r>
              <a:rPr lang="en-US" sz="9800" b="1" i="1" dirty="0" smtClean="0"/>
              <a:t> grid </a:t>
            </a:r>
            <a:r>
              <a:rPr lang="en-US" sz="9800" b="1" i="1" smtClean="0"/>
              <a:t>and solution </a:t>
            </a:r>
            <a:r>
              <a:rPr lang="en-US" sz="9800" b="1" i="1" dirty="0" smtClean="0"/>
              <a:t>in plasma simulation with additive Schwarz preconditioned inexact Newton</a:t>
            </a:r>
            <a:endParaRPr lang="en-US" sz="9800" b="1" i="1" dirty="0"/>
          </a:p>
        </p:txBody>
      </p:sp>
      <p:pic>
        <p:nvPicPr>
          <p:cNvPr id="6" name="Picture 5" descr="sm3.pdf"/>
          <p:cNvPicPr>
            <a:picLocks/>
          </p:cNvPicPr>
          <p:nvPr/>
        </p:nvPicPr>
        <mc:AlternateContent xmlns:ma="http://schemas.microsoft.com/office/mac/drawingml/2008/main">
          <mc:Choice Requires="ma">
            <p:blipFill>
              <a:blip r:embed="rId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5"/>
              <a:stretch>
                <a:fillRect/>
              </a:stretch>
            </p:blipFill>
          </mc:Fallback>
        </mc:AlternateContent>
        <p:spPr>
          <a:xfrm>
            <a:off x="457200" y="457200"/>
            <a:ext cx="3657600" cy="2194560"/>
          </a:xfrm>
          <a:prstGeom prst="rect">
            <a:avLst/>
          </a:prstGeom>
          <a:solidFill>
            <a:schemeClr val="bg1"/>
          </a:solidFill>
        </p:spPr>
      </p:pic>
      <p:sp>
        <p:nvSpPr>
          <p:cNvPr id="8" name="TextBox 7"/>
          <p:cNvSpPr txBox="1"/>
          <p:nvPr/>
        </p:nvSpPr>
        <p:spPr>
          <a:xfrm>
            <a:off x="30146776" y="5084792"/>
            <a:ext cx="176560" cy="1565607"/>
          </a:xfrm>
          <a:prstGeom prst="rect">
            <a:avLst/>
          </a:prstGeom>
          <a:noFill/>
        </p:spPr>
        <p:txBody>
          <a:bodyPr wrap="none" lIns="87426" tIns="43713" rIns="87426" bIns="43713" rtlCol="0">
            <a:spAutoFit/>
          </a:bodyPr>
          <a:lstStyle/>
          <a:p>
            <a:endParaRPr lang="en-US" dirty="0"/>
          </a:p>
        </p:txBody>
      </p:sp>
      <p:sp>
        <p:nvSpPr>
          <p:cNvPr id="9" name="TextBox 8"/>
          <p:cNvSpPr txBox="1"/>
          <p:nvPr/>
        </p:nvSpPr>
        <p:spPr>
          <a:xfrm>
            <a:off x="4114800" y="2971800"/>
            <a:ext cx="39319200" cy="2286000"/>
          </a:xfrm>
          <a:prstGeom prst="rect">
            <a:avLst/>
          </a:prstGeom>
          <a:noFill/>
        </p:spPr>
        <p:txBody>
          <a:bodyPr wrap="square" lIns="167560" tIns="83780" rIns="167560" bIns="83780" rtlCol="0">
            <a:spAutoFit/>
          </a:bodyPr>
          <a:lstStyle/>
          <a:p>
            <a:pPr algn="ctr" hangingPunct="0"/>
            <a:r>
              <a:rPr lang="en-US" sz="6600" dirty="0" err="1" smtClean="0"/>
              <a:t>Xuefei</a:t>
            </a:r>
            <a:r>
              <a:rPr lang="en-US" sz="6600" dirty="0" smtClean="0"/>
              <a:t> (Rebecca) Yuan</a:t>
            </a:r>
            <a:r>
              <a:rPr lang="en-US" sz="6600" b="1" baseline="30000" dirty="0" smtClean="0"/>
              <a:t>1,4</a:t>
            </a:r>
            <a:r>
              <a:rPr lang="en-US" sz="6600" dirty="0" smtClean="0"/>
              <a:t>, Stephen C. Jardin</a:t>
            </a:r>
            <a:r>
              <a:rPr lang="en-US" sz="6600" b="1" baseline="30000" dirty="0" smtClean="0"/>
              <a:t>2</a:t>
            </a:r>
            <a:r>
              <a:rPr lang="en-US" sz="6600" dirty="0" smtClean="0"/>
              <a:t>, David E. Keyes</a:t>
            </a:r>
            <a:r>
              <a:rPr lang="en-US" sz="6600" b="1" baseline="30000" dirty="0" smtClean="0"/>
              <a:t>3,4</a:t>
            </a:r>
            <a:r>
              <a:rPr lang="en-US" sz="6600" dirty="0" smtClean="0"/>
              <a:t> and Alice E. Koniges</a:t>
            </a:r>
            <a:r>
              <a:rPr lang="en-US" sz="6600" b="1" baseline="30000" dirty="0" smtClean="0"/>
              <a:t>1</a:t>
            </a:r>
          </a:p>
          <a:p>
            <a:pPr algn="ctr" hangingPunct="0"/>
            <a:r>
              <a:rPr lang="en-US" sz="6600" b="1" baseline="30000" dirty="0" smtClean="0"/>
              <a:t>1</a:t>
            </a:r>
            <a:r>
              <a:rPr lang="en-US" sz="6600" dirty="0" smtClean="0"/>
              <a:t>LBNL (USA), </a:t>
            </a:r>
            <a:r>
              <a:rPr lang="en-US" sz="6600" b="1" baseline="30000" dirty="0" smtClean="0"/>
              <a:t>2</a:t>
            </a:r>
            <a:r>
              <a:rPr lang="en-US" sz="6600" dirty="0" smtClean="0"/>
              <a:t>PPPL (USA), </a:t>
            </a:r>
            <a:r>
              <a:rPr lang="en-US" sz="6600" b="1" baseline="30000" dirty="0" smtClean="0"/>
              <a:t>3</a:t>
            </a:r>
            <a:r>
              <a:rPr lang="en-US" sz="6600" dirty="0" smtClean="0"/>
              <a:t>KAUST (Saudi Arabia), </a:t>
            </a:r>
            <a:r>
              <a:rPr lang="en-US" sz="6600" b="1" baseline="30000" dirty="0" smtClean="0"/>
              <a:t>4</a:t>
            </a:r>
            <a:r>
              <a:rPr lang="en-US" sz="6600" dirty="0" smtClean="0"/>
              <a:t>Columbia University (USA)</a:t>
            </a:r>
          </a:p>
        </p:txBody>
      </p:sp>
      <p:sp>
        <p:nvSpPr>
          <p:cNvPr id="12" name="Rectangle 11"/>
          <p:cNvSpPr/>
          <p:nvPr/>
        </p:nvSpPr>
        <p:spPr>
          <a:xfrm>
            <a:off x="457200" y="6172200"/>
            <a:ext cx="42976800" cy="26289000"/>
          </a:xfrm>
          <a:prstGeom prst="rect">
            <a:avLst/>
          </a:prstGeom>
          <a:solidFill>
            <a:srgbClr val="948A54">
              <a:alpha val="27000"/>
            </a:srgbClr>
          </a:solidFill>
          <a:effectLst>
            <a:outerShdw blurRad="50800" dist="38100" dir="2700000" algn="b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Content Placeholder 7"/>
          <p:cNvSpPr txBox="1">
            <a:spLocks/>
          </p:cNvSpPr>
          <p:nvPr/>
        </p:nvSpPr>
        <p:spPr bwMode="auto">
          <a:xfrm>
            <a:off x="26517600" y="27203400"/>
            <a:ext cx="16687800" cy="5029200"/>
          </a:xfrm>
          <a:prstGeom prst="rect">
            <a:avLst/>
          </a:prstGeom>
          <a:solidFill>
            <a:schemeClr val="bg1">
              <a:lumMod val="75000"/>
            </a:schemeClr>
          </a:solidFill>
          <a:ln w="12700">
            <a:noFill/>
            <a:miter lim="800000"/>
            <a:headEnd/>
            <a:tailEnd/>
          </a:ln>
        </p:spPr>
        <p:txBody>
          <a:bodyPr vert="horz" wrap="square" lIns="90488" tIns="44450" rIns="90488" bIns="44450" numCol="1" anchor="t" anchorCtr="0" compatLnSpc="1">
            <a:prstTxWarp prst="textNoShape">
              <a:avLst/>
            </a:prstTxWarp>
            <a:normAutofit/>
          </a:bodyPr>
          <a:lstStyle/>
          <a:p>
            <a:r>
              <a:rPr lang="en-US" sz="5189" b="1" cap="small" dirty="0" smtClean="0"/>
              <a:t> </a:t>
            </a:r>
            <a:endParaRPr lang="en-US" sz="4400" b="1" i="1" dirty="0" smtClean="0">
              <a:solidFill>
                <a:srgbClr val="604A7B"/>
              </a:solidFill>
            </a:endParaRPr>
          </a:p>
        </p:txBody>
      </p:sp>
      <p:sp>
        <p:nvSpPr>
          <p:cNvPr id="51" name="Rectangle 50"/>
          <p:cNvSpPr/>
          <p:nvPr/>
        </p:nvSpPr>
        <p:spPr>
          <a:xfrm>
            <a:off x="26517600" y="6400800"/>
            <a:ext cx="16687800" cy="9601200"/>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solidFill>
                <a:schemeClr val="tx1"/>
              </a:solidFill>
            </a:endParaRPr>
          </a:p>
          <a:p>
            <a:pPr algn="ctr"/>
            <a:endParaRPr lang="en-US" sz="2400" dirty="0">
              <a:solidFill>
                <a:schemeClr val="tx1"/>
              </a:solidFill>
            </a:endParaRPr>
          </a:p>
        </p:txBody>
      </p:sp>
      <p:pic>
        <p:nvPicPr>
          <p:cNvPr id="40" name="Picture 39" descr="NERSC_logo_color.jpg"/>
          <p:cNvPicPr preferRelativeResize="0">
            <a:picLocks/>
          </p:cNvPicPr>
          <p:nvPr/>
        </p:nvPicPr>
        <p:blipFill>
          <a:blip r:embed="rId6"/>
          <a:stretch>
            <a:fillRect/>
          </a:stretch>
        </p:blipFill>
        <p:spPr>
          <a:xfrm>
            <a:off x="457200" y="2743200"/>
            <a:ext cx="3657600" cy="2194560"/>
          </a:xfrm>
          <a:prstGeom prst="rect">
            <a:avLst/>
          </a:prstGeom>
        </p:spPr>
      </p:pic>
      <p:sp>
        <p:nvSpPr>
          <p:cNvPr id="50" name="TextBox 49"/>
          <p:cNvSpPr txBox="1"/>
          <p:nvPr/>
        </p:nvSpPr>
        <p:spPr>
          <a:xfrm>
            <a:off x="29550700" y="22552896"/>
            <a:ext cx="45719" cy="1569660"/>
          </a:xfrm>
          <a:prstGeom prst="rect">
            <a:avLst/>
          </a:prstGeom>
          <a:noFill/>
        </p:spPr>
        <p:txBody>
          <a:bodyPr wrap="square" rtlCol="0">
            <a:spAutoFit/>
          </a:bodyPr>
          <a:lstStyle/>
          <a:p>
            <a:endParaRPr lang="en-US" dirty="0"/>
          </a:p>
        </p:txBody>
      </p:sp>
      <p:sp>
        <p:nvSpPr>
          <p:cNvPr id="54" name="TextBox 53"/>
          <p:cNvSpPr txBox="1"/>
          <p:nvPr/>
        </p:nvSpPr>
        <p:spPr>
          <a:xfrm>
            <a:off x="28803588" y="13340405"/>
            <a:ext cx="13778131" cy="584776"/>
          </a:xfrm>
          <a:prstGeom prst="rect">
            <a:avLst/>
          </a:prstGeom>
          <a:noFill/>
        </p:spPr>
        <p:txBody>
          <a:bodyPr wrap="square" rtlCol="0">
            <a:spAutoFit/>
          </a:bodyPr>
          <a:lstStyle/>
          <a:p>
            <a:endParaRPr lang="en-US" sz="3200" dirty="0"/>
          </a:p>
        </p:txBody>
      </p:sp>
      <p:sp>
        <p:nvSpPr>
          <p:cNvPr id="67" name="Content Placeholder 7"/>
          <p:cNvSpPr txBox="1">
            <a:spLocks/>
          </p:cNvSpPr>
          <p:nvPr/>
        </p:nvSpPr>
        <p:spPr bwMode="auto">
          <a:xfrm>
            <a:off x="685800" y="21717000"/>
            <a:ext cx="25603200" cy="6172200"/>
          </a:xfrm>
          <a:prstGeom prst="rect">
            <a:avLst/>
          </a:prstGeom>
          <a:solidFill>
            <a:schemeClr val="accent2">
              <a:lumMod val="40000"/>
              <a:lumOff val="60000"/>
            </a:schemeClr>
          </a:solidFill>
          <a:ln w="12700">
            <a:noFill/>
            <a:miter lim="800000"/>
            <a:headEnd/>
            <a:tailEnd/>
          </a:ln>
        </p:spPr>
        <p:txBody>
          <a:bodyPr vert="horz" wrap="square" lIns="90488" tIns="44450" rIns="90488" bIns="44450" numCol="1" anchor="t" anchorCtr="0" compatLnSpc="1">
            <a:prstTxWarp prst="textNoShape">
              <a:avLst/>
            </a:prstTxWarp>
            <a:normAutofit/>
          </a:bodyPr>
          <a:lstStyle/>
          <a:p>
            <a:r>
              <a:rPr lang="en-US" sz="5189" b="1" cap="small" dirty="0" smtClean="0"/>
              <a:t>                  </a:t>
            </a:r>
            <a:endParaRPr lang="en-US" sz="4400" b="1" i="1" dirty="0" smtClean="0">
              <a:solidFill>
                <a:srgbClr val="604A7B"/>
              </a:solidFill>
            </a:endParaRPr>
          </a:p>
        </p:txBody>
      </p:sp>
      <p:sp>
        <p:nvSpPr>
          <p:cNvPr id="28" name="Content Placeholder 7"/>
          <p:cNvSpPr txBox="1">
            <a:spLocks/>
          </p:cNvSpPr>
          <p:nvPr/>
        </p:nvSpPr>
        <p:spPr bwMode="auto">
          <a:xfrm>
            <a:off x="685800" y="6400800"/>
            <a:ext cx="25603200" cy="6400800"/>
          </a:xfrm>
          <a:prstGeom prst="rect">
            <a:avLst/>
          </a:prstGeom>
          <a:solidFill>
            <a:schemeClr val="accent6">
              <a:lumMod val="60000"/>
              <a:lumOff val="40000"/>
            </a:schemeClr>
          </a:solidFill>
          <a:ln w="12700">
            <a:noFill/>
            <a:miter lim="800000"/>
            <a:headEnd/>
            <a:tailEnd/>
          </a:ln>
        </p:spPr>
        <p:txBody>
          <a:bodyPr vert="horz" wrap="square" lIns="90488" tIns="44450" rIns="90488" bIns="44450" numCol="1" anchor="t" anchorCtr="0" compatLnSpc="1">
            <a:prstTxWarp prst="textNoShape">
              <a:avLst/>
            </a:prstTxWarp>
            <a:normAutofit/>
          </a:bodyPr>
          <a:lstStyle/>
          <a:p>
            <a:endParaRPr lang="en-US" sz="4400" b="1" i="1" dirty="0" smtClean="0">
              <a:solidFill>
                <a:srgbClr val="604A7B"/>
              </a:solidFill>
            </a:endParaRPr>
          </a:p>
        </p:txBody>
      </p:sp>
      <p:sp>
        <p:nvSpPr>
          <p:cNvPr id="30" name="Content Placeholder 7"/>
          <p:cNvSpPr txBox="1">
            <a:spLocks/>
          </p:cNvSpPr>
          <p:nvPr/>
        </p:nvSpPr>
        <p:spPr bwMode="auto">
          <a:xfrm>
            <a:off x="685800" y="13030200"/>
            <a:ext cx="25603200" cy="8458200"/>
          </a:xfrm>
          <a:prstGeom prst="rect">
            <a:avLst/>
          </a:prstGeom>
          <a:solidFill>
            <a:schemeClr val="accent4">
              <a:lumMod val="60000"/>
              <a:lumOff val="40000"/>
            </a:schemeClr>
          </a:solidFill>
          <a:ln w="12700">
            <a:noFill/>
            <a:miter lim="800000"/>
            <a:headEnd/>
            <a:tailEnd/>
          </a:ln>
        </p:spPr>
        <p:txBody>
          <a:bodyPr vert="horz" wrap="square" lIns="90488" tIns="44450" rIns="90488" bIns="44450" numCol="1" anchor="t" anchorCtr="0" compatLnSpc="1">
            <a:prstTxWarp prst="textNoShape">
              <a:avLst/>
            </a:prstTxWarp>
            <a:normAutofit/>
          </a:bodyPr>
          <a:lstStyle/>
          <a:p>
            <a:endParaRPr lang="en-US" sz="3000" dirty="0" smtClean="0"/>
          </a:p>
        </p:txBody>
      </p:sp>
      <p:sp>
        <p:nvSpPr>
          <p:cNvPr id="37" name="TextBox 36"/>
          <p:cNvSpPr txBox="1"/>
          <p:nvPr/>
        </p:nvSpPr>
        <p:spPr>
          <a:xfrm>
            <a:off x="457200" y="5029200"/>
            <a:ext cx="42976800" cy="984885"/>
          </a:xfrm>
          <a:prstGeom prst="rect">
            <a:avLst/>
          </a:prstGeom>
          <a:noFill/>
        </p:spPr>
        <p:txBody>
          <a:bodyPr wrap="square" rtlCol="0">
            <a:spAutoFit/>
          </a:bodyPr>
          <a:lstStyle/>
          <a:p>
            <a:r>
              <a:rPr lang="en-US" sz="2900" b="1" i="1" dirty="0" smtClean="0"/>
              <a:t>The work was supported by the Department of Applied Physics and Applied Mathematics of Columbia University, the Center for Simulation of RF Wave Interactions with </a:t>
            </a:r>
            <a:r>
              <a:rPr lang="en-US" sz="2900" b="1" i="1" dirty="0" err="1" smtClean="0"/>
              <a:t>Magnetohydrodynamics</a:t>
            </a:r>
            <a:r>
              <a:rPr lang="en-US" sz="2900" b="1" i="1" dirty="0" smtClean="0"/>
              <a:t> (CSWIM), and </a:t>
            </a:r>
            <a:r>
              <a:rPr lang="en-US" sz="2900" b="1" i="1" dirty="0" err="1" smtClean="0"/>
              <a:t>Petascale</a:t>
            </a:r>
            <a:r>
              <a:rPr lang="en-US" sz="2900" b="1" i="1" dirty="0" smtClean="0"/>
              <a:t> Initiative in Computational Science at NERSC . Additionally, we are grateful for the extended computer time as well as the valuable support from NERSC. This work was supported by the Director, Office of Science, Advanced Scientific Computing Research, of the U.S. Department of Energy under Contract No. DE-DC02-06ER54863.</a:t>
            </a:r>
            <a:endParaRPr lang="en-US" sz="2900" b="1" dirty="0"/>
          </a:p>
        </p:txBody>
      </p:sp>
      <p:sp>
        <p:nvSpPr>
          <p:cNvPr id="66" name="TextBox 65"/>
          <p:cNvSpPr txBox="1"/>
          <p:nvPr/>
        </p:nvSpPr>
        <p:spPr>
          <a:xfrm>
            <a:off x="5486400" y="6705600"/>
            <a:ext cx="184666" cy="1569660"/>
          </a:xfrm>
          <a:prstGeom prst="rect">
            <a:avLst/>
          </a:prstGeom>
          <a:noFill/>
        </p:spPr>
        <p:txBody>
          <a:bodyPr wrap="none" rtlCol="0">
            <a:spAutoFit/>
          </a:bodyPr>
          <a:lstStyle/>
          <a:p>
            <a:endParaRPr lang="en-US"/>
          </a:p>
        </p:txBody>
      </p:sp>
      <p:sp>
        <p:nvSpPr>
          <p:cNvPr id="80" name="Content Placeholder 7"/>
          <p:cNvSpPr txBox="1">
            <a:spLocks/>
          </p:cNvSpPr>
          <p:nvPr/>
        </p:nvSpPr>
        <p:spPr bwMode="auto">
          <a:xfrm>
            <a:off x="685800" y="28117800"/>
            <a:ext cx="25603200" cy="4114800"/>
          </a:xfrm>
          <a:prstGeom prst="rect">
            <a:avLst/>
          </a:prstGeom>
          <a:solidFill>
            <a:srgbClr val="CCFFCC"/>
          </a:solidFill>
          <a:ln w="12700">
            <a:noFill/>
            <a:miter lim="800000"/>
            <a:headEnd/>
            <a:tailEnd/>
          </a:ln>
        </p:spPr>
        <p:txBody>
          <a:bodyPr vert="horz" wrap="square" lIns="90488" tIns="44450" rIns="90488" bIns="44450" numCol="1" anchor="t" anchorCtr="0" compatLnSpc="1">
            <a:prstTxWarp prst="textNoShape">
              <a:avLst/>
            </a:prstTxWarp>
            <a:normAutofit/>
          </a:bodyPr>
          <a:lstStyle/>
          <a:p>
            <a:r>
              <a:rPr lang="en-US" sz="5189" b="1" cap="small" dirty="0" smtClean="0"/>
              <a:t>                  </a:t>
            </a:r>
            <a:endParaRPr lang="en-US" sz="4400" b="1" i="1" dirty="0" smtClean="0">
              <a:solidFill>
                <a:srgbClr val="604A7B"/>
              </a:solidFill>
            </a:endParaRPr>
          </a:p>
        </p:txBody>
      </p:sp>
      <p:sp>
        <p:nvSpPr>
          <p:cNvPr id="149" name="Content Placeholder 7"/>
          <p:cNvSpPr txBox="1">
            <a:spLocks/>
          </p:cNvSpPr>
          <p:nvPr/>
        </p:nvSpPr>
        <p:spPr bwMode="auto">
          <a:xfrm>
            <a:off x="26517600" y="16196734"/>
            <a:ext cx="16687800" cy="10744200"/>
          </a:xfrm>
          <a:prstGeom prst="rect">
            <a:avLst/>
          </a:prstGeom>
          <a:solidFill>
            <a:schemeClr val="tx2">
              <a:lumMod val="40000"/>
              <a:lumOff val="60000"/>
            </a:schemeClr>
          </a:solidFill>
          <a:ln w="12700">
            <a:noFill/>
            <a:miter lim="800000"/>
            <a:headEnd/>
            <a:tailEnd/>
          </a:ln>
        </p:spPr>
        <p:txBody>
          <a:bodyPr vert="horz" wrap="square" lIns="90488" tIns="44450" rIns="90488" bIns="44450" numCol="1" anchor="t" anchorCtr="0" compatLnSpc="1">
            <a:prstTxWarp prst="textNoShape">
              <a:avLst/>
            </a:prstTxWarp>
            <a:normAutofit/>
          </a:bodyPr>
          <a:lstStyle/>
          <a:p>
            <a:r>
              <a:rPr lang="en-US" sz="5189" b="1" cap="small" dirty="0" smtClean="0"/>
              <a:t> </a:t>
            </a:r>
            <a:endParaRPr lang="en-US" sz="4400" b="1" i="1" dirty="0" smtClean="0">
              <a:solidFill>
                <a:srgbClr val="604A7B"/>
              </a:solidFill>
            </a:endParaRPr>
          </a:p>
        </p:txBody>
      </p:sp>
      <p:sp>
        <p:nvSpPr>
          <p:cNvPr id="131" name="TextBox 130"/>
          <p:cNvSpPr txBox="1"/>
          <p:nvPr/>
        </p:nvSpPr>
        <p:spPr>
          <a:xfrm>
            <a:off x="685800" y="6400800"/>
            <a:ext cx="25603200" cy="800219"/>
          </a:xfrm>
          <a:prstGeom prst="rect">
            <a:avLst/>
          </a:prstGeom>
          <a:noFill/>
        </p:spPr>
        <p:txBody>
          <a:bodyPr wrap="square" rtlCol="0">
            <a:spAutoFit/>
          </a:bodyPr>
          <a:lstStyle/>
          <a:p>
            <a:pPr algn="ctr"/>
            <a:r>
              <a:rPr lang="en-US" sz="4600" b="1" cap="small" dirty="0" smtClean="0"/>
              <a:t>Motivation: </a:t>
            </a:r>
            <a:r>
              <a:rPr lang="en-US" sz="4600" cap="small" dirty="0" smtClean="0"/>
              <a:t>to simulate ITER, one can estimate an additional 12 orders of magnitude are required</a:t>
            </a:r>
            <a:endParaRPr lang="en-US" sz="4600" dirty="0"/>
          </a:p>
        </p:txBody>
      </p:sp>
      <p:sp>
        <p:nvSpPr>
          <p:cNvPr id="135" name="TextBox 134"/>
          <p:cNvSpPr txBox="1"/>
          <p:nvPr/>
        </p:nvSpPr>
        <p:spPr>
          <a:xfrm>
            <a:off x="914400" y="7315200"/>
            <a:ext cx="10972800" cy="5029200"/>
          </a:xfrm>
          <a:prstGeom prst="rect">
            <a:avLst/>
          </a:prstGeom>
          <a:noFill/>
        </p:spPr>
        <p:txBody>
          <a:bodyPr wrap="square" rtlCol="0">
            <a:spAutoFit/>
          </a:bodyPr>
          <a:lstStyle/>
          <a:p>
            <a:pPr marL="742950" indent="-742950">
              <a:buAutoNum type="alphaLcParenR"/>
            </a:pPr>
            <a:r>
              <a:rPr lang="en-US" sz="3600" dirty="0" smtClean="0"/>
              <a:t>1.5 orders: increased processor speed and efficiency</a:t>
            </a:r>
          </a:p>
          <a:p>
            <a:pPr marL="742950" indent="-742950">
              <a:buAutoNum type="alphaLcParenR"/>
            </a:pPr>
            <a:r>
              <a:rPr lang="en-US" sz="3600" dirty="0" smtClean="0"/>
              <a:t>1.5 orders: increased concurrency</a:t>
            </a:r>
          </a:p>
          <a:p>
            <a:pPr marL="742950" indent="-742950">
              <a:buAutoNum type="alphaLcParenR"/>
            </a:pPr>
            <a:r>
              <a:rPr lang="en-US" sz="3600" dirty="0" smtClean="0"/>
              <a:t>1 order: higher-order </a:t>
            </a:r>
            <a:r>
              <a:rPr lang="en-US" sz="3600" dirty="0" err="1" smtClean="0"/>
              <a:t>discretizations</a:t>
            </a:r>
            <a:endParaRPr lang="en-US" sz="3600" dirty="0" smtClean="0"/>
          </a:p>
          <a:p>
            <a:pPr marL="742950" indent="-742950">
              <a:buAutoNum type="alphaLcParenR"/>
            </a:pPr>
            <a:r>
              <a:rPr lang="en-US" sz="3600" dirty="0" smtClean="0"/>
              <a:t>1 order: </a:t>
            </a:r>
            <a:r>
              <a:rPr lang="en-US" sz="3600" dirty="0" smtClean="0">
                <a:solidFill>
                  <a:srgbClr val="0000FF"/>
                </a:solidFill>
              </a:rPr>
              <a:t>flux-surface following gridding</a:t>
            </a:r>
            <a:r>
              <a:rPr lang="en-US" sz="3600" dirty="0" smtClean="0"/>
              <a:t>, less resolution required along than across field lines</a:t>
            </a:r>
          </a:p>
          <a:p>
            <a:pPr marL="742950" indent="-742950">
              <a:buAutoNum type="alphaLcParenR"/>
            </a:pPr>
            <a:r>
              <a:rPr lang="en-US" sz="3600" dirty="0" smtClean="0"/>
              <a:t>4 orders: </a:t>
            </a:r>
            <a:r>
              <a:rPr lang="en-US" sz="3600" dirty="0" smtClean="0">
                <a:solidFill>
                  <a:srgbClr val="0000FF"/>
                </a:solidFill>
              </a:rPr>
              <a:t>adaptive gridding</a:t>
            </a:r>
            <a:r>
              <a:rPr lang="en-US" sz="3600" dirty="0" smtClean="0"/>
              <a:t>, zones required refinement are &lt; 1% of ITER volume and resolution requirements away from them are 10</a:t>
            </a:r>
            <a:r>
              <a:rPr lang="en-US" sz="3600" baseline="30000" dirty="0" smtClean="0"/>
              <a:t>2</a:t>
            </a:r>
            <a:r>
              <a:rPr lang="en-US" sz="3600" dirty="0" smtClean="0"/>
              <a:t> less severe</a:t>
            </a:r>
            <a:endParaRPr lang="en-US" sz="3600" baseline="30000" dirty="0" smtClean="0"/>
          </a:p>
          <a:p>
            <a:pPr marL="742950" indent="-742950">
              <a:buAutoNum type="alphaLcParenR"/>
            </a:pPr>
            <a:r>
              <a:rPr lang="en-US" sz="3600" dirty="0" smtClean="0"/>
              <a:t>3 orders: implicit solvers</a:t>
            </a:r>
          </a:p>
        </p:txBody>
      </p:sp>
      <p:pic>
        <p:nvPicPr>
          <p:cNvPr id="136" name="Picture 135"/>
          <p:cNvPicPr preferRelativeResize="0">
            <a:picLocks/>
          </p:cNvPicPr>
          <p:nvPr/>
        </p:nvPicPr>
        <p:blipFill>
          <a:blip r:embed="rId7"/>
          <a:stretch>
            <a:fillRect/>
          </a:stretch>
        </p:blipFill>
        <p:spPr>
          <a:xfrm rot="5400000">
            <a:off x="11772900" y="7429500"/>
            <a:ext cx="2743200" cy="2971800"/>
          </a:xfrm>
          <a:prstGeom prst="rect">
            <a:avLst/>
          </a:prstGeom>
        </p:spPr>
      </p:pic>
      <p:graphicFrame>
        <p:nvGraphicFramePr>
          <p:cNvPr id="138" name="Table 137"/>
          <p:cNvGraphicFramePr>
            <a:graphicFrameLocks noGrp="1"/>
          </p:cNvGraphicFramePr>
          <p:nvPr/>
        </p:nvGraphicFramePr>
        <p:xfrm>
          <a:off x="14980220" y="7359828"/>
          <a:ext cx="11039392" cy="5181599"/>
        </p:xfrm>
        <a:graphic>
          <a:graphicData uri="http://schemas.openxmlformats.org/drawingml/2006/table">
            <a:tbl>
              <a:tblPr firstRow="1" bandRow="1">
                <a:tableStyleId>{08FB837D-C827-4EFA-A057-4D05807E0F7C}</a:tableStyleId>
              </a:tblPr>
              <a:tblGrid>
                <a:gridCol w="3213178"/>
                <a:gridCol w="1792479"/>
                <a:gridCol w="1290585"/>
                <a:gridCol w="1645541"/>
                <a:gridCol w="1628721"/>
                <a:gridCol w="1468888"/>
              </a:tblGrid>
              <a:tr h="499532">
                <a:tc>
                  <a:txBody>
                    <a:bodyPr/>
                    <a:lstStyle/>
                    <a:p>
                      <a:pPr algn="ctr"/>
                      <a:r>
                        <a:rPr lang="en-US" sz="2800" dirty="0" smtClean="0">
                          <a:solidFill>
                            <a:schemeClr val="tx1"/>
                          </a:solidFill>
                        </a:rPr>
                        <a:t>Name</a:t>
                      </a:r>
                      <a:endParaRPr lang="en-US" sz="2800" dirty="0">
                        <a:solidFill>
                          <a:schemeClr val="tx1"/>
                        </a:solidFill>
                      </a:endParaRPr>
                    </a:p>
                  </a:txBody>
                  <a:tcPr/>
                </a:tc>
                <a:tc>
                  <a:txBody>
                    <a:bodyPr/>
                    <a:lstStyle/>
                    <a:p>
                      <a:pPr algn="ctr"/>
                      <a:r>
                        <a:rPr lang="en-US" sz="2800" dirty="0" smtClean="0">
                          <a:solidFill>
                            <a:schemeClr val="tx1"/>
                          </a:solidFill>
                        </a:rPr>
                        <a:t>Symbol</a:t>
                      </a:r>
                      <a:endParaRPr lang="en-US" sz="2800" dirty="0">
                        <a:solidFill>
                          <a:schemeClr val="tx1"/>
                        </a:solidFill>
                      </a:endParaRPr>
                    </a:p>
                  </a:txBody>
                  <a:tcPr/>
                </a:tc>
                <a:tc>
                  <a:txBody>
                    <a:bodyPr/>
                    <a:lstStyle/>
                    <a:p>
                      <a:pPr algn="ctr"/>
                      <a:r>
                        <a:rPr lang="en-US" sz="2800" dirty="0" smtClean="0">
                          <a:solidFill>
                            <a:schemeClr val="tx1"/>
                          </a:solidFill>
                        </a:rPr>
                        <a:t>Units</a:t>
                      </a:r>
                      <a:endParaRPr lang="en-US" sz="2800" dirty="0">
                        <a:solidFill>
                          <a:schemeClr val="tx1"/>
                        </a:solidFill>
                      </a:endParaRPr>
                    </a:p>
                  </a:txBody>
                  <a:tcPr/>
                </a:tc>
                <a:tc>
                  <a:txBody>
                    <a:bodyPr/>
                    <a:lstStyle/>
                    <a:p>
                      <a:pPr algn="ctr"/>
                      <a:r>
                        <a:rPr lang="en-US" sz="2800" dirty="0" smtClean="0">
                          <a:solidFill>
                            <a:schemeClr val="tx1"/>
                          </a:solidFill>
                        </a:rPr>
                        <a:t>CDX-U</a:t>
                      </a:r>
                      <a:endParaRPr lang="en-US" sz="2800" dirty="0">
                        <a:solidFill>
                          <a:schemeClr val="tx1"/>
                        </a:solidFill>
                      </a:endParaRPr>
                    </a:p>
                  </a:txBody>
                  <a:tcPr/>
                </a:tc>
                <a:tc>
                  <a:txBody>
                    <a:bodyPr/>
                    <a:lstStyle/>
                    <a:p>
                      <a:pPr algn="ctr"/>
                      <a:r>
                        <a:rPr lang="en-US" sz="2800" dirty="0" smtClean="0">
                          <a:solidFill>
                            <a:schemeClr val="tx1"/>
                          </a:solidFill>
                        </a:rPr>
                        <a:t>DIII-D</a:t>
                      </a:r>
                      <a:endParaRPr lang="en-US" sz="2800" dirty="0">
                        <a:solidFill>
                          <a:schemeClr val="tx1"/>
                        </a:solidFill>
                      </a:endParaRPr>
                    </a:p>
                  </a:txBody>
                  <a:tcPr/>
                </a:tc>
                <a:tc>
                  <a:txBody>
                    <a:bodyPr/>
                    <a:lstStyle/>
                    <a:p>
                      <a:pPr algn="ctr"/>
                      <a:r>
                        <a:rPr lang="en-US" sz="2800" dirty="0" smtClean="0">
                          <a:solidFill>
                            <a:schemeClr val="tx1"/>
                          </a:solidFill>
                        </a:rPr>
                        <a:t>ITER</a:t>
                      </a:r>
                      <a:endParaRPr lang="en-US" sz="2800" dirty="0">
                        <a:solidFill>
                          <a:schemeClr val="tx1"/>
                        </a:solidFill>
                      </a:endParaRPr>
                    </a:p>
                  </a:txBody>
                  <a:tcPr/>
                </a:tc>
              </a:tr>
              <a:tr h="499532">
                <a:tc>
                  <a:txBody>
                    <a:bodyPr/>
                    <a:lstStyle/>
                    <a:p>
                      <a:pPr algn="ctr"/>
                      <a:r>
                        <a:rPr lang="en-US" sz="2800" dirty="0" smtClean="0">
                          <a:solidFill>
                            <a:schemeClr val="tx1"/>
                          </a:solidFill>
                        </a:rPr>
                        <a:t>Field</a:t>
                      </a:r>
                      <a:endParaRPr lang="en-US" sz="2800" dirty="0">
                        <a:solidFill>
                          <a:schemeClr val="tx1"/>
                        </a:solidFill>
                      </a:endParaRPr>
                    </a:p>
                  </a:txBody>
                  <a:tcPr/>
                </a:tc>
                <a:tc>
                  <a:txBody>
                    <a:bodyPr/>
                    <a:lstStyle/>
                    <a:p>
                      <a:pPr algn="ctr"/>
                      <a:r>
                        <a:rPr lang="en-US" sz="2800" dirty="0" smtClean="0">
                          <a:solidFill>
                            <a:schemeClr val="tx1"/>
                          </a:solidFill>
                        </a:rPr>
                        <a:t>B</a:t>
                      </a:r>
                      <a:r>
                        <a:rPr lang="en-US" sz="2800" baseline="-25000" dirty="0" smtClean="0">
                          <a:solidFill>
                            <a:schemeClr val="tx1"/>
                          </a:solidFill>
                        </a:rPr>
                        <a:t>0</a:t>
                      </a:r>
                      <a:endParaRPr lang="en-US" sz="2800" baseline="-25000" dirty="0">
                        <a:solidFill>
                          <a:schemeClr val="tx1"/>
                        </a:solidFill>
                      </a:endParaRPr>
                    </a:p>
                  </a:txBody>
                  <a:tcPr/>
                </a:tc>
                <a:tc>
                  <a:txBody>
                    <a:bodyPr/>
                    <a:lstStyle/>
                    <a:p>
                      <a:pPr algn="ctr"/>
                      <a:r>
                        <a:rPr lang="en-US" sz="2800" dirty="0" err="1" smtClean="0">
                          <a:solidFill>
                            <a:schemeClr val="tx1"/>
                          </a:solidFill>
                        </a:rPr>
                        <a:t>Telsa</a:t>
                      </a:r>
                      <a:endParaRPr lang="en-US" sz="2800" dirty="0">
                        <a:solidFill>
                          <a:schemeClr val="tx1"/>
                        </a:solidFill>
                      </a:endParaRPr>
                    </a:p>
                  </a:txBody>
                  <a:tcPr/>
                </a:tc>
                <a:tc>
                  <a:txBody>
                    <a:bodyPr/>
                    <a:lstStyle/>
                    <a:p>
                      <a:pPr algn="ctr"/>
                      <a:r>
                        <a:rPr lang="en-US" sz="2800" dirty="0" smtClean="0">
                          <a:solidFill>
                            <a:schemeClr val="tx1"/>
                          </a:solidFill>
                        </a:rPr>
                        <a:t>0.22</a:t>
                      </a:r>
                      <a:endParaRPr lang="en-US" sz="2800" dirty="0">
                        <a:solidFill>
                          <a:schemeClr val="tx1"/>
                        </a:solidFill>
                      </a:endParaRPr>
                    </a:p>
                  </a:txBody>
                  <a:tcPr/>
                </a:tc>
                <a:tc>
                  <a:txBody>
                    <a:bodyPr/>
                    <a:lstStyle/>
                    <a:p>
                      <a:pPr algn="ctr"/>
                      <a:r>
                        <a:rPr lang="en-US" sz="2800" dirty="0" smtClean="0">
                          <a:solidFill>
                            <a:schemeClr val="tx1"/>
                          </a:solidFill>
                        </a:rPr>
                        <a:t>1.0</a:t>
                      </a:r>
                      <a:endParaRPr lang="en-US" sz="2800" dirty="0">
                        <a:solidFill>
                          <a:schemeClr val="tx1"/>
                        </a:solidFill>
                      </a:endParaRPr>
                    </a:p>
                  </a:txBody>
                  <a:tcPr/>
                </a:tc>
                <a:tc>
                  <a:txBody>
                    <a:bodyPr/>
                    <a:lstStyle/>
                    <a:p>
                      <a:pPr algn="ctr"/>
                      <a:r>
                        <a:rPr lang="en-US" sz="2800" dirty="0" smtClean="0">
                          <a:solidFill>
                            <a:schemeClr val="tx1"/>
                          </a:solidFill>
                        </a:rPr>
                        <a:t>5.3</a:t>
                      </a:r>
                      <a:endParaRPr lang="en-US" sz="2800" dirty="0">
                        <a:solidFill>
                          <a:schemeClr val="tx1"/>
                        </a:solidFill>
                      </a:endParaRPr>
                    </a:p>
                  </a:txBody>
                  <a:tcPr/>
                </a:tc>
              </a:tr>
              <a:tr h="499532">
                <a:tc>
                  <a:txBody>
                    <a:bodyPr/>
                    <a:lstStyle/>
                    <a:p>
                      <a:pPr algn="ctr"/>
                      <a:r>
                        <a:rPr lang="en-US" sz="2800" dirty="0" smtClean="0">
                          <a:solidFill>
                            <a:schemeClr val="tx1"/>
                          </a:solidFill>
                        </a:rPr>
                        <a:t>Minor radius</a:t>
                      </a:r>
                      <a:endParaRPr lang="en-US" sz="2800" dirty="0">
                        <a:solidFill>
                          <a:schemeClr val="tx1"/>
                        </a:solidFill>
                      </a:endParaRPr>
                    </a:p>
                  </a:txBody>
                  <a:tcPr/>
                </a:tc>
                <a:tc>
                  <a:txBody>
                    <a:bodyPr/>
                    <a:lstStyle/>
                    <a:p>
                      <a:pPr algn="ctr"/>
                      <a:r>
                        <a:rPr lang="en-US" sz="2800" dirty="0" smtClean="0">
                          <a:solidFill>
                            <a:schemeClr val="tx1"/>
                          </a:solidFill>
                        </a:rPr>
                        <a:t>a</a:t>
                      </a:r>
                      <a:endParaRPr lang="en-US" sz="2800" dirty="0">
                        <a:solidFill>
                          <a:schemeClr val="tx1"/>
                        </a:solidFill>
                      </a:endParaRPr>
                    </a:p>
                  </a:txBody>
                  <a:tcPr/>
                </a:tc>
                <a:tc>
                  <a:txBody>
                    <a:bodyPr/>
                    <a:lstStyle/>
                    <a:p>
                      <a:pPr algn="ctr"/>
                      <a:r>
                        <a:rPr lang="en-US" sz="2800" dirty="0" err="1" smtClean="0">
                          <a:solidFill>
                            <a:schemeClr val="tx1"/>
                          </a:solidFill>
                        </a:rPr>
                        <a:t>m</a:t>
                      </a:r>
                      <a:endParaRPr lang="en-US" sz="2800" dirty="0">
                        <a:solidFill>
                          <a:schemeClr val="tx1"/>
                        </a:solidFill>
                      </a:endParaRPr>
                    </a:p>
                  </a:txBody>
                  <a:tcPr/>
                </a:tc>
                <a:tc>
                  <a:txBody>
                    <a:bodyPr/>
                    <a:lstStyle/>
                    <a:p>
                      <a:pPr algn="ctr"/>
                      <a:r>
                        <a:rPr lang="en-US" sz="2800" dirty="0" smtClean="0">
                          <a:solidFill>
                            <a:schemeClr val="tx1"/>
                          </a:solidFill>
                        </a:rPr>
                        <a:t>0.22</a:t>
                      </a:r>
                      <a:endParaRPr lang="en-US" sz="2800" dirty="0">
                        <a:solidFill>
                          <a:schemeClr val="tx1"/>
                        </a:solidFill>
                      </a:endParaRPr>
                    </a:p>
                  </a:txBody>
                  <a:tcPr/>
                </a:tc>
                <a:tc>
                  <a:txBody>
                    <a:bodyPr/>
                    <a:lstStyle/>
                    <a:p>
                      <a:pPr algn="ctr"/>
                      <a:r>
                        <a:rPr lang="en-US" sz="2800" dirty="0" smtClean="0">
                          <a:solidFill>
                            <a:schemeClr val="tx1"/>
                          </a:solidFill>
                        </a:rPr>
                        <a:t>0.67</a:t>
                      </a:r>
                      <a:endParaRPr lang="en-US" sz="2800" dirty="0">
                        <a:solidFill>
                          <a:schemeClr val="tx1"/>
                        </a:solidFill>
                      </a:endParaRPr>
                    </a:p>
                  </a:txBody>
                  <a:tcPr/>
                </a:tc>
                <a:tc>
                  <a:txBody>
                    <a:bodyPr/>
                    <a:lstStyle/>
                    <a:p>
                      <a:pPr algn="ctr"/>
                      <a:r>
                        <a:rPr lang="en-US" sz="2800" dirty="0" smtClean="0">
                          <a:solidFill>
                            <a:schemeClr val="tx1"/>
                          </a:solidFill>
                        </a:rPr>
                        <a:t>2.0</a:t>
                      </a:r>
                      <a:endParaRPr lang="en-US" sz="2800" dirty="0">
                        <a:solidFill>
                          <a:schemeClr val="tx1"/>
                        </a:solidFill>
                      </a:endParaRPr>
                    </a:p>
                  </a:txBody>
                  <a:tcPr/>
                </a:tc>
              </a:tr>
              <a:tr h="499532">
                <a:tc>
                  <a:txBody>
                    <a:bodyPr/>
                    <a:lstStyle/>
                    <a:p>
                      <a:pPr algn="ctr"/>
                      <a:r>
                        <a:rPr lang="en-US" sz="2800" dirty="0" smtClean="0">
                          <a:solidFill>
                            <a:schemeClr val="tx1"/>
                          </a:solidFill>
                        </a:rPr>
                        <a:t>Temperature</a:t>
                      </a:r>
                      <a:endParaRPr lang="en-US" sz="2800" dirty="0">
                        <a:solidFill>
                          <a:schemeClr val="tx1"/>
                        </a:solidFill>
                      </a:endParaRPr>
                    </a:p>
                  </a:txBody>
                  <a:tcPr/>
                </a:tc>
                <a:tc>
                  <a:txBody>
                    <a:bodyPr/>
                    <a:lstStyle/>
                    <a:p>
                      <a:pPr algn="ctr"/>
                      <a:r>
                        <a:rPr lang="en-US" sz="2800" dirty="0" smtClean="0">
                          <a:solidFill>
                            <a:schemeClr val="tx1"/>
                          </a:solidFill>
                        </a:rPr>
                        <a:t>T</a:t>
                      </a:r>
                      <a:r>
                        <a:rPr lang="en-US" sz="2800" baseline="-25000" dirty="0" smtClean="0">
                          <a:solidFill>
                            <a:schemeClr val="tx1"/>
                          </a:solidFill>
                        </a:rPr>
                        <a:t>e</a:t>
                      </a:r>
                      <a:endParaRPr lang="en-US" sz="2800" baseline="-25000" dirty="0">
                        <a:solidFill>
                          <a:schemeClr val="tx1"/>
                        </a:solidFill>
                      </a:endParaRPr>
                    </a:p>
                  </a:txBody>
                  <a:tcPr/>
                </a:tc>
                <a:tc>
                  <a:txBody>
                    <a:bodyPr/>
                    <a:lstStyle/>
                    <a:p>
                      <a:pPr algn="ctr"/>
                      <a:r>
                        <a:rPr lang="en-US" sz="2800" dirty="0" err="1" smtClean="0">
                          <a:solidFill>
                            <a:schemeClr val="tx1"/>
                          </a:solidFill>
                        </a:rPr>
                        <a:t>keV</a:t>
                      </a:r>
                      <a:endParaRPr lang="en-US" sz="2800" dirty="0">
                        <a:solidFill>
                          <a:schemeClr val="tx1"/>
                        </a:solidFill>
                      </a:endParaRPr>
                    </a:p>
                  </a:txBody>
                  <a:tcPr/>
                </a:tc>
                <a:tc>
                  <a:txBody>
                    <a:bodyPr/>
                    <a:lstStyle/>
                    <a:p>
                      <a:pPr algn="ctr"/>
                      <a:r>
                        <a:rPr lang="en-US" sz="2800" dirty="0" smtClean="0">
                          <a:solidFill>
                            <a:schemeClr val="tx1"/>
                          </a:solidFill>
                        </a:rPr>
                        <a:t>0.1</a:t>
                      </a:r>
                      <a:endParaRPr lang="en-US" sz="2800" dirty="0">
                        <a:solidFill>
                          <a:schemeClr val="tx1"/>
                        </a:solidFill>
                      </a:endParaRPr>
                    </a:p>
                  </a:txBody>
                  <a:tcPr/>
                </a:tc>
                <a:tc>
                  <a:txBody>
                    <a:bodyPr/>
                    <a:lstStyle/>
                    <a:p>
                      <a:pPr algn="ctr"/>
                      <a:r>
                        <a:rPr lang="en-US" sz="2800" dirty="0" smtClean="0">
                          <a:solidFill>
                            <a:schemeClr val="tx1"/>
                          </a:solidFill>
                        </a:rPr>
                        <a:t>2.0</a:t>
                      </a:r>
                      <a:endParaRPr lang="en-US" sz="2800" dirty="0">
                        <a:solidFill>
                          <a:schemeClr val="tx1"/>
                        </a:solidFill>
                      </a:endParaRPr>
                    </a:p>
                  </a:txBody>
                  <a:tcPr/>
                </a:tc>
                <a:tc>
                  <a:txBody>
                    <a:bodyPr/>
                    <a:lstStyle/>
                    <a:p>
                      <a:pPr algn="ctr"/>
                      <a:r>
                        <a:rPr lang="en-US" sz="2800" dirty="0" smtClean="0">
                          <a:solidFill>
                            <a:schemeClr val="tx1"/>
                          </a:solidFill>
                        </a:rPr>
                        <a:t>8.0</a:t>
                      </a:r>
                      <a:endParaRPr lang="en-US" sz="2800" dirty="0">
                        <a:solidFill>
                          <a:schemeClr val="tx1"/>
                        </a:solidFill>
                      </a:endParaRPr>
                    </a:p>
                  </a:txBody>
                  <a:tcPr/>
                </a:tc>
              </a:tr>
              <a:tr h="499532">
                <a:tc>
                  <a:txBody>
                    <a:bodyPr/>
                    <a:lstStyle/>
                    <a:p>
                      <a:pPr algn="ctr"/>
                      <a:r>
                        <a:rPr lang="en-US" sz="2800" dirty="0" smtClean="0">
                          <a:solidFill>
                            <a:schemeClr val="tx1"/>
                          </a:solidFill>
                        </a:rPr>
                        <a:t>Lundquist no.</a:t>
                      </a:r>
                      <a:endParaRPr lang="en-US" sz="2800" dirty="0">
                        <a:solidFill>
                          <a:schemeClr val="tx1"/>
                        </a:solidFill>
                      </a:endParaRPr>
                    </a:p>
                  </a:txBody>
                  <a:tcPr/>
                </a:tc>
                <a:tc>
                  <a:txBody>
                    <a:bodyPr/>
                    <a:lstStyle/>
                    <a:p>
                      <a:pPr algn="ctr"/>
                      <a:r>
                        <a:rPr lang="en-US" sz="2800" dirty="0" smtClean="0">
                          <a:solidFill>
                            <a:schemeClr val="tx1"/>
                          </a:solidFill>
                        </a:rPr>
                        <a:t>S</a:t>
                      </a:r>
                      <a:endParaRPr lang="en-US" sz="2800" dirty="0">
                        <a:solidFill>
                          <a:schemeClr val="tx1"/>
                        </a:solidFill>
                      </a:endParaRPr>
                    </a:p>
                  </a:txBody>
                  <a:tcPr/>
                </a:tc>
                <a:tc>
                  <a:txBody>
                    <a:bodyPr/>
                    <a:lstStyle/>
                    <a:p>
                      <a:pPr algn="ctr"/>
                      <a:endParaRPr lang="en-US" sz="2800">
                        <a:solidFill>
                          <a:schemeClr val="tx1"/>
                        </a:solidFill>
                      </a:endParaRPr>
                    </a:p>
                  </a:txBody>
                  <a:tcPr/>
                </a:tc>
                <a:tc>
                  <a:txBody>
                    <a:bodyPr/>
                    <a:lstStyle/>
                    <a:p>
                      <a:pPr algn="ctr"/>
                      <a:r>
                        <a:rPr lang="en-US" sz="2800" dirty="0" smtClean="0">
                          <a:solidFill>
                            <a:schemeClr val="tx1"/>
                          </a:solidFill>
                        </a:rPr>
                        <a:t>1x10</a:t>
                      </a:r>
                      <a:r>
                        <a:rPr lang="en-US" sz="2800" baseline="30000" dirty="0" smtClean="0">
                          <a:solidFill>
                            <a:schemeClr val="tx1"/>
                          </a:solidFill>
                        </a:rPr>
                        <a:t>4</a:t>
                      </a:r>
                      <a:endParaRPr lang="en-US" sz="2800" baseline="30000" dirty="0">
                        <a:solidFill>
                          <a:schemeClr val="tx1"/>
                        </a:solidFill>
                      </a:endParaRPr>
                    </a:p>
                  </a:txBody>
                  <a:tcPr/>
                </a:tc>
                <a:tc>
                  <a:txBody>
                    <a:bodyPr/>
                    <a:lstStyle/>
                    <a:p>
                      <a:pPr algn="ctr"/>
                      <a:r>
                        <a:rPr lang="en-US" sz="2800" dirty="0" smtClean="0">
                          <a:solidFill>
                            <a:schemeClr val="tx1"/>
                          </a:solidFill>
                        </a:rPr>
                        <a:t>7x10</a:t>
                      </a:r>
                      <a:r>
                        <a:rPr lang="en-US" sz="2800" baseline="30000" dirty="0" smtClean="0">
                          <a:solidFill>
                            <a:schemeClr val="tx1"/>
                          </a:solidFill>
                        </a:rPr>
                        <a:t>6</a:t>
                      </a:r>
                      <a:endParaRPr lang="en-US" sz="2800" baseline="30000" dirty="0">
                        <a:solidFill>
                          <a:schemeClr val="tx1"/>
                        </a:solidFill>
                      </a:endParaRPr>
                    </a:p>
                  </a:txBody>
                  <a:tcPr/>
                </a:tc>
                <a:tc>
                  <a:txBody>
                    <a:bodyPr/>
                    <a:lstStyle/>
                    <a:p>
                      <a:pPr algn="ctr"/>
                      <a:r>
                        <a:rPr lang="en-US" sz="2800" dirty="0" smtClean="0">
                          <a:solidFill>
                            <a:schemeClr val="tx1"/>
                          </a:solidFill>
                        </a:rPr>
                        <a:t>5x10</a:t>
                      </a:r>
                      <a:r>
                        <a:rPr lang="en-US" sz="2800" baseline="30000" dirty="0" smtClean="0">
                          <a:solidFill>
                            <a:schemeClr val="tx1"/>
                          </a:solidFill>
                        </a:rPr>
                        <a:t>8</a:t>
                      </a:r>
                      <a:endParaRPr lang="en-US" sz="2800" baseline="30000" dirty="0">
                        <a:solidFill>
                          <a:schemeClr val="tx1"/>
                        </a:solidFill>
                      </a:endParaRPr>
                    </a:p>
                  </a:txBody>
                  <a:tcPr/>
                </a:tc>
              </a:tr>
              <a:tr h="499532">
                <a:tc>
                  <a:txBody>
                    <a:bodyPr/>
                    <a:lstStyle/>
                    <a:p>
                      <a:pPr algn="ctr"/>
                      <a:r>
                        <a:rPr lang="en-US" sz="2800" dirty="0" smtClean="0">
                          <a:solidFill>
                            <a:schemeClr val="tx1"/>
                          </a:solidFill>
                        </a:rPr>
                        <a:t>Mode growth time</a:t>
                      </a:r>
                      <a:endParaRPr lang="en-US" sz="2800" dirty="0">
                        <a:solidFill>
                          <a:schemeClr val="tx1"/>
                        </a:solidFill>
                      </a:endParaRPr>
                    </a:p>
                  </a:txBody>
                  <a:tcPr/>
                </a:tc>
                <a:tc>
                  <a:txBody>
                    <a:bodyPr/>
                    <a:lstStyle/>
                    <a:p>
                      <a:pPr algn="ctr"/>
                      <a:r>
                        <a:rPr lang="en-US" sz="2800" dirty="0" smtClean="0">
                          <a:solidFill>
                            <a:schemeClr val="tx1"/>
                          </a:solidFill>
                        </a:rPr>
                        <a:t>τ</a:t>
                      </a:r>
                      <a:r>
                        <a:rPr lang="en-US" sz="2800" baseline="-25000" dirty="0" smtClean="0">
                          <a:solidFill>
                            <a:schemeClr val="tx1"/>
                          </a:solidFill>
                        </a:rPr>
                        <a:t>A</a:t>
                      </a:r>
                      <a:r>
                        <a:rPr lang="en-US" sz="2800" baseline="0" dirty="0" smtClean="0">
                          <a:solidFill>
                            <a:schemeClr val="tx1"/>
                          </a:solidFill>
                        </a:rPr>
                        <a:t>S</a:t>
                      </a:r>
                      <a:r>
                        <a:rPr lang="en-US" sz="2800" baseline="30000" dirty="0" smtClean="0">
                          <a:solidFill>
                            <a:schemeClr val="tx1"/>
                          </a:solidFill>
                        </a:rPr>
                        <a:t>1/2</a:t>
                      </a:r>
                      <a:endParaRPr lang="en-US" sz="2800" baseline="30000" dirty="0">
                        <a:solidFill>
                          <a:schemeClr val="tx1"/>
                        </a:solidFill>
                      </a:endParaRPr>
                    </a:p>
                  </a:txBody>
                  <a:tcPr/>
                </a:tc>
                <a:tc>
                  <a:txBody>
                    <a:bodyPr/>
                    <a:lstStyle/>
                    <a:p>
                      <a:pPr algn="ctr"/>
                      <a:r>
                        <a:rPr lang="en-US" sz="2800" dirty="0" err="1" smtClean="0">
                          <a:solidFill>
                            <a:schemeClr val="tx1"/>
                          </a:solidFill>
                        </a:rPr>
                        <a:t>s</a:t>
                      </a:r>
                      <a:endParaRPr lang="en-US" sz="2800" dirty="0">
                        <a:solidFill>
                          <a:schemeClr val="tx1"/>
                        </a:solidFill>
                      </a:endParaRPr>
                    </a:p>
                  </a:txBody>
                  <a:tcPr/>
                </a:tc>
                <a:tc>
                  <a:txBody>
                    <a:bodyPr/>
                    <a:lstStyle/>
                    <a:p>
                      <a:pPr algn="ctr"/>
                      <a:r>
                        <a:rPr lang="en-US" sz="2800" dirty="0" smtClean="0">
                          <a:solidFill>
                            <a:schemeClr val="tx1"/>
                          </a:solidFill>
                        </a:rPr>
                        <a:t>2x10</a:t>
                      </a:r>
                      <a:r>
                        <a:rPr lang="en-US" sz="2800" baseline="30000" dirty="0" smtClean="0">
                          <a:solidFill>
                            <a:schemeClr val="tx1"/>
                          </a:solidFill>
                        </a:rPr>
                        <a:t>-4</a:t>
                      </a:r>
                      <a:endParaRPr lang="en-US" sz="2800" baseline="30000" dirty="0">
                        <a:solidFill>
                          <a:schemeClr val="tx1"/>
                        </a:solidFill>
                      </a:endParaRPr>
                    </a:p>
                  </a:txBody>
                  <a:tcPr/>
                </a:tc>
                <a:tc>
                  <a:txBody>
                    <a:bodyPr/>
                    <a:lstStyle/>
                    <a:p>
                      <a:pPr algn="ctr"/>
                      <a:r>
                        <a:rPr lang="en-US" sz="2800" dirty="0" smtClean="0">
                          <a:solidFill>
                            <a:schemeClr val="tx1"/>
                          </a:solidFill>
                        </a:rPr>
                        <a:t>9x10</a:t>
                      </a:r>
                      <a:r>
                        <a:rPr lang="en-US" sz="2800" baseline="30000" dirty="0" smtClean="0">
                          <a:solidFill>
                            <a:schemeClr val="tx1"/>
                          </a:solidFill>
                        </a:rPr>
                        <a:t>-3</a:t>
                      </a:r>
                      <a:endParaRPr lang="en-US" sz="2800" baseline="30000" dirty="0">
                        <a:solidFill>
                          <a:schemeClr val="tx1"/>
                        </a:solidFill>
                      </a:endParaRPr>
                    </a:p>
                  </a:txBody>
                  <a:tcPr/>
                </a:tc>
                <a:tc>
                  <a:txBody>
                    <a:bodyPr/>
                    <a:lstStyle/>
                    <a:p>
                      <a:pPr algn="ctr"/>
                      <a:r>
                        <a:rPr lang="en-US" sz="2800" dirty="0" smtClean="0">
                          <a:solidFill>
                            <a:schemeClr val="tx1"/>
                          </a:solidFill>
                        </a:rPr>
                        <a:t>7x10</a:t>
                      </a:r>
                      <a:r>
                        <a:rPr lang="en-US" sz="2800" baseline="30000" dirty="0" smtClean="0">
                          <a:solidFill>
                            <a:schemeClr val="tx1"/>
                          </a:solidFill>
                        </a:rPr>
                        <a:t>-2</a:t>
                      </a:r>
                      <a:endParaRPr lang="en-US" sz="2800" baseline="30000" dirty="0">
                        <a:solidFill>
                          <a:schemeClr val="tx1"/>
                        </a:solidFill>
                      </a:endParaRPr>
                    </a:p>
                  </a:txBody>
                  <a:tcPr/>
                </a:tc>
              </a:tr>
              <a:tr h="499532">
                <a:tc>
                  <a:txBody>
                    <a:bodyPr/>
                    <a:lstStyle/>
                    <a:p>
                      <a:pPr algn="ctr"/>
                      <a:r>
                        <a:rPr lang="en-US" sz="2800" dirty="0" smtClean="0">
                          <a:solidFill>
                            <a:schemeClr val="tx1"/>
                          </a:solidFill>
                        </a:rPr>
                        <a:t>Layer thickness</a:t>
                      </a:r>
                      <a:endParaRPr lang="en-US" sz="2800" dirty="0">
                        <a:solidFill>
                          <a:schemeClr val="tx1"/>
                        </a:solidFill>
                      </a:endParaRPr>
                    </a:p>
                  </a:txBody>
                  <a:tcPr/>
                </a:tc>
                <a:tc>
                  <a:txBody>
                    <a:bodyPr/>
                    <a:lstStyle/>
                    <a:p>
                      <a:pPr algn="ctr"/>
                      <a:r>
                        <a:rPr lang="en-US" sz="2800" baseline="0" dirty="0" smtClean="0">
                          <a:solidFill>
                            <a:schemeClr val="tx1"/>
                          </a:solidFill>
                        </a:rPr>
                        <a:t>aS</a:t>
                      </a:r>
                      <a:r>
                        <a:rPr lang="en-US" sz="2800" baseline="30000" dirty="0" smtClean="0">
                          <a:solidFill>
                            <a:schemeClr val="tx1"/>
                          </a:solidFill>
                        </a:rPr>
                        <a:t>-1/2</a:t>
                      </a:r>
                      <a:endParaRPr lang="en-US" sz="2800" baseline="30000" dirty="0">
                        <a:solidFill>
                          <a:schemeClr val="tx1"/>
                        </a:solidFill>
                      </a:endParaRPr>
                    </a:p>
                  </a:txBody>
                  <a:tcPr/>
                </a:tc>
                <a:tc>
                  <a:txBody>
                    <a:bodyPr/>
                    <a:lstStyle/>
                    <a:p>
                      <a:pPr algn="ctr"/>
                      <a:r>
                        <a:rPr lang="en-US" sz="2800" dirty="0" err="1" smtClean="0">
                          <a:solidFill>
                            <a:schemeClr val="tx1"/>
                          </a:solidFill>
                        </a:rPr>
                        <a:t>m</a:t>
                      </a:r>
                      <a:endParaRPr lang="en-US" sz="2800" dirty="0">
                        <a:solidFill>
                          <a:schemeClr val="tx1"/>
                        </a:solidFill>
                      </a:endParaRPr>
                    </a:p>
                  </a:txBody>
                  <a:tcPr/>
                </a:tc>
                <a:tc>
                  <a:txBody>
                    <a:bodyPr/>
                    <a:lstStyle/>
                    <a:p>
                      <a:pPr algn="ctr"/>
                      <a:r>
                        <a:rPr lang="en-US" sz="2800" dirty="0" smtClean="0">
                          <a:solidFill>
                            <a:schemeClr val="tx1"/>
                          </a:solidFill>
                        </a:rPr>
                        <a:t>2x10</a:t>
                      </a:r>
                      <a:r>
                        <a:rPr lang="en-US" sz="2800" baseline="30000" dirty="0" smtClean="0">
                          <a:solidFill>
                            <a:schemeClr val="tx1"/>
                          </a:solidFill>
                        </a:rPr>
                        <a:t>-3</a:t>
                      </a:r>
                      <a:endParaRPr lang="en-US" sz="2800" baseline="30000" dirty="0">
                        <a:solidFill>
                          <a:schemeClr val="tx1"/>
                        </a:solidFill>
                      </a:endParaRPr>
                    </a:p>
                  </a:txBody>
                  <a:tcPr/>
                </a:tc>
                <a:tc>
                  <a:txBody>
                    <a:bodyPr/>
                    <a:lstStyle/>
                    <a:p>
                      <a:pPr algn="ctr"/>
                      <a:r>
                        <a:rPr lang="en-US" sz="2800" dirty="0" smtClean="0">
                          <a:solidFill>
                            <a:schemeClr val="tx1"/>
                          </a:solidFill>
                        </a:rPr>
                        <a:t>2x10</a:t>
                      </a:r>
                      <a:r>
                        <a:rPr lang="en-US" sz="2800" baseline="30000" dirty="0" smtClean="0">
                          <a:solidFill>
                            <a:schemeClr val="tx1"/>
                          </a:solidFill>
                        </a:rPr>
                        <a:t>-4</a:t>
                      </a:r>
                      <a:endParaRPr lang="en-US" sz="2800" baseline="30000" dirty="0">
                        <a:solidFill>
                          <a:schemeClr val="tx1"/>
                        </a:solidFill>
                      </a:endParaRPr>
                    </a:p>
                  </a:txBody>
                  <a:tcPr/>
                </a:tc>
                <a:tc>
                  <a:txBody>
                    <a:bodyPr/>
                    <a:lstStyle/>
                    <a:p>
                      <a:pPr algn="ctr"/>
                      <a:r>
                        <a:rPr lang="en-US" sz="2800" dirty="0" smtClean="0">
                          <a:solidFill>
                            <a:schemeClr val="tx1"/>
                          </a:solidFill>
                        </a:rPr>
                        <a:t>8x10</a:t>
                      </a:r>
                      <a:r>
                        <a:rPr lang="en-US" sz="2800" baseline="30000" dirty="0" smtClean="0">
                          <a:solidFill>
                            <a:schemeClr val="tx1"/>
                          </a:solidFill>
                        </a:rPr>
                        <a:t>-5</a:t>
                      </a:r>
                      <a:endParaRPr lang="en-US" sz="2800" baseline="30000" dirty="0">
                        <a:solidFill>
                          <a:schemeClr val="tx1"/>
                        </a:solidFill>
                      </a:endParaRPr>
                    </a:p>
                  </a:txBody>
                  <a:tcPr/>
                </a:tc>
              </a:tr>
              <a:tr h="499532">
                <a:tc>
                  <a:txBody>
                    <a:bodyPr/>
                    <a:lstStyle/>
                    <a:p>
                      <a:pPr algn="ctr"/>
                      <a:r>
                        <a:rPr lang="en-US" sz="2800" dirty="0" smtClean="0">
                          <a:solidFill>
                            <a:schemeClr val="tx1"/>
                          </a:solidFill>
                        </a:rPr>
                        <a:t>Zones</a:t>
                      </a:r>
                      <a:endParaRPr lang="en-US" sz="2800" dirty="0">
                        <a:solidFill>
                          <a:schemeClr val="tx1"/>
                        </a:solidFill>
                      </a:endParaRPr>
                    </a:p>
                  </a:txBody>
                  <a:tcPr/>
                </a:tc>
                <a:tc>
                  <a:txBody>
                    <a:bodyPr/>
                    <a:lstStyle/>
                    <a:p>
                      <a:pPr marL="0" marR="0" indent="0" algn="ctr" defTabSz="2447904" rtl="0" eaLnBrk="1" fontAlgn="auto" latinLnBrk="0" hangingPunct="1">
                        <a:lnSpc>
                          <a:spcPct val="100000"/>
                        </a:lnSpc>
                        <a:spcBef>
                          <a:spcPts val="0"/>
                        </a:spcBef>
                        <a:spcAft>
                          <a:spcPts val="0"/>
                        </a:spcAft>
                        <a:buClrTx/>
                        <a:buSzTx/>
                        <a:buFontTx/>
                        <a:buNone/>
                        <a:tabLst/>
                        <a:defRPr/>
                      </a:pPr>
                      <a:r>
                        <a:rPr lang="en-US" sz="2800" dirty="0" err="1" smtClean="0">
                          <a:solidFill>
                            <a:schemeClr val="tx1"/>
                          </a:solidFill>
                        </a:rPr>
                        <a:t>N</a:t>
                      </a:r>
                      <a:r>
                        <a:rPr lang="en-US" sz="2800" baseline="-25000" dirty="0" err="1" smtClean="0">
                          <a:solidFill>
                            <a:schemeClr val="tx1"/>
                          </a:solidFill>
                        </a:rPr>
                        <a:t>R</a:t>
                      </a:r>
                      <a:r>
                        <a:rPr lang="en-US" sz="2800" baseline="0" dirty="0" err="1" smtClean="0">
                          <a:solidFill>
                            <a:schemeClr val="tx1"/>
                          </a:solidFill>
                        </a:rPr>
                        <a:t>xN</a:t>
                      </a:r>
                      <a:r>
                        <a:rPr lang="en-US" sz="2800" baseline="-25000" dirty="0" err="1" smtClean="0">
                          <a:solidFill>
                            <a:schemeClr val="tx1"/>
                          </a:solidFill>
                        </a:rPr>
                        <a:t>θ</a:t>
                      </a:r>
                      <a:r>
                        <a:rPr lang="en-US" sz="2800" baseline="0" dirty="0" err="1" smtClean="0">
                          <a:solidFill>
                            <a:schemeClr val="tx1"/>
                          </a:solidFill>
                        </a:rPr>
                        <a:t>xN</a:t>
                      </a:r>
                      <a:r>
                        <a:rPr lang="en-US" sz="2800" baseline="-25000" dirty="0" err="1" smtClean="0">
                          <a:solidFill>
                            <a:schemeClr val="tx1"/>
                          </a:solidFill>
                        </a:rPr>
                        <a:t>φ</a:t>
                      </a:r>
                      <a:endParaRPr lang="en-US" sz="2800" baseline="-25000" dirty="0" smtClean="0">
                        <a:solidFill>
                          <a:schemeClr val="tx1"/>
                        </a:solidFill>
                      </a:endParaRPr>
                    </a:p>
                  </a:txBody>
                  <a:tcPr/>
                </a:tc>
                <a:tc>
                  <a:txBody>
                    <a:bodyPr/>
                    <a:lstStyle/>
                    <a:p>
                      <a:pPr algn="ctr"/>
                      <a:endParaRPr lang="en-US" sz="2800" dirty="0">
                        <a:solidFill>
                          <a:schemeClr val="tx1"/>
                        </a:solidFill>
                      </a:endParaRPr>
                    </a:p>
                  </a:txBody>
                  <a:tcPr/>
                </a:tc>
                <a:tc>
                  <a:txBody>
                    <a:bodyPr/>
                    <a:lstStyle/>
                    <a:p>
                      <a:pPr algn="ctr"/>
                      <a:r>
                        <a:rPr lang="en-US" sz="2800" dirty="0" smtClean="0">
                          <a:solidFill>
                            <a:schemeClr val="tx1"/>
                          </a:solidFill>
                        </a:rPr>
                        <a:t>3x10</a:t>
                      </a:r>
                      <a:r>
                        <a:rPr lang="en-US" sz="2800" baseline="30000" dirty="0" smtClean="0">
                          <a:solidFill>
                            <a:schemeClr val="tx1"/>
                          </a:solidFill>
                        </a:rPr>
                        <a:t>6</a:t>
                      </a:r>
                      <a:endParaRPr lang="en-US" sz="2800" baseline="30000" dirty="0">
                        <a:solidFill>
                          <a:schemeClr val="tx1"/>
                        </a:solidFill>
                      </a:endParaRPr>
                    </a:p>
                  </a:txBody>
                  <a:tcPr/>
                </a:tc>
                <a:tc>
                  <a:txBody>
                    <a:bodyPr/>
                    <a:lstStyle/>
                    <a:p>
                      <a:pPr algn="ctr"/>
                      <a:r>
                        <a:rPr lang="en-US" sz="2800" dirty="0" smtClean="0">
                          <a:solidFill>
                            <a:schemeClr val="tx1"/>
                          </a:solidFill>
                        </a:rPr>
                        <a:t>5x10</a:t>
                      </a:r>
                      <a:r>
                        <a:rPr lang="en-US" sz="2800" baseline="30000" dirty="0" smtClean="0">
                          <a:solidFill>
                            <a:schemeClr val="tx1"/>
                          </a:solidFill>
                        </a:rPr>
                        <a:t>10</a:t>
                      </a:r>
                      <a:endParaRPr lang="en-US" sz="2800" baseline="30000" dirty="0">
                        <a:solidFill>
                          <a:schemeClr val="tx1"/>
                        </a:solidFill>
                      </a:endParaRPr>
                    </a:p>
                  </a:txBody>
                  <a:tcPr/>
                </a:tc>
                <a:tc>
                  <a:txBody>
                    <a:bodyPr/>
                    <a:lstStyle/>
                    <a:p>
                      <a:pPr algn="ctr"/>
                      <a:r>
                        <a:rPr lang="en-US" sz="2800" dirty="0" smtClean="0">
                          <a:solidFill>
                            <a:schemeClr val="tx1"/>
                          </a:solidFill>
                        </a:rPr>
                        <a:t>3x10</a:t>
                      </a:r>
                      <a:r>
                        <a:rPr lang="en-US" sz="2800" baseline="30000" dirty="0" smtClean="0">
                          <a:solidFill>
                            <a:schemeClr val="tx1"/>
                          </a:solidFill>
                        </a:rPr>
                        <a:t>13</a:t>
                      </a:r>
                      <a:endParaRPr lang="en-US" sz="2800" baseline="30000" dirty="0">
                        <a:solidFill>
                          <a:schemeClr val="tx1"/>
                        </a:solidFill>
                      </a:endParaRPr>
                    </a:p>
                  </a:txBody>
                  <a:tcPr/>
                </a:tc>
              </a:tr>
              <a:tr h="499532">
                <a:tc>
                  <a:txBody>
                    <a:bodyPr/>
                    <a:lstStyle/>
                    <a:p>
                      <a:pPr algn="ctr"/>
                      <a:r>
                        <a:rPr lang="en-US" sz="2800" dirty="0" smtClean="0">
                          <a:solidFill>
                            <a:schemeClr val="tx1"/>
                          </a:solidFill>
                        </a:rPr>
                        <a:t>CFL time step size</a:t>
                      </a:r>
                      <a:endParaRPr lang="en-US" sz="2800" dirty="0">
                        <a:solidFill>
                          <a:schemeClr val="tx1"/>
                        </a:solidFill>
                      </a:endParaRPr>
                    </a:p>
                  </a:txBody>
                  <a:tcPr/>
                </a:tc>
                <a:tc>
                  <a:txBody>
                    <a:bodyPr/>
                    <a:lstStyle/>
                    <a:p>
                      <a:pPr algn="ctr"/>
                      <a:r>
                        <a:rPr lang="en-US" sz="2800" dirty="0" smtClean="0">
                          <a:solidFill>
                            <a:schemeClr val="tx1"/>
                          </a:solidFill>
                        </a:rPr>
                        <a:t>ΔX/V</a:t>
                      </a:r>
                      <a:r>
                        <a:rPr lang="en-US" sz="2800" baseline="-25000" dirty="0" smtClean="0">
                          <a:solidFill>
                            <a:schemeClr val="tx1"/>
                          </a:solidFill>
                        </a:rPr>
                        <a:t>A</a:t>
                      </a:r>
                      <a:endParaRPr lang="en-US" sz="2800" baseline="-25000" dirty="0">
                        <a:solidFill>
                          <a:schemeClr val="tx1"/>
                        </a:solidFill>
                      </a:endParaRPr>
                    </a:p>
                  </a:txBody>
                  <a:tcPr/>
                </a:tc>
                <a:tc>
                  <a:txBody>
                    <a:bodyPr/>
                    <a:lstStyle/>
                    <a:p>
                      <a:pPr algn="ctr"/>
                      <a:r>
                        <a:rPr lang="en-US" sz="2800" dirty="0" err="1" smtClean="0">
                          <a:solidFill>
                            <a:schemeClr val="tx1"/>
                          </a:solidFill>
                        </a:rPr>
                        <a:t>s</a:t>
                      </a:r>
                      <a:endParaRPr lang="en-US" sz="2800" dirty="0">
                        <a:solidFill>
                          <a:schemeClr val="tx1"/>
                        </a:solidFill>
                      </a:endParaRPr>
                    </a:p>
                  </a:txBody>
                  <a:tcPr/>
                </a:tc>
                <a:tc>
                  <a:txBody>
                    <a:bodyPr/>
                    <a:lstStyle/>
                    <a:p>
                      <a:pPr algn="ctr"/>
                      <a:r>
                        <a:rPr lang="en-US" sz="2800" dirty="0" smtClean="0">
                          <a:solidFill>
                            <a:schemeClr val="tx1"/>
                          </a:solidFill>
                        </a:rPr>
                        <a:t>2x10</a:t>
                      </a:r>
                      <a:r>
                        <a:rPr lang="en-US" sz="2800" baseline="30000" dirty="0" smtClean="0">
                          <a:solidFill>
                            <a:schemeClr val="tx1"/>
                          </a:solidFill>
                        </a:rPr>
                        <a:t>-9</a:t>
                      </a:r>
                      <a:endParaRPr lang="en-US" sz="2800" baseline="30000" dirty="0">
                        <a:solidFill>
                          <a:schemeClr val="tx1"/>
                        </a:solidFill>
                      </a:endParaRPr>
                    </a:p>
                  </a:txBody>
                  <a:tcPr/>
                </a:tc>
                <a:tc>
                  <a:txBody>
                    <a:bodyPr/>
                    <a:lstStyle/>
                    <a:p>
                      <a:pPr algn="ctr"/>
                      <a:r>
                        <a:rPr lang="en-US" sz="2800" dirty="0" smtClean="0">
                          <a:solidFill>
                            <a:schemeClr val="tx1"/>
                          </a:solidFill>
                        </a:rPr>
                        <a:t>8x10</a:t>
                      </a:r>
                      <a:r>
                        <a:rPr lang="en-US" sz="2800" baseline="30000" dirty="0" smtClean="0">
                          <a:solidFill>
                            <a:schemeClr val="tx1"/>
                          </a:solidFill>
                        </a:rPr>
                        <a:t>-11</a:t>
                      </a:r>
                      <a:endParaRPr lang="en-US" sz="2800" baseline="30000" dirty="0">
                        <a:solidFill>
                          <a:schemeClr val="tx1"/>
                        </a:solidFill>
                      </a:endParaRPr>
                    </a:p>
                  </a:txBody>
                  <a:tcPr/>
                </a:tc>
                <a:tc>
                  <a:txBody>
                    <a:bodyPr/>
                    <a:lstStyle/>
                    <a:p>
                      <a:pPr algn="ctr"/>
                      <a:r>
                        <a:rPr lang="en-US" sz="2800" dirty="0" smtClean="0">
                          <a:solidFill>
                            <a:schemeClr val="tx1"/>
                          </a:solidFill>
                        </a:rPr>
                        <a:t>7x10</a:t>
                      </a:r>
                      <a:r>
                        <a:rPr lang="en-US" sz="2800" baseline="30000" dirty="0" smtClean="0">
                          <a:solidFill>
                            <a:schemeClr val="tx1"/>
                          </a:solidFill>
                        </a:rPr>
                        <a:t>-12</a:t>
                      </a:r>
                      <a:endParaRPr lang="en-US" sz="2800" baseline="30000" dirty="0">
                        <a:solidFill>
                          <a:schemeClr val="tx1"/>
                        </a:solidFill>
                      </a:endParaRPr>
                    </a:p>
                  </a:txBody>
                  <a:tcPr/>
                </a:tc>
              </a:tr>
              <a:tr h="499532">
                <a:tc>
                  <a:txBody>
                    <a:bodyPr/>
                    <a:lstStyle/>
                    <a:p>
                      <a:pPr algn="ctr"/>
                      <a:r>
                        <a:rPr lang="en-US" sz="2800" dirty="0" smtClean="0">
                          <a:solidFill>
                            <a:schemeClr val="tx1"/>
                          </a:solidFill>
                        </a:rPr>
                        <a:t>Space-time</a:t>
                      </a:r>
                      <a:r>
                        <a:rPr lang="en-US" sz="2800" baseline="0" dirty="0" smtClean="0">
                          <a:solidFill>
                            <a:schemeClr val="tx1"/>
                          </a:solidFill>
                        </a:rPr>
                        <a:t> points</a:t>
                      </a:r>
                      <a:endParaRPr lang="en-US" sz="2800" dirty="0">
                        <a:solidFill>
                          <a:schemeClr val="tx1"/>
                        </a:solidFill>
                      </a:endParaRPr>
                    </a:p>
                  </a:txBody>
                  <a:tcPr/>
                </a:tc>
                <a:tc>
                  <a:txBody>
                    <a:bodyPr/>
                    <a:lstStyle/>
                    <a:p>
                      <a:pPr algn="ctr"/>
                      <a:endParaRPr lang="en-US" sz="2800">
                        <a:solidFill>
                          <a:schemeClr val="tx1"/>
                        </a:solidFill>
                      </a:endParaRPr>
                    </a:p>
                  </a:txBody>
                  <a:tcPr/>
                </a:tc>
                <a:tc>
                  <a:txBody>
                    <a:bodyPr/>
                    <a:lstStyle/>
                    <a:p>
                      <a:pPr algn="ctr"/>
                      <a:endParaRPr lang="en-US" sz="2800">
                        <a:solidFill>
                          <a:schemeClr val="tx1"/>
                        </a:solidFill>
                      </a:endParaRPr>
                    </a:p>
                  </a:txBody>
                  <a:tcPr/>
                </a:tc>
                <a:tc>
                  <a:txBody>
                    <a:bodyPr/>
                    <a:lstStyle/>
                    <a:p>
                      <a:pPr algn="ctr"/>
                      <a:r>
                        <a:rPr lang="en-US" sz="2800" dirty="0" smtClean="0">
                          <a:solidFill>
                            <a:srgbClr val="0000FF"/>
                          </a:solidFill>
                        </a:rPr>
                        <a:t>6x10</a:t>
                      </a:r>
                      <a:r>
                        <a:rPr lang="en-US" sz="2800" baseline="30000" dirty="0" smtClean="0">
                          <a:solidFill>
                            <a:srgbClr val="0000FF"/>
                          </a:solidFill>
                        </a:rPr>
                        <a:t>12</a:t>
                      </a:r>
                      <a:endParaRPr lang="en-US" sz="2800" baseline="30000" dirty="0">
                        <a:solidFill>
                          <a:srgbClr val="0000FF"/>
                        </a:solidFill>
                      </a:endParaRPr>
                    </a:p>
                  </a:txBody>
                  <a:tcPr/>
                </a:tc>
                <a:tc>
                  <a:txBody>
                    <a:bodyPr/>
                    <a:lstStyle/>
                    <a:p>
                      <a:pPr algn="ctr"/>
                      <a:r>
                        <a:rPr lang="en-US" sz="2800" dirty="0" smtClean="0">
                          <a:solidFill>
                            <a:schemeClr val="tx1"/>
                          </a:solidFill>
                        </a:rPr>
                        <a:t>1x10</a:t>
                      </a:r>
                      <a:r>
                        <a:rPr lang="en-US" sz="2800" baseline="30000" dirty="0" smtClean="0">
                          <a:solidFill>
                            <a:schemeClr val="tx1"/>
                          </a:solidFill>
                        </a:rPr>
                        <a:t>20</a:t>
                      </a:r>
                      <a:endParaRPr lang="en-US" sz="2800" baseline="30000" dirty="0">
                        <a:solidFill>
                          <a:schemeClr val="tx1"/>
                        </a:solidFill>
                      </a:endParaRPr>
                    </a:p>
                  </a:txBody>
                  <a:tcPr/>
                </a:tc>
                <a:tc>
                  <a:txBody>
                    <a:bodyPr/>
                    <a:lstStyle/>
                    <a:p>
                      <a:pPr algn="ctr"/>
                      <a:r>
                        <a:rPr lang="en-US" sz="2800" dirty="0" smtClean="0">
                          <a:solidFill>
                            <a:srgbClr val="0000FF"/>
                          </a:solidFill>
                        </a:rPr>
                        <a:t>6x10</a:t>
                      </a:r>
                      <a:r>
                        <a:rPr lang="en-US" sz="2800" baseline="30000" dirty="0" smtClean="0">
                          <a:solidFill>
                            <a:srgbClr val="0000FF"/>
                          </a:solidFill>
                        </a:rPr>
                        <a:t>24</a:t>
                      </a:r>
                      <a:endParaRPr lang="en-US" sz="2800" baseline="30000" dirty="0">
                        <a:solidFill>
                          <a:srgbClr val="0000FF"/>
                        </a:solidFill>
                      </a:endParaRPr>
                    </a:p>
                  </a:txBody>
                  <a:tcPr/>
                </a:tc>
              </a:tr>
            </a:tbl>
          </a:graphicData>
        </a:graphic>
      </p:graphicFrame>
      <p:sp>
        <p:nvSpPr>
          <p:cNvPr id="139" name="TextBox 138"/>
          <p:cNvSpPr txBox="1"/>
          <p:nvPr/>
        </p:nvSpPr>
        <p:spPr>
          <a:xfrm>
            <a:off x="12024360" y="10195560"/>
            <a:ext cx="2514600" cy="1828800"/>
          </a:xfrm>
          <a:prstGeom prst="rect">
            <a:avLst/>
          </a:prstGeom>
          <a:noFill/>
        </p:spPr>
        <p:txBody>
          <a:bodyPr wrap="square" rtlCol="0">
            <a:spAutoFit/>
          </a:bodyPr>
          <a:lstStyle/>
          <a:p>
            <a:r>
              <a:rPr lang="en-US" sz="2800" b="1" dirty="0" smtClean="0"/>
              <a:t>I</a:t>
            </a:r>
            <a:r>
              <a:rPr lang="en-US" sz="2800" dirty="0" smtClean="0"/>
              <a:t>nternational </a:t>
            </a:r>
            <a:r>
              <a:rPr lang="en-US" sz="2800" b="1" dirty="0" smtClean="0"/>
              <a:t>T</a:t>
            </a:r>
            <a:r>
              <a:rPr lang="en-US" sz="2800" dirty="0" smtClean="0"/>
              <a:t>hermonuclear </a:t>
            </a:r>
            <a:r>
              <a:rPr lang="en-US" sz="2800" b="1" dirty="0" smtClean="0"/>
              <a:t>E</a:t>
            </a:r>
            <a:r>
              <a:rPr lang="en-US" sz="2800" dirty="0" smtClean="0"/>
              <a:t>xperimental </a:t>
            </a:r>
          </a:p>
          <a:p>
            <a:r>
              <a:rPr lang="en-US" sz="2800" b="1" dirty="0" smtClean="0"/>
              <a:t>R</a:t>
            </a:r>
            <a:r>
              <a:rPr lang="en-US" sz="2800" dirty="0" smtClean="0"/>
              <a:t>eactor</a:t>
            </a:r>
            <a:endParaRPr lang="en-US" sz="2800" dirty="0"/>
          </a:p>
        </p:txBody>
      </p:sp>
      <p:sp>
        <p:nvSpPr>
          <p:cNvPr id="140" name="TextBox 139"/>
          <p:cNvSpPr txBox="1"/>
          <p:nvPr/>
        </p:nvSpPr>
        <p:spPr>
          <a:xfrm>
            <a:off x="11567160" y="11887200"/>
            <a:ext cx="3216145" cy="830997"/>
          </a:xfrm>
          <a:prstGeom prst="rect">
            <a:avLst/>
          </a:prstGeom>
          <a:noFill/>
        </p:spPr>
        <p:txBody>
          <a:bodyPr wrap="none" rtlCol="0">
            <a:spAutoFit/>
          </a:bodyPr>
          <a:lstStyle/>
          <a:p>
            <a:r>
              <a:rPr lang="en-US" sz="2400" dirty="0" smtClean="0"/>
              <a:t>Nov. 2019 – First Plasma</a:t>
            </a:r>
          </a:p>
          <a:p>
            <a:r>
              <a:rPr lang="en-US" sz="2400" dirty="0" smtClean="0"/>
              <a:t>in </a:t>
            </a:r>
            <a:r>
              <a:rPr lang="en-US" sz="2400" dirty="0" err="1" smtClean="0"/>
              <a:t>Cadarache</a:t>
            </a:r>
            <a:r>
              <a:rPr lang="en-US" sz="2400" dirty="0" smtClean="0"/>
              <a:t>, France</a:t>
            </a:r>
            <a:endParaRPr lang="en-US" sz="2400" dirty="0"/>
          </a:p>
        </p:txBody>
      </p:sp>
      <p:sp>
        <p:nvSpPr>
          <p:cNvPr id="141" name="TextBox 140"/>
          <p:cNvSpPr txBox="1"/>
          <p:nvPr/>
        </p:nvSpPr>
        <p:spPr>
          <a:xfrm>
            <a:off x="685800" y="13030200"/>
            <a:ext cx="25603200" cy="800219"/>
          </a:xfrm>
          <a:prstGeom prst="rect">
            <a:avLst/>
          </a:prstGeom>
          <a:noFill/>
        </p:spPr>
        <p:txBody>
          <a:bodyPr wrap="square" rtlCol="0">
            <a:spAutoFit/>
          </a:bodyPr>
          <a:lstStyle/>
          <a:p>
            <a:pPr algn="ctr"/>
            <a:r>
              <a:rPr lang="en-US" sz="4600" b="1" cap="small" dirty="0" smtClean="0"/>
              <a:t>Grid generation technique: </a:t>
            </a:r>
            <a:r>
              <a:rPr lang="en-US" sz="4600" cap="small" dirty="0" smtClean="0"/>
              <a:t>the </a:t>
            </a:r>
            <a:r>
              <a:rPr lang="en-US" sz="4600" cap="small" dirty="0" err="1" smtClean="0"/>
              <a:t>equidistribution</a:t>
            </a:r>
            <a:r>
              <a:rPr lang="en-US" sz="4600" cap="small" dirty="0" smtClean="0"/>
              <a:t> method</a:t>
            </a:r>
          </a:p>
        </p:txBody>
      </p:sp>
      <p:pic>
        <p:nvPicPr>
          <p:cNvPr id="142" name="Picture 141"/>
          <p:cNvPicPr preferRelativeResize="0">
            <a:picLocks/>
          </p:cNvPicPr>
          <p:nvPr/>
        </p:nvPicPr>
        <p:blipFill>
          <a:blip r:embed="rId8"/>
          <a:stretch>
            <a:fillRect/>
          </a:stretch>
        </p:blipFill>
        <p:spPr>
          <a:xfrm>
            <a:off x="914400" y="13944600"/>
            <a:ext cx="3657600" cy="1828800"/>
          </a:xfrm>
          <a:prstGeom prst="rect">
            <a:avLst/>
          </a:prstGeom>
        </p:spPr>
      </p:pic>
      <p:pic>
        <p:nvPicPr>
          <p:cNvPr id="144" name="Picture 143" descr="pic_grid_2_7_axisoff.eps"/>
          <p:cNvPicPr preferRelativeResize="0">
            <a:picLocks/>
          </p:cNvPicPr>
          <p:nvPr/>
        </p:nvPicPr>
        <mc:AlternateContent xmlns:ma="http://schemas.microsoft.com/office/mac/drawingml/2008/main">
          <mc:Choice Requires="ma">
            <p:blipFill>
              <a:blip r:embed="rId9"/>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10"/>
              <a:stretch>
                <a:fillRect/>
              </a:stretch>
            </p:blipFill>
          </mc:Fallback>
        </mc:AlternateContent>
        <p:spPr>
          <a:xfrm>
            <a:off x="914400" y="16002000"/>
            <a:ext cx="7132320" cy="4754880"/>
          </a:xfrm>
          <a:prstGeom prst="rect">
            <a:avLst/>
          </a:prstGeom>
        </p:spPr>
      </p:pic>
      <p:sp>
        <p:nvSpPr>
          <p:cNvPr id="145" name="TextBox 144"/>
          <p:cNvSpPr txBox="1"/>
          <p:nvPr/>
        </p:nvSpPr>
        <p:spPr>
          <a:xfrm>
            <a:off x="4572000" y="13944600"/>
            <a:ext cx="3657600" cy="2286000"/>
          </a:xfrm>
          <a:prstGeom prst="rect">
            <a:avLst/>
          </a:prstGeom>
          <a:noFill/>
        </p:spPr>
        <p:txBody>
          <a:bodyPr wrap="square" rtlCol="0">
            <a:spAutoFit/>
          </a:bodyPr>
          <a:lstStyle/>
          <a:p>
            <a:r>
              <a:rPr lang="en-US" sz="2400" dirty="0" smtClean="0"/>
              <a:t>The logical domain:</a:t>
            </a:r>
          </a:p>
          <a:p>
            <a:endParaRPr lang="en-US" sz="2400" dirty="0" smtClean="0"/>
          </a:p>
          <a:p>
            <a:r>
              <a:rPr lang="en-US" sz="2400" dirty="0" smtClean="0"/>
              <a:t>The physical domain:</a:t>
            </a:r>
          </a:p>
          <a:p>
            <a:endParaRPr lang="en-US" sz="2400" dirty="0" smtClean="0"/>
          </a:p>
          <a:p>
            <a:r>
              <a:rPr lang="en-US" sz="2400" dirty="0" smtClean="0"/>
              <a:t>The transformation: </a:t>
            </a:r>
          </a:p>
          <a:p>
            <a:endParaRPr lang="en-US" sz="2400" baseline="-25000" dirty="0"/>
          </a:p>
        </p:txBody>
      </p:sp>
      <p:sp>
        <p:nvSpPr>
          <p:cNvPr id="146" name="TextBox 145"/>
          <p:cNvSpPr txBox="1"/>
          <p:nvPr/>
        </p:nvSpPr>
        <p:spPr>
          <a:xfrm>
            <a:off x="8458200" y="13944600"/>
            <a:ext cx="17830800" cy="7848304"/>
          </a:xfrm>
          <a:prstGeom prst="rect">
            <a:avLst/>
          </a:prstGeom>
          <a:noFill/>
        </p:spPr>
        <p:txBody>
          <a:bodyPr wrap="square" rtlCol="0">
            <a:spAutoFit/>
          </a:bodyPr>
          <a:lstStyle/>
          <a:p>
            <a:r>
              <a:rPr lang="en-US" sz="3600" dirty="0" smtClean="0"/>
              <a:t>Let                         be a two-dimensional coordinate transformation between a reference grid (a curvilinear coordinate system)               and a physical grid (a Cartesian coordinate system) </a:t>
            </a:r>
          </a:p>
          <a:p>
            <a:r>
              <a:rPr lang="en-US" sz="3600" dirty="0" smtClean="0"/>
              <a:t>              . Assume the transformation has the form                  , where     is the displacement potential. A </a:t>
            </a:r>
            <a:r>
              <a:rPr lang="en-US" sz="3600" dirty="0" smtClean="0">
                <a:solidFill>
                  <a:srgbClr val="0000FF"/>
                </a:solidFill>
              </a:rPr>
              <a:t>single </a:t>
            </a:r>
            <a:r>
              <a:rPr lang="en-US" sz="3600" dirty="0" err="1" smtClean="0">
                <a:solidFill>
                  <a:srgbClr val="0000FF"/>
                </a:solidFill>
              </a:rPr>
              <a:t>Monge-Ampère</a:t>
            </a:r>
            <a:r>
              <a:rPr lang="en-US" sz="3600" dirty="0" smtClean="0">
                <a:solidFill>
                  <a:srgbClr val="0000FF"/>
                </a:solidFill>
              </a:rPr>
              <a:t> (MA)</a:t>
            </a:r>
            <a:r>
              <a:rPr lang="en-US" sz="3600" dirty="0" smtClean="0"/>
              <a:t> equation</a:t>
            </a:r>
          </a:p>
          <a:p>
            <a:endParaRPr lang="en-US" sz="3600" dirty="0" smtClean="0"/>
          </a:p>
          <a:p>
            <a:endParaRPr lang="en-US" sz="3600" dirty="0" smtClean="0"/>
          </a:p>
          <a:p>
            <a:r>
              <a:rPr lang="en-US" sz="3600" dirty="0" smtClean="0"/>
              <a:t>leads to an adaptive grid </a:t>
            </a:r>
            <a:r>
              <a:rPr lang="en-US" sz="3600" dirty="0" err="1" smtClean="0"/>
              <a:t>equidistributed</a:t>
            </a:r>
            <a:r>
              <a:rPr lang="en-US" sz="3600" dirty="0" smtClean="0"/>
              <a:t> by the density function            with the Neumann boundary condition </a:t>
            </a:r>
          </a:p>
          <a:p>
            <a:r>
              <a:rPr lang="en-US" sz="3600" dirty="0" smtClean="0"/>
              <a:t>		                        on      .</a:t>
            </a:r>
          </a:p>
          <a:p>
            <a:r>
              <a:rPr lang="en-US" sz="3600" dirty="0" smtClean="0"/>
              <a:t>The density function              has the form of </a:t>
            </a:r>
          </a:p>
          <a:p>
            <a:endParaRPr lang="en-US" sz="3600" dirty="0" smtClean="0"/>
          </a:p>
          <a:p>
            <a:r>
              <a:rPr lang="en-US" sz="3600" dirty="0" smtClean="0"/>
              <a:t>                                                                   </a:t>
            </a:r>
          </a:p>
          <a:p>
            <a:r>
              <a:rPr lang="en-US" sz="3600" dirty="0" smtClean="0"/>
              <a:t> where,                        is the area of the logical domain and              is provided by the user. </a:t>
            </a:r>
          </a:p>
          <a:p>
            <a:endParaRPr lang="en-US" sz="3600" dirty="0" smtClean="0"/>
          </a:p>
        </p:txBody>
      </p:sp>
      <p:graphicFrame>
        <p:nvGraphicFramePr>
          <p:cNvPr id="14447" name="Object 111"/>
          <p:cNvGraphicFramePr>
            <a:graphicFrameLocks noChangeAspect="1"/>
          </p:cNvGraphicFramePr>
          <p:nvPr/>
        </p:nvGraphicFramePr>
        <p:xfrm>
          <a:off x="7143750" y="13966825"/>
          <a:ext cx="504825" cy="331788"/>
        </p:xfrm>
        <a:graphic>
          <a:graphicData uri="http://schemas.openxmlformats.org/presentationml/2006/ole">
            <p:oleObj spid="_x0000_s14447" name="Equation" r:id="rId11" imgW="228600" imgH="190500" progId="Equation.3">
              <p:embed/>
            </p:oleObj>
          </a:graphicData>
        </a:graphic>
      </p:graphicFrame>
      <p:graphicFrame>
        <p:nvGraphicFramePr>
          <p:cNvPr id="14448" name="Object 112"/>
          <p:cNvGraphicFramePr>
            <a:graphicFrameLocks noChangeAspect="1"/>
          </p:cNvGraphicFramePr>
          <p:nvPr/>
        </p:nvGraphicFramePr>
        <p:xfrm>
          <a:off x="7313613" y="14684375"/>
          <a:ext cx="534987" cy="360363"/>
        </p:xfrm>
        <a:graphic>
          <a:graphicData uri="http://schemas.openxmlformats.org/presentationml/2006/ole">
            <p:oleObj spid="_x0000_s14448" name="Equation" r:id="rId12" imgW="241300" imgH="190500" progId="Equation.3">
              <p:embed/>
            </p:oleObj>
          </a:graphicData>
        </a:graphic>
      </p:graphicFrame>
      <p:graphicFrame>
        <p:nvGraphicFramePr>
          <p:cNvPr id="14449" name="Object 113"/>
          <p:cNvGraphicFramePr>
            <a:graphicFrameLocks noChangeAspect="1"/>
          </p:cNvGraphicFramePr>
          <p:nvPr/>
        </p:nvGraphicFramePr>
        <p:xfrm>
          <a:off x="7189891" y="15464605"/>
          <a:ext cx="673100" cy="385763"/>
        </p:xfrm>
        <a:graphic>
          <a:graphicData uri="http://schemas.openxmlformats.org/presentationml/2006/ole">
            <p:oleObj spid="_x0000_s14449" name="Equation" r:id="rId13" imgW="304800" imgH="203200" progId="Equation.3">
              <p:embed/>
            </p:oleObj>
          </a:graphicData>
        </a:graphic>
      </p:graphicFrame>
      <p:graphicFrame>
        <p:nvGraphicFramePr>
          <p:cNvPr id="14450" name="Object 114"/>
          <p:cNvGraphicFramePr>
            <a:graphicFrameLocks noChangeAspect="1"/>
          </p:cNvGraphicFramePr>
          <p:nvPr/>
        </p:nvGraphicFramePr>
        <p:xfrm>
          <a:off x="1394928" y="20872332"/>
          <a:ext cx="1182688" cy="495300"/>
        </p:xfrm>
        <a:graphic>
          <a:graphicData uri="http://schemas.openxmlformats.org/presentationml/2006/ole">
            <p:oleObj spid="_x0000_s14450" name="Equation" r:id="rId14" imgW="533400" imgH="228600" progId="Equation.3">
              <p:embed/>
            </p:oleObj>
          </a:graphicData>
        </a:graphic>
      </p:graphicFrame>
      <p:sp>
        <p:nvSpPr>
          <p:cNvPr id="147" name="TextBox 146"/>
          <p:cNvSpPr txBox="1"/>
          <p:nvPr/>
        </p:nvSpPr>
        <p:spPr>
          <a:xfrm>
            <a:off x="3474720" y="20802600"/>
            <a:ext cx="1968658" cy="461665"/>
          </a:xfrm>
          <a:prstGeom prst="rect">
            <a:avLst/>
          </a:prstGeom>
          <a:noFill/>
        </p:spPr>
        <p:txBody>
          <a:bodyPr wrap="none" rtlCol="0">
            <a:spAutoFit/>
          </a:bodyPr>
          <a:lstStyle/>
          <a:p>
            <a:r>
              <a:rPr lang="en-US" sz="2400" dirty="0" smtClean="0"/>
              <a:t>Adaptive grids</a:t>
            </a:r>
            <a:endParaRPr lang="en-US" sz="2400" baseline="-25000" dirty="0"/>
          </a:p>
        </p:txBody>
      </p:sp>
      <p:sp>
        <p:nvSpPr>
          <p:cNvPr id="148" name="TextBox 147"/>
          <p:cNvSpPr txBox="1"/>
          <p:nvPr/>
        </p:nvSpPr>
        <p:spPr>
          <a:xfrm>
            <a:off x="5897880" y="20802600"/>
            <a:ext cx="2286000" cy="461665"/>
          </a:xfrm>
          <a:prstGeom prst="rect">
            <a:avLst/>
          </a:prstGeom>
          <a:noFill/>
        </p:spPr>
        <p:txBody>
          <a:bodyPr wrap="none" rtlCol="0">
            <a:spAutoFit/>
          </a:bodyPr>
          <a:lstStyle/>
          <a:p>
            <a:r>
              <a:rPr lang="en-US" sz="2400" dirty="0" smtClean="0"/>
              <a:t>Zoom-in areas</a:t>
            </a:r>
            <a:endParaRPr lang="en-US" sz="2400" baseline="-25000" dirty="0"/>
          </a:p>
        </p:txBody>
      </p:sp>
      <p:graphicFrame>
        <p:nvGraphicFramePr>
          <p:cNvPr id="14451" name="Object 115"/>
          <p:cNvGraphicFramePr>
            <a:graphicFrameLocks noChangeAspect="1"/>
          </p:cNvGraphicFramePr>
          <p:nvPr/>
        </p:nvGraphicFramePr>
        <p:xfrm>
          <a:off x="9185467" y="13947199"/>
          <a:ext cx="2505075" cy="606425"/>
        </p:xfrm>
        <a:graphic>
          <a:graphicData uri="http://schemas.openxmlformats.org/presentationml/2006/ole">
            <p:oleObj spid="_x0000_s14451" name="Equation" r:id="rId15" imgW="1130300" imgH="279400" progId="Equation.3">
              <p:embed/>
            </p:oleObj>
          </a:graphicData>
        </a:graphic>
      </p:graphicFrame>
      <p:graphicFrame>
        <p:nvGraphicFramePr>
          <p:cNvPr id="14452" name="Object 116"/>
          <p:cNvGraphicFramePr>
            <a:graphicFrameLocks noChangeAspect="1"/>
          </p:cNvGraphicFramePr>
          <p:nvPr/>
        </p:nvGraphicFramePr>
        <p:xfrm>
          <a:off x="14185140" y="14578205"/>
          <a:ext cx="1404937" cy="496888"/>
        </p:xfrm>
        <a:graphic>
          <a:graphicData uri="http://schemas.openxmlformats.org/presentationml/2006/ole">
            <p:oleObj spid="_x0000_s14452" name="Equation" r:id="rId16" imgW="635000" imgH="228600" progId="Equation.3">
              <p:embed/>
            </p:oleObj>
          </a:graphicData>
        </a:graphic>
      </p:graphicFrame>
      <p:graphicFrame>
        <p:nvGraphicFramePr>
          <p:cNvPr id="14453" name="Object 117"/>
          <p:cNvGraphicFramePr>
            <a:graphicFrameLocks noChangeAspect="1"/>
          </p:cNvGraphicFramePr>
          <p:nvPr/>
        </p:nvGraphicFramePr>
        <p:xfrm>
          <a:off x="8618840" y="15203864"/>
          <a:ext cx="1377950" cy="414338"/>
        </p:xfrm>
        <a:graphic>
          <a:graphicData uri="http://schemas.openxmlformats.org/presentationml/2006/ole">
            <p:oleObj spid="_x0000_s14453" name="Equation" r:id="rId17" imgW="622300" imgH="190500" progId="Equation.3">
              <p:embed/>
            </p:oleObj>
          </a:graphicData>
        </a:graphic>
      </p:graphicFrame>
      <p:graphicFrame>
        <p:nvGraphicFramePr>
          <p:cNvPr id="14454" name="Object 118"/>
          <p:cNvGraphicFramePr>
            <a:graphicFrameLocks noChangeAspect="1"/>
          </p:cNvGraphicFramePr>
          <p:nvPr/>
        </p:nvGraphicFramePr>
        <p:xfrm>
          <a:off x="17803237" y="15139404"/>
          <a:ext cx="1771650" cy="496887"/>
        </p:xfrm>
        <a:graphic>
          <a:graphicData uri="http://schemas.openxmlformats.org/presentationml/2006/ole">
            <p:oleObj spid="_x0000_s14454" name="Equation" r:id="rId18" imgW="800100" imgH="228600" progId="Equation.3">
              <p:embed/>
            </p:oleObj>
          </a:graphicData>
        </a:graphic>
      </p:graphicFrame>
      <p:graphicFrame>
        <p:nvGraphicFramePr>
          <p:cNvPr id="14455" name="Object 119"/>
          <p:cNvGraphicFramePr>
            <a:graphicFrameLocks noChangeAspect="1"/>
          </p:cNvGraphicFramePr>
          <p:nvPr/>
        </p:nvGraphicFramePr>
        <p:xfrm>
          <a:off x="21085423" y="15283054"/>
          <a:ext cx="336550" cy="247650"/>
        </p:xfrm>
        <a:graphic>
          <a:graphicData uri="http://schemas.openxmlformats.org/presentationml/2006/ole">
            <p:oleObj spid="_x0000_s14455" name="Equation" r:id="rId19" imgW="152400" imgH="114300" progId="Equation.3">
              <p:embed/>
            </p:oleObj>
          </a:graphicData>
        </a:graphic>
      </p:graphicFrame>
      <p:graphicFrame>
        <p:nvGraphicFramePr>
          <p:cNvPr id="14456" name="Object 120"/>
          <p:cNvGraphicFramePr>
            <a:graphicFrameLocks noChangeAspect="1"/>
          </p:cNvGraphicFramePr>
          <p:nvPr/>
        </p:nvGraphicFramePr>
        <p:xfrm>
          <a:off x="12920663" y="16179416"/>
          <a:ext cx="6411912" cy="1190625"/>
        </p:xfrm>
        <a:graphic>
          <a:graphicData uri="http://schemas.openxmlformats.org/presentationml/2006/ole">
            <p:oleObj spid="_x0000_s14456" name="Equation" r:id="rId20" imgW="2895600" imgH="520700" progId="Equation.3">
              <p:embed/>
            </p:oleObj>
          </a:graphicData>
        </a:graphic>
      </p:graphicFrame>
      <p:graphicFrame>
        <p:nvGraphicFramePr>
          <p:cNvPr id="14457" name="Object 121"/>
          <p:cNvGraphicFramePr>
            <a:graphicFrameLocks noChangeAspect="1"/>
          </p:cNvGraphicFramePr>
          <p:nvPr/>
        </p:nvGraphicFramePr>
        <p:xfrm>
          <a:off x="20412463" y="17402277"/>
          <a:ext cx="1182688" cy="495300"/>
        </p:xfrm>
        <a:graphic>
          <a:graphicData uri="http://schemas.openxmlformats.org/presentationml/2006/ole">
            <p:oleObj spid="_x0000_s14457" name="Equation" r:id="rId21" imgW="533400" imgH="228600" progId="Equation.3">
              <p:embed/>
            </p:oleObj>
          </a:graphicData>
        </a:graphic>
      </p:graphicFrame>
      <p:graphicFrame>
        <p:nvGraphicFramePr>
          <p:cNvPr id="14458" name="Object 122"/>
          <p:cNvGraphicFramePr>
            <a:graphicFrameLocks noChangeAspect="1"/>
          </p:cNvGraphicFramePr>
          <p:nvPr/>
        </p:nvGraphicFramePr>
        <p:xfrm>
          <a:off x="14039696" y="18515781"/>
          <a:ext cx="1573212" cy="333375"/>
        </p:xfrm>
        <a:graphic>
          <a:graphicData uri="http://schemas.openxmlformats.org/presentationml/2006/ole">
            <p:oleObj spid="_x0000_s14458" name="Equation" r:id="rId22" imgW="711200" imgH="152400" progId="Equation.3">
              <p:embed/>
            </p:oleObj>
          </a:graphicData>
        </a:graphic>
      </p:graphicFrame>
      <p:graphicFrame>
        <p:nvGraphicFramePr>
          <p:cNvPr id="14459" name="Object 123"/>
          <p:cNvGraphicFramePr>
            <a:graphicFrameLocks noChangeAspect="1"/>
          </p:cNvGraphicFramePr>
          <p:nvPr/>
        </p:nvGraphicFramePr>
        <p:xfrm>
          <a:off x="16498111" y="18506640"/>
          <a:ext cx="525463" cy="355600"/>
        </p:xfrm>
        <a:graphic>
          <a:graphicData uri="http://schemas.openxmlformats.org/presentationml/2006/ole">
            <p:oleObj spid="_x0000_s14459" name="Equation" r:id="rId23" imgW="203200" imgH="127000" progId="Equation.3">
              <p:embed/>
            </p:oleObj>
          </a:graphicData>
        </a:graphic>
      </p:graphicFrame>
      <p:graphicFrame>
        <p:nvGraphicFramePr>
          <p:cNvPr id="14460" name="Object 124"/>
          <p:cNvGraphicFramePr>
            <a:graphicFrameLocks noChangeAspect="1"/>
          </p:cNvGraphicFramePr>
          <p:nvPr/>
        </p:nvGraphicFramePr>
        <p:xfrm>
          <a:off x="12418961" y="19054660"/>
          <a:ext cx="1266825" cy="439737"/>
        </p:xfrm>
        <a:graphic>
          <a:graphicData uri="http://schemas.openxmlformats.org/presentationml/2006/ole">
            <p:oleObj spid="_x0000_s14460" name="Equation" r:id="rId24" imgW="571500" imgH="203200" progId="Equation.3">
              <p:embed/>
            </p:oleObj>
          </a:graphicData>
        </a:graphic>
      </p:graphicFrame>
      <p:graphicFrame>
        <p:nvGraphicFramePr>
          <p:cNvPr id="14461" name="Object 125"/>
          <p:cNvGraphicFramePr>
            <a:graphicFrameLocks noChangeAspect="1"/>
          </p:cNvGraphicFramePr>
          <p:nvPr/>
        </p:nvGraphicFramePr>
        <p:xfrm>
          <a:off x="13093700" y="19546888"/>
          <a:ext cx="5765800" cy="1158875"/>
        </p:xfrm>
        <a:graphic>
          <a:graphicData uri="http://schemas.openxmlformats.org/presentationml/2006/ole">
            <p:oleObj spid="_x0000_s14461" name="Equation" r:id="rId25" imgW="2578100" imgH="533400" progId="Equation.3">
              <p:embed/>
            </p:oleObj>
          </a:graphicData>
        </a:graphic>
      </p:graphicFrame>
      <p:graphicFrame>
        <p:nvGraphicFramePr>
          <p:cNvPr id="14462" name="Object 126"/>
          <p:cNvGraphicFramePr>
            <a:graphicFrameLocks noChangeAspect="1"/>
          </p:cNvGraphicFramePr>
          <p:nvPr/>
        </p:nvGraphicFramePr>
        <p:xfrm>
          <a:off x="10035274" y="20745782"/>
          <a:ext cx="2249488" cy="498475"/>
        </p:xfrm>
        <a:graphic>
          <a:graphicData uri="http://schemas.openxmlformats.org/presentationml/2006/ole">
            <p:oleObj spid="_x0000_s14462" name="Equation" r:id="rId26" imgW="1016000" imgH="228600" progId="Equation.3">
              <p:embed/>
            </p:oleObj>
          </a:graphicData>
        </a:graphic>
      </p:graphicFrame>
      <p:graphicFrame>
        <p:nvGraphicFramePr>
          <p:cNvPr id="14463" name="Object 127"/>
          <p:cNvGraphicFramePr>
            <a:graphicFrameLocks noChangeAspect="1"/>
          </p:cNvGraphicFramePr>
          <p:nvPr/>
        </p:nvGraphicFramePr>
        <p:xfrm>
          <a:off x="19265516" y="20676660"/>
          <a:ext cx="1266825" cy="468312"/>
        </p:xfrm>
        <a:graphic>
          <a:graphicData uri="http://schemas.openxmlformats.org/presentationml/2006/ole">
            <p:oleObj spid="_x0000_s14463" name="Equation" r:id="rId27" imgW="571500" imgH="215900" progId="Equation.3">
              <p:embed/>
            </p:oleObj>
          </a:graphicData>
        </a:graphic>
      </p:graphicFrame>
      <p:sp>
        <p:nvSpPr>
          <p:cNvPr id="153" name="TextBox 152"/>
          <p:cNvSpPr txBox="1"/>
          <p:nvPr/>
        </p:nvSpPr>
        <p:spPr>
          <a:xfrm>
            <a:off x="685800" y="21717000"/>
            <a:ext cx="25603200" cy="800219"/>
          </a:xfrm>
          <a:prstGeom prst="rect">
            <a:avLst/>
          </a:prstGeom>
          <a:noFill/>
        </p:spPr>
        <p:txBody>
          <a:bodyPr wrap="square" rtlCol="0">
            <a:spAutoFit/>
          </a:bodyPr>
          <a:lstStyle/>
          <a:p>
            <a:pPr algn="ctr"/>
            <a:r>
              <a:rPr lang="en-US" sz="4600" b="1" cap="small" dirty="0" smtClean="0"/>
              <a:t>R-type adaptive grid: </a:t>
            </a:r>
            <a:r>
              <a:rPr lang="en-US" sz="4600" cap="small" dirty="0" smtClean="0"/>
              <a:t>the current density and time-dependent coordinates</a:t>
            </a:r>
          </a:p>
        </p:txBody>
      </p:sp>
      <p:pic>
        <p:nvPicPr>
          <p:cNvPr id="155" name="Picture 154" descr="pic_cart_different_times_di_10_128_128_5_field_1_grid_pcolor.pdf"/>
          <p:cNvPicPr preferRelativeResize="0">
            <a:picLocks/>
          </p:cNvPicPr>
          <p:nvPr/>
        </p:nvPicPr>
        <mc:AlternateContent xmlns:ma="http://schemas.microsoft.com/office/mac/drawingml/2008/main">
          <mc:Choice Requires="ma">
            <p:blipFill>
              <a:blip r:embed="rId2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29"/>
              <a:stretch>
                <a:fillRect/>
              </a:stretch>
            </p:blipFill>
          </mc:Fallback>
        </mc:AlternateContent>
        <p:spPr>
          <a:xfrm>
            <a:off x="14401800" y="22631400"/>
            <a:ext cx="11192256" cy="4663440"/>
          </a:xfrm>
          <a:prstGeom prst="rect">
            <a:avLst/>
          </a:prstGeom>
        </p:spPr>
      </p:pic>
      <p:pic>
        <p:nvPicPr>
          <p:cNvPr id="157" name="Picture 156" descr="fig_midplane_current_density_time_128_di10_dt01.eps"/>
          <p:cNvPicPr preferRelativeResize="0">
            <a:picLocks/>
          </p:cNvPicPr>
          <p:nvPr/>
        </p:nvPicPr>
        <mc:AlternateContent xmlns:ma="http://schemas.microsoft.com/office/mac/drawingml/2008/main">
          <mc:Choice Requires="ma">
            <p:blipFill>
              <a:blip r:embed="rId3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31"/>
              <a:stretch>
                <a:fillRect/>
              </a:stretch>
            </p:blipFill>
          </mc:Fallback>
        </mc:AlternateContent>
        <p:spPr>
          <a:xfrm>
            <a:off x="914400" y="24368760"/>
            <a:ext cx="6080760" cy="2286000"/>
          </a:xfrm>
          <a:prstGeom prst="rect">
            <a:avLst/>
          </a:prstGeom>
        </p:spPr>
      </p:pic>
      <p:sp>
        <p:nvSpPr>
          <p:cNvPr id="158" name="TextBox 157"/>
          <p:cNvSpPr txBox="1"/>
          <p:nvPr/>
        </p:nvSpPr>
        <p:spPr>
          <a:xfrm>
            <a:off x="914400" y="22539960"/>
            <a:ext cx="13716000" cy="1754327"/>
          </a:xfrm>
          <a:prstGeom prst="rect">
            <a:avLst/>
          </a:prstGeom>
          <a:noFill/>
        </p:spPr>
        <p:txBody>
          <a:bodyPr wrap="square" rtlCol="0">
            <a:spAutoFit/>
          </a:bodyPr>
          <a:lstStyle/>
          <a:p>
            <a:r>
              <a:rPr lang="en-US" sz="3600" dirty="0" smtClean="0"/>
              <a:t>The out-of-plane current density                can develop large gradients and near singular behavior in the reconnection region as time evolves, requiring localized region of higher resolution. Assume             is </a:t>
            </a:r>
          </a:p>
        </p:txBody>
      </p:sp>
      <p:graphicFrame>
        <p:nvGraphicFramePr>
          <p:cNvPr id="14465" name="Object 129"/>
          <p:cNvGraphicFramePr>
            <a:graphicFrameLocks noChangeAspect="1"/>
          </p:cNvGraphicFramePr>
          <p:nvPr/>
        </p:nvGraphicFramePr>
        <p:xfrm>
          <a:off x="7023639" y="22631400"/>
          <a:ext cx="1603375" cy="498475"/>
        </p:xfrm>
        <a:graphic>
          <a:graphicData uri="http://schemas.openxmlformats.org/presentationml/2006/ole">
            <p:oleObj spid="_x0000_s14465" name="Equation" r:id="rId32" imgW="723900" imgH="228600" progId="Equation.3">
              <p:embed/>
            </p:oleObj>
          </a:graphicData>
        </a:graphic>
      </p:graphicFrame>
      <p:graphicFrame>
        <p:nvGraphicFramePr>
          <p:cNvPr id="14466" name="Object 130"/>
          <p:cNvGraphicFramePr>
            <a:graphicFrameLocks noChangeAspect="1"/>
          </p:cNvGraphicFramePr>
          <p:nvPr/>
        </p:nvGraphicFramePr>
        <p:xfrm>
          <a:off x="11145210" y="23787491"/>
          <a:ext cx="1266825" cy="468312"/>
        </p:xfrm>
        <a:graphic>
          <a:graphicData uri="http://schemas.openxmlformats.org/presentationml/2006/ole">
            <p:oleObj spid="_x0000_s14466" name="Equation" r:id="rId33" imgW="571500" imgH="215900" progId="Equation.3">
              <p:embed/>
            </p:oleObj>
          </a:graphicData>
        </a:graphic>
      </p:graphicFrame>
      <p:graphicFrame>
        <p:nvGraphicFramePr>
          <p:cNvPr id="14467" name="Object 131"/>
          <p:cNvGraphicFramePr>
            <a:graphicFrameLocks noChangeAspect="1"/>
          </p:cNvGraphicFramePr>
          <p:nvPr/>
        </p:nvGraphicFramePr>
        <p:xfrm>
          <a:off x="8046720" y="24486829"/>
          <a:ext cx="5230813" cy="525462"/>
        </p:xfrm>
        <a:graphic>
          <a:graphicData uri="http://schemas.openxmlformats.org/presentationml/2006/ole">
            <p:oleObj spid="_x0000_s14467" name="Equation" r:id="rId34" imgW="2362200" imgH="241300" progId="Equation.3">
              <p:embed/>
            </p:oleObj>
          </a:graphicData>
        </a:graphic>
      </p:graphicFrame>
      <p:sp>
        <p:nvSpPr>
          <p:cNvPr id="162" name="TextBox 161"/>
          <p:cNvSpPr txBox="1"/>
          <p:nvPr/>
        </p:nvSpPr>
        <p:spPr>
          <a:xfrm>
            <a:off x="7086600" y="24963120"/>
            <a:ext cx="7315200" cy="2862322"/>
          </a:xfrm>
          <a:prstGeom prst="rect">
            <a:avLst/>
          </a:prstGeom>
          <a:noFill/>
        </p:spPr>
        <p:txBody>
          <a:bodyPr wrap="square" rtlCol="0">
            <a:spAutoFit/>
          </a:bodyPr>
          <a:lstStyle/>
          <a:p>
            <a:r>
              <a:rPr lang="en-US" sz="3600" dirty="0" smtClean="0"/>
              <a:t>where                               ,     is the ratio between the biggest cell size and the smallest cell size,       and       is the maximum and minimum of the current density, respectively.     </a:t>
            </a:r>
          </a:p>
        </p:txBody>
      </p:sp>
      <p:graphicFrame>
        <p:nvGraphicFramePr>
          <p:cNvPr id="14469" name="Object 133"/>
          <p:cNvGraphicFramePr>
            <a:graphicFrameLocks noChangeAspect="1"/>
          </p:cNvGraphicFramePr>
          <p:nvPr/>
        </p:nvGraphicFramePr>
        <p:xfrm>
          <a:off x="8403457" y="25146985"/>
          <a:ext cx="3178175" cy="387350"/>
        </p:xfrm>
        <a:graphic>
          <a:graphicData uri="http://schemas.openxmlformats.org/presentationml/2006/ole">
            <p:oleObj spid="_x0000_s14469" name="Equation" r:id="rId35" imgW="1435100" imgH="177800" progId="Equation.3">
              <p:embed/>
            </p:oleObj>
          </a:graphicData>
        </a:graphic>
      </p:graphicFrame>
      <p:graphicFrame>
        <p:nvGraphicFramePr>
          <p:cNvPr id="14471" name="Object 135"/>
          <p:cNvGraphicFramePr>
            <a:graphicFrameLocks noChangeAspect="1"/>
          </p:cNvGraphicFramePr>
          <p:nvPr/>
        </p:nvGraphicFramePr>
        <p:xfrm>
          <a:off x="11822932" y="25210268"/>
          <a:ext cx="225425" cy="247650"/>
        </p:xfrm>
        <a:graphic>
          <a:graphicData uri="http://schemas.openxmlformats.org/presentationml/2006/ole">
            <p:oleObj spid="_x0000_s14471" name="Equation" r:id="rId36" imgW="101600" imgH="114300" progId="Equation.3">
              <p:embed/>
            </p:oleObj>
          </a:graphicData>
        </a:graphic>
      </p:graphicFrame>
      <p:graphicFrame>
        <p:nvGraphicFramePr>
          <p:cNvPr id="14472" name="Object 136"/>
          <p:cNvGraphicFramePr>
            <a:graphicFrameLocks noChangeAspect="1"/>
          </p:cNvGraphicFramePr>
          <p:nvPr/>
        </p:nvGraphicFramePr>
        <p:xfrm>
          <a:off x="10383069" y="26233013"/>
          <a:ext cx="588963" cy="387350"/>
        </p:xfrm>
        <a:graphic>
          <a:graphicData uri="http://schemas.openxmlformats.org/presentationml/2006/ole">
            <p:oleObj spid="_x0000_s14472" name="Equation" r:id="rId37" imgW="266700" imgH="177800" progId="Equation.3">
              <p:embed/>
            </p:oleObj>
          </a:graphicData>
        </a:graphic>
      </p:graphicFrame>
      <p:graphicFrame>
        <p:nvGraphicFramePr>
          <p:cNvPr id="14473" name="Object 137"/>
          <p:cNvGraphicFramePr>
            <a:graphicFrameLocks noChangeAspect="1"/>
          </p:cNvGraphicFramePr>
          <p:nvPr/>
        </p:nvGraphicFramePr>
        <p:xfrm>
          <a:off x="11810808" y="26213771"/>
          <a:ext cx="561975" cy="387350"/>
        </p:xfrm>
        <a:graphic>
          <a:graphicData uri="http://schemas.openxmlformats.org/presentationml/2006/ole">
            <p:oleObj spid="_x0000_s14473" name="Equation" r:id="rId38" imgW="254000" imgH="177800" progId="Equation.3">
              <p:embed/>
            </p:oleObj>
          </a:graphicData>
        </a:graphic>
      </p:graphicFrame>
      <p:sp>
        <p:nvSpPr>
          <p:cNvPr id="169" name="TextBox 168"/>
          <p:cNvSpPr txBox="1"/>
          <p:nvPr/>
        </p:nvSpPr>
        <p:spPr>
          <a:xfrm>
            <a:off x="914400" y="26654760"/>
            <a:ext cx="6217920" cy="1188720"/>
          </a:xfrm>
          <a:prstGeom prst="rect">
            <a:avLst/>
          </a:prstGeom>
          <a:noFill/>
        </p:spPr>
        <p:txBody>
          <a:bodyPr wrap="square" rtlCol="0">
            <a:spAutoFit/>
          </a:bodyPr>
          <a:lstStyle/>
          <a:p>
            <a:r>
              <a:rPr lang="en-US" sz="2400" dirty="0" smtClean="0"/>
              <a:t>The  mid-plane current density vs. time: vertical axis is       along the mid-plane          , and the horizontal axis is time                  .                                  </a:t>
            </a:r>
            <a:endParaRPr lang="en-US" sz="2400" dirty="0"/>
          </a:p>
        </p:txBody>
      </p:sp>
      <p:graphicFrame>
        <p:nvGraphicFramePr>
          <p:cNvPr id="14474" name="Object 138"/>
          <p:cNvGraphicFramePr>
            <a:graphicFrameLocks noChangeAspect="1"/>
          </p:cNvGraphicFramePr>
          <p:nvPr/>
        </p:nvGraphicFramePr>
        <p:xfrm>
          <a:off x="1772854" y="27123833"/>
          <a:ext cx="363537" cy="303213"/>
        </p:xfrm>
        <a:graphic>
          <a:graphicData uri="http://schemas.openxmlformats.org/presentationml/2006/ole">
            <p:oleObj spid="_x0000_s14474" name="Equation" r:id="rId39" imgW="165100" imgH="139700" progId="Equation.3">
              <p:embed/>
            </p:oleObj>
          </a:graphicData>
        </a:graphic>
      </p:graphicFrame>
      <p:graphicFrame>
        <p:nvGraphicFramePr>
          <p:cNvPr id="14475" name="Object 139"/>
          <p:cNvGraphicFramePr>
            <a:graphicFrameLocks noChangeAspect="1"/>
          </p:cNvGraphicFramePr>
          <p:nvPr/>
        </p:nvGraphicFramePr>
        <p:xfrm>
          <a:off x="4685148" y="27133550"/>
          <a:ext cx="673100" cy="306388"/>
        </p:xfrm>
        <a:graphic>
          <a:graphicData uri="http://schemas.openxmlformats.org/presentationml/2006/ole">
            <p:oleObj spid="_x0000_s14475" name="Equation" r:id="rId40" imgW="304800" imgH="139700" progId="Equation.3">
              <p:embed/>
            </p:oleObj>
          </a:graphicData>
        </a:graphic>
      </p:graphicFrame>
      <p:graphicFrame>
        <p:nvGraphicFramePr>
          <p:cNvPr id="14476" name="Object 140"/>
          <p:cNvGraphicFramePr>
            <a:graphicFrameLocks noChangeAspect="1"/>
          </p:cNvGraphicFramePr>
          <p:nvPr/>
        </p:nvGraphicFramePr>
        <p:xfrm>
          <a:off x="3685074" y="27516891"/>
          <a:ext cx="1235075" cy="250825"/>
        </p:xfrm>
        <a:graphic>
          <a:graphicData uri="http://schemas.openxmlformats.org/presentationml/2006/ole">
            <p:oleObj spid="_x0000_s14476" name="Equation" r:id="rId41" imgW="558800" imgH="114300" progId="Equation.3">
              <p:embed/>
            </p:oleObj>
          </a:graphicData>
        </a:graphic>
      </p:graphicFrame>
      <p:graphicFrame>
        <p:nvGraphicFramePr>
          <p:cNvPr id="14477" name="Object 141"/>
          <p:cNvGraphicFramePr>
            <a:graphicFrameLocks noChangeAspect="1"/>
          </p:cNvGraphicFramePr>
          <p:nvPr/>
        </p:nvGraphicFramePr>
        <p:xfrm>
          <a:off x="25594056" y="22919122"/>
          <a:ext cx="619125" cy="249237"/>
        </p:xfrm>
        <a:graphic>
          <a:graphicData uri="http://schemas.openxmlformats.org/presentationml/2006/ole">
            <p:oleObj spid="_x0000_s14477" name="Equation" r:id="rId42" imgW="279400" imgH="114300" progId="Equation.3">
              <p:embed/>
            </p:oleObj>
          </a:graphicData>
        </a:graphic>
      </p:graphicFrame>
      <p:graphicFrame>
        <p:nvGraphicFramePr>
          <p:cNvPr id="14478" name="Object 142"/>
          <p:cNvGraphicFramePr>
            <a:graphicFrameLocks noChangeAspect="1"/>
          </p:cNvGraphicFramePr>
          <p:nvPr/>
        </p:nvGraphicFramePr>
        <p:xfrm>
          <a:off x="25543067" y="26659272"/>
          <a:ext cx="760413" cy="249237"/>
        </p:xfrm>
        <a:graphic>
          <a:graphicData uri="http://schemas.openxmlformats.org/presentationml/2006/ole">
            <p:oleObj spid="_x0000_s14478" name="Equation" r:id="rId43" imgW="342900" imgH="114300" progId="Equation.3">
              <p:embed/>
            </p:oleObj>
          </a:graphicData>
        </a:graphic>
      </p:graphicFrame>
      <p:graphicFrame>
        <p:nvGraphicFramePr>
          <p:cNvPr id="14479" name="Object 143"/>
          <p:cNvGraphicFramePr>
            <a:graphicFrameLocks noChangeAspect="1"/>
          </p:cNvGraphicFramePr>
          <p:nvPr/>
        </p:nvGraphicFramePr>
        <p:xfrm>
          <a:off x="25541288" y="23872825"/>
          <a:ext cx="733425" cy="249238"/>
        </p:xfrm>
        <a:graphic>
          <a:graphicData uri="http://schemas.openxmlformats.org/presentationml/2006/ole">
            <p:oleObj spid="_x0000_s14479" name="Equation" r:id="rId44" imgW="330200" imgH="114300" progId="Equation.3">
              <p:embed/>
            </p:oleObj>
          </a:graphicData>
        </a:graphic>
      </p:graphicFrame>
      <p:graphicFrame>
        <p:nvGraphicFramePr>
          <p:cNvPr id="14480" name="Object 144"/>
          <p:cNvGraphicFramePr>
            <a:graphicFrameLocks noChangeAspect="1"/>
          </p:cNvGraphicFramePr>
          <p:nvPr/>
        </p:nvGraphicFramePr>
        <p:xfrm>
          <a:off x="25541288" y="24838501"/>
          <a:ext cx="760413" cy="249237"/>
        </p:xfrm>
        <a:graphic>
          <a:graphicData uri="http://schemas.openxmlformats.org/presentationml/2006/ole">
            <p:oleObj spid="_x0000_s14480" name="Equation" r:id="rId45" imgW="342900" imgH="114300" progId="Equation.3">
              <p:embed/>
            </p:oleObj>
          </a:graphicData>
        </a:graphic>
      </p:graphicFrame>
      <p:graphicFrame>
        <p:nvGraphicFramePr>
          <p:cNvPr id="14481" name="Object 145"/>
          <p:cNvGraphicFramePr>
            <a:graphicFrameLocks noChangeAspect="1"/>
          </p:cNvGraphicFramePr>
          <p:nvPr/>
        </p:nvGraphicFramePr>
        <p:xfrm>
          <a:off x="25523825" y="25772114"/>
          <a:ext cx="760413" cy="249237"/>
        </p:xfrm>
        <a:graphic>
          <a:graphicData uri="http://schemas.openxmlformats.org/presentationml/2006/ole">
            <p:oleObj spid="_x0000_s14481" name="Equation" r:id="rId46" imgW="342900" imgH="114300" progId="Equation.3">
              <p:embed/>
            </p:oleObj>
          </a:graphicData>
        </a:graphic>
      </p:graphicFrame>
      <p:graphicFrame>
        <p:nvGraphicFramePr>
          <p:cNvPr id="14482" name="Object 146"/>
          <p:cNvGraphicFramePr>
            <a:graphicFrameLocks noChangeAspect="1"/>
          </p:cNvGraphicFramePr>
          <p:nvPr/>
        </p:nvGraphicFramePr>
        <p:xfrm>
          <a:off x="15184438" y="27427238"/>
          <a:ext cx="254000" cy="276225"/>
        </p:xfrm>
        <a:graphic>
          <a:graphicData uri="http://schemas.openxmlformats.org/presentationml/2006/ole">
            <p:oleObj spid="_x0000_s14482" name="Equation" r:id="rId47" imgW="114300" imgH="127000" progId="Equation.3">
              <p:embed/>
            </p:oleObj>
          </a:graphicData>
        </a:graphic>
      </p:graphicFrame>
      <p:graphicFrame>
        <p:nvGraphicFramePr>
          <p:cNvPr id="14483" name="Object 147"/>
          <p:cNvGraphicFramePr>
            <a:graphicFrameLocks noChangeAspect="1"/>
          </p:cNvGraphicFramePr>
          <p:nvPr/>
        </p:nvGraphicFramePr>
        <p:xfrm>
          <a:off x="16957675" y="27414538"/>
          <a:ext cx="309563" cy="276225"/>
        </p:xfrm>
        <a:graphic>
          <a:graphicData uri="http://schemas.openxmlformats.org/presentationml/2006/ole">
            <p:oleObj spid="_x0000_s14483" name="Equation" r:id="rId48" imgW="139700" imgH="127000" progId="Equation.3">
              <p:embed/>
            </p:oleObj>
          </a:graphicData>
        </a:graphic>
      </p:graphicFrame>
      <p:graphicFrame>
        <p:nvGraphicFramePr>
          <p:cNvPr id="14484" name="Object 148"/>
          <p:cNvGraphicFramePr>
            <a:graphicFrameLocks noChangeAspect="1"/>
          </p:cNvGraphicFramePr>
          <p:nvPr/>
        </p:nvGraphicFramePr>
        <p:xfrm>
          <a:off x="18813463" y="27412950"/>
          <a:ext cx="282575" cy="331788"/>
        </p:xfrm>
        <a:graphic>
          <a:graphicData uri="http://schemas.openxmlformats.org/presentationml/2006/ole">
            <p:oleObj spid="_x0000_s14484" name="Equation" r:id="rId49" imgW="127000" imgH="152400" progId="Equation.3">
              <p:embed/>
            </p:oleObj>
          </a:graphicData>
        </a:graphic>
      </p:graphicFrame>
      <p:graphicFrame>
        <p:nvGraphicFramePr>
          <p:cNvPr id="14485" name="Object 149"/>
          <p:cNvGraphicFramePr>
            <a:graphicFrameLocks noChangeAspect="1"/>
          </p:cNvGraphicFramePr>
          <p:nvPr/>
        </p:nvGraphicFramePr>
        <p:xfrm>
          <a:off x="20696238" y="27427238"/>
          <a:ext cx="280987" cy="276225"/>
        </p:xfrm>
        <a:graphic>
          <a:graphicData uri="http://schemas.openxmlformats.org/presentationml/2006/ole">
            <p:oleObj spid="_x0000_s14485" name="Equation" r:id="rId50" imgW="127000" imgH="127000" progId="Equation.3">
              <p:embed/>
            </p:oleObj>
          </a:graphicData>
        </a:graphic>
      </p:graphicFrame>
      <p:graphicFrame>
        <p:nvGraphicFramePr>
          <p:cNvPr id="14486" name="Object 150"/>
          <p:cNvGraphicFramePr>
            <a:graphicFrameLocks noChangeAspect="1"/>
          </p:cNvGraphicFramePr>
          <p:nvPr/>
        </p:nvGraphicFramePr>
        <p:xfrm>
          <a:off x="22494875" y="27385963"/>
          <a:ext cx="422275" cy="358775"/>
        </p:xfrm>
        <a:graphic>
          <a:graphicData uri="http://schemas.openxmlformats.org/presentationml/2006/ole">
            <p:oleObj spid="_x0000_s14486" name="Equation" r:id="rId51" imgW="190500" imgH="165100" progId="Equation.3">
              <p:embed/>
            </p:oleObj>
          </a:graphicData>
        </a:graphic>
      </p:graphicFrame>
      <p:sp>
        <p:nvSpPr>
          <p:cNvPr id="183" name="TextBox 182"/>
          <p:cNvSpPr txBox="1"/>
          <p:nvPr/>
        </p:nvSpPr>
        <p:spPr>
          <a:xfrm>
            <a:off x="23682960" y="27294840"/>
            <a:ext cx="1968658" cy="461665"/>
          </a:xfrm>
          <a:prstGeom prst="rect">
            <a:avLst/>
          </a:prstGeom>
          <a:noFill/>
        </p:spPr>
        <p:txBody>
          <a:bodyPr wrap="none" rtlCol="0">
            <a:spAutoFit/>
          </a:bodyPr>
          <a:lstStyle/>
          <a:p>
            <a:r>
              <a:rPr lang="en-US" sz="2400" dirty="0" smtClean="0"/>
              <a:t>Adaptive grids</a:t>
            </a:r>
            <a:endParaRPr lang="en-US" sz="2400" baseline="-25000" dirty="0"/>
          </a:p>
        </p:txBody>
      </p:sp>
      <p:sp>
        <p:nvSpPr>
          <p:cNvPr id="184" name="Frame 183"/>
          <p:cNvSpPr/>
          <p:nvPr/>
        </p:nvSpPr>
        <p:spPr>
          <a:xfrm>
            <a:off x="3277870" y="16046066"/>
            <a:ext cx="627380" cy="629034"/>
          </a:xfrm>
          <a:prstGeom prst="frame">
            <a:avLst/>
          </a:prstGeom>
          <a:solidFill>
            <a:srgbClr val="FF0000"/>
          </a:solidFill>
          <a:ln w="31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5" name="Frame 184"/>
          <p:cNvSpPr/>
          <p:nvPr/>
        </p:nvSpPr>
        <p:spPr>
          <a:xfrm>
            <a:off x="3702558" y="20232878"/>
            <a:ext cx="91440" cy="91440"/>
          </a:xfrm>
          <a:prstGeom prst="frame">
            <a:avLst/>
          </a:prstGeom>
          <a:solidFill>
            <a:srgbClr val="FF0000"/>
          </a:solidFill>
          <a:ln w="31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6" name="TextBox 185"/>
          <p:cNvSpPr txBox="1"/>
          <p:nvPr/>
        </p:nvSpPr>
        <p:spPr>
          <a:xfrm>
            <a:off x="685800" y="28117800"/>
            <a:ext cx="25603200" cy="800219"/>
          </a:xfrm>
          <a:prstGeom prst="rect">
            <a:avLst/>
          </a:prstGeom>
          <a:noFill/>
        </p:spPr>
        <p:txBody>
          <a:bodyPr wrap="square" rtlCol="0">
            <a:spAutoFit/>
          </a:bodyPr>
          <a:lstStyle/>
          <a:p>
            <a:pPr algn="ctr"/>
            <a:r>
              <a:rPr lang="en-US" sz="4600" b="1" cap="small" dirty="0" err="1" smtClean="0"/>
              <a:t>Lagrangian</a:t>
            </a:r>
            <a:r>
              <a:rPr lang="en-US" sz="4600" b="1" cap="small" dirty="0" smtClean="0"/>
              <a:t> and </a:t>
            </a:r>
            <a:r>
              <a:rPr lang="en-US" sz="4600" b="1" cap="small" dirty="0" err="1" smtClean="0"/>
              <a:t>Eulerian</a:t>
            </a:r>
            <a:r>
              <a:rPr lang="en-US" sz="4600" b="1" cap="small" dirty="0" smtClean="0"/>
              <a:t> velocities</a:t>
            </a:r>
            <a:endParaRPr lang="en-US" sz="4600" cap="small" dirty="0" smtClean="0"/>
          </a:p>
        </p:txBody>
      </p:sp>
      <p:pic>
        <p:nvPicPr>
          <p:cNvPr id="187" name="Picture 186" descr="pic_paper_jcp_5.eps"/>
          <p:cNvPicPr preferRelativeResize="0">
            <a:picLocks/>
          </p:cNvPicPr>
          <p:nvPr/>
        </p:nvPicPr>
        <mc:AlternateContent xmlns:ma="http://schemas.microsoft.com/office/mac/drawingml/2008/main">
          <mc:Choice Requires="ma">
            <p:blipFill>
              <a:blip r:embed="rId5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53"/>
              <a:stretch>
                <a:fillRect/>
              </a:stretch>
            </p:blipFill>
          </mc:Fallback>
        </mc:AlternateContent>
        <p:spPr>
          <a:xfrm>
            <a:off x="914400" y="28803600"/>
            <a:ext cx="2743200" cy="1371600"/>
          </a:xfrm>
          <a:prstGeom prst="rect">
            <a:avLst/>
          </a:prstGeom>
        </p:spPr>
      </p:pic>
      <p:pic>
        <p:nvPicPr>
          <p:cNvPr id="188" name="Picture 187" descr="pic_paper_jcp_6.eps"/>
          <p:cNvPicPr preferRelativeResize="0">
            <a:picLocks/>
          </p:cNvPicPr>
          <p:nvPr/>
        </p:nvPicPr>
        <mc:AlternateContent xmlns:ma="http://schemas.microsoft.com/office/mac/drawingml/2008/main">
          <mc:Choice Requires="ma">
            <p:blipFill>
              <a:blip r:embed="rId5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55"/>
              <a:stretch>
                <a:fillRect/>
              </a:stretch>
            </p:blipFill>
          </mc:Fallback>
        </mc:AlternateContent>
        <p:spPr>
          <a:xfrm>
            <a:off x="914400" y="30540960"/>
            <a:ext cx="2743200" cy="1371600"/>
          </a:xfrm>
          <a:prstGeom prst="rect">
            <a:avLst/>
          </a:prstGeom>
        </p:spPr>
      </p:pic>
      <p:pic>
        <p:nvPicPr>
          <p:cNvPr id="189" name="Picture 188" descr="pic_paper_jcp_7.eps"/>
          <p:cNvPicPr preferRelativeResize="0">
            <a:picLocks/>
          </p:cNvPicPr>
          <p:nvPr/>
        </p:nvPicPr>
        <mc:AlternateContent xmlns:ma="http://schemas.microsoft.com/office/mac/drawingml/2008/main">
          <mc:Choice Requires="ma">
            <p:blipFill>
              <a:blip r:embed="rId56"/>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57"/>
              <a:stretch>
                <a:fillRect/>
              </a:stretch>
            </p:blipFill>
          </mc:Fallback>
        </mc:AlternateContent>
        <p:spPr>
          <a:xfrm>
            <a:off x="3749040" y="28803600"/>
            <a:ext cx="2743200" cy="1371600"/>
          </a:xfrm>
          <a:prstGeom prst="rect">
            <a:avLst/>
          </a:prstGeom>
        </p:spPr>
      </p:pic>
      <p:pic>
        <p:nvPicPr>
          <p:cNvPr id="190" name="Picture 189" descr="pic_paper_jcp_8.eps"/>
          <p:cNvPicPr preferRelativeResize="0">
            <a:picLocks/>
          </p:cNvPicPr>
          <p:nvPr/>
        </p:nvPicPr>
        <mc:AlternateContent xmlns:ma="http://schemas.microsoft.com/office/mac/drawingml/2008/main">
          <mc:Choice Requires="ma">
            <p:blipFill>
              <a:blip r:embed="rId5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59"/>
              <a:stretch>
                <a:fillRect/>
              </a:stretch>
            </p:blipFill>
          </mc:Fallback>
        </mc:AlternateContent>
        <p:spPr>
          <a:xfrm>
            <a:off x="3749040" y="30540960"/>
            <a:ext cx="2743200" cy="1371600"/>
          </a:xfrm>
          <a:prstGeom prst="rect">
            <a:avLst/>
          </a:prstGeom>
        </p:spPr>
      </p:pic>
      <p:sp>
        <p:nvSpPr>
          <p:cNvPr id="191" name="TextBox 190"/>
          <p:cNvSpPr txBox="1"/>
          <p:nvPr/>
        </p:nvSpPr>
        <p:spPr>
          <a:xfrm>
            <a:off x="6720840" y="28757880"/>
            <a:ext cx="19659600" cy="3416320"/>
          </a:xfrm>
          <a:prstGeom prst="rect">
            <a:avLst/>
          </a:prstGeom>
          <a:noFill/>
        </p:spPr>
        <p:txBody>
          <a:bodyPr wrap="square" rtlCol="0">
            <a:spAutoFit/>
          </a:bodyPr>
          <a:lstStyle/>
          <a:p>
            <a:pPr>
              <a:buFontTx/>
              <a:buChar char="•"/>
            </a:pPr>
            <a:r>
              <a:rPr lang="en-US" sz="3600" dirty="0" smtClean="0"/>
              <a:t> The fluid velocity     is the sum of the velocity of the grid (the </a:t>
            </a:r>
            <a:r>
              <a:rPr lang="en-US" sz="3600" dirty="0" err="1" smtClean="0"/>
              <a:t>Lagrangian</a:t>
            </a:r>
            <a:r>
              <a:rPr lang="en-US" sz="3600" dirty="0" smtClean="0"/>
              <a:t> velocity     ) and the velocity of the fluid relative to the moving grid (the </a:t>
            </a:r>
            <a:r>
              <a:rPr lang="en-US" sz="3600" dirty="0" err="1" smtClean="0"/>
              <a:t>Eulerian</a:t>
            </a:r>
            <a:r>
              <a:rPr lang="en-US" sz="3600" dirty="0" smtClean="0"/>
              <a:t> velocity     ):                       .</a:t>
            </a:r>
          </a:p>
          <a:p>
            <a:pPr>
              <a:buFontTx/>
              <a:buChar char="•"/>
            </a:pPr>
            <a:r>
              <a:rPr lang="en-US" sz="3600" dirty="0" smtClean="0"/>
              <a:t> The temporal derivative of a scalar function    defined at either a fixed spatial location    or at fixed coordinates    are related by the chain rule of differentiation: </a:t>
            </a:r>
          </a:p>
          <a:p>
            <a:r>
              <a:rPr lang="en-US" sz="3600" dirty="0" smtClean="0"/>
              <a:t>       			</a:t>
            </a:r>
          </a:p>
          <a:p>
            <a:endParaRPr lang="en-US" sz="3600" dirty="0" smtClean="0"/>
          </a:p>
        </p:txBody>
      </p:sp>
      <p:graphicFrame>
        <p:nvGraphicFramePr>
          <p:cNvPr id="14487" name="Object 151"/>
          <p:cNvGraphicFramePr>
            <a:graphicFrameLocks noChangeAspect="1"/>
          </p:cNvGraphicFramePr>
          <p:nvPr/>
        </p:nvGraphicFramePr>
        <p:xfrm>
          <a:off x="18226621" y="29357228"/>
          <a:ext cx="2300287" cy="660400"/>
        </p:xfrm>
        <a:graphic>
          <a:graphicData uri="http://schemas.openxmlformats.org/presentationml/2006/ole">
            <p:oleObj spid="_x0000_s14487" name="Equation" r:id="rId60" imgW="609600" imgH="177800" progId="Equation.3">
              <p:embed/>
            </p:oleObj>
          </a:graphicData>
        </a:graphic>
      </p:graphicFrame>
      <p:graphicFrame>
        <p:nvGraphicFramePr>
          <p:cNvPr id="14488" name="Object 152"/>
          <p:cNvGraphicFramePr>
            <a:graphicFrameLocks noChangeAspect="1"/>
          </p:cNvGraphicFramePr>
          <p:nvPr/>
        </p:nvGraphicFramePr>
        <p:xfrm>
          <a:off x="17434982" y="29348761"/>
          <a:ext cx="527050" cy="660400"/>
        </p:xfrm>
        <a:graphic>
          <a:graphicData uri="http://schemas.openxmlformats.org/presentationml/2006/ole">
            <p:oleObj spid="_x0000_s14488" name="Equation" r:id="rId61" imgW="139700" imgH="177800" progId="Equation.3">
              <p:embed/>
            </p:oleObj>
          </a:graphicData>
        </a:graphic>
      </p:graphicFrame>
      <p:graphicFrame>
        <p:nvGraphicFramePr>
          <p:cNvPr id="14489" name="Object 153"/>
          <p:cNvGraphicFramePr>
            <a:graphicFrameLocks noChangeAspect="1"/>
          </p:cNvGraphicFramePr>
          <p:nvPr/>
        </p:nvGraphicFramePr>
        <p:xfrm>
          <a:off x="22014778" y="28807835"/>
          <a:ext cx="527050" cy="660400"/>
        </p:xfrm>
        <a:graphic>
          <a:graphicData uri="http://schemas.openxmlformats.org/presentationml/2006/ole">
            <p:oleObj spid="_x0000_s14489" name="Equation" r:id="rId62" imgW="139700" imgH="177800" progId="Equation.3">
              <p:embed/>
            </p:oleObj>
          </a:graphicData>
        </a:graphic>
      </p:graphicFrame>
      <p:graphicFrame>
        <p:nvGraphicFramePr>
          <p:cNvPr id="14490" name="Object 154"/>
          <p:cNvGraphicFramePr>
            <a:graphicFrameLocks noChangeAspect="1"/>
          </p:cNvGraphicFramePr>
          <p:nvPr/>
        </p:nvGraphicFramePr>
        <p:xfrm>
          <a:off x="10328039" y="28850287"/>
          <a:ext cx="382587" cy="473075"/>
        </p:xfrm>
        <a:graphic>
          <a:graphicData uri="http://schemas.openxmlformats.org/presentationml/2006/ole">
            <p:oleObj spid="_x0000_s14490" name="Equation" r:id="rId63" imgW="101600" imgH="127000" progId="Equation.3">
              <p:embed/>
            </p:oleObj>
          </a:graphicData>
        </a:graphic>
      </p:graphicFrame>
      <p:graphicFrame>
        <p:nvGraphicFramePr>
          <p:cNvPr id="14491" name="Object 155"/>
          <p:cNvGraphicFramePr>
            <a:graphicFrameLocks noChangeAspect="1"/>
          </p:cNvGraphicFramePr>
          <p:nvPr/>
        </p:nvGraphicFramePr>
        <p:xfrm>
          <a:off x="11915775" y="30857249"/>
          <a:ext cx="6831013" cy="1400175"/>
        </p:xfrm>
        <a:graphic>
          <a:graphicData uri="http://schemas.openxmlformats.org/presentationml/2006/ole">
            <p:oleObj spid="_x0000_s14491" name="Equation" r:id="rId64" imgW="2019300" imgH="457200" progId="Equation.3">
              <p:embed/>
            </p:oleObj>
          </a:graphicData>
        </a:graphic>
      </p:graphicFrame>
      <p:graphicFrame>
        <p:nvGraphicFramePr>
          <p:cNvPr id="14492" name="Object 156"/>
          <p:cNvGraphicFramePr>
            <a:graphicFrameLocks noChangeAspect="1"/>
          </p:cNvGraphicFramePr>
          <p:nvPr/>
        </p:nvGraphicFramePr>
        <p:xfrm>
          <a:off x="17087850" y="31340425"/>
          <a:ext cx="357188" cy="500063"/>
        </p:xfrm>
        <a:graphic>
          <a:graphicData uri="http://schemas.openxmlformats.org/presentationml/2006/ole">
            <p:oleObj spid="_x0000_s14492" name="Equation" r:id="rId65" imgW="101600" imgH="177800" progId="Equation.3">
              <p:embed/>
            </p:oleObj>
          </a:graphicData>
        </a:graphic>
      </p:graphicFrame>
      <p:sp>
        <p:nvSpPr>
          <p:cNvPr id="91" name="TextBox 90"/>
          <p:cNvSpPr txBox="1"/>
          <p:nvPr/>
        </p:nvSpPr>
        <p:spPr>
          <a:xfrm>
            <a:off x="26517600" y="6400800"/>
            <a:ext cx="16687800" cy="800219"/>
          </a:xfrm>
          <a:prstGeom prst="rect">
            <a:avLst/>
          </a:prstGeom>
          <a:noFill/>
        </p:spPr>
        <p:txBody>
          <a:bodyPr wrap="square" rtlCol="0">
            <a:spAutoFit/>
          </a:bodyPr>
          <a:lstStyle/>
          <a:p>
            <a:pPr algn="ctr"/>
            <a:r>
              <a:rPr lang="en-US" sz="4600" b="1" cap="small" dirty="0" smtClean="0"/>
              <a:t>Mathematical model: </a:t>
            </a:r>
            <a:r>
              <a:rPr lang="en-US" sz="4600" cap="small" dirty="0" smtClean="0"/>
              <a:t>GEM magnetic reconnection</a:t>
            </a:r>
          </a:p>
        </p:txBody>
      </p:sp>
      <p:sp>
        <p:nvSpPr>
          <p:cNvPr id="92" name="TextBox 91"/>
          <p:cNvSpPr txBox="1"/>
          <p:nvPr/>
        </p:nvSpPr>
        <p:spPr>
          <a:xfrm>
            <a:off x="26746200" y="7086600"/>
            <a:ext cx="16687800" cy="1754327"/>
          </a:xfrm>
          <a:prstGeom prst="rect">
            <a:avLst/>
          </a:prstGeom>
          <a:noFill/>
        </p:spPr>
        <p:txBody>
          <a:bodyPr wrap="square" rtlCol="0">
            <a:spAutoFit/>
          </a:bodyPr>
          <a:lstStyle/>
          <a:p>
            <a:r>
              <a:rPr lang="en-US" sz="3600" dirty="0" smtClean="0"/>
              <a:t>By applying a mixed </a:t>
            </a:r>
            <a:r>
              <a:rPr lang="en-US" sz="3600" dirty="0" err="1" smtClean="0"/>
              <a:t>Lagrangian/Eulerian</a:t>
            </a:r>
            <a:r>
              <a:rPr lang="en-US" sz="3600" dirty="0" smtClean="0"/>
              <a:t> description of the fluid flow, 4-field extended MHD equations are transformed from the physical domain         to a time-dependent curvilinear coordinate system         :</a:t>
            </a:r>
          </a:p>
        </p:txBody>
      </p:sp>
      <p:graphicFrame>
        <p:nvGraphicFramePr>
          <p:cNvPr id="14495" name="Object 159"/>
          <p:cNvGraphicFramePr>
            <a:graphicFrameLocks noChangeAspect="1"/>
          </p:cNvGraphicFramePr>
          <p:nvPr/>
        </p:nvGraphicFramePr>
        <p:xfrm>
          <a:off x="37662382" y="7837110"/>
          <a:ext cx="815975" cy="387350"/>
        </p:xfrm>
        <a:graphic>
          <a:graphicData uri="http://schemas.openxmlformats.org/presentationml/2006/ole">
            <p:oleObj spid="_x0000_s14495" name="Equation" r:id="rId66" imgW="368300" imgH="177800" progId="Equation.3">
              <p:embed/>
            </p:oleObj>
          </a:graphicData>
        </a:graphic>
      </p:graphicFrame>
      <p:graphicFrame>
        <p:nvGraphicFramePr>
          <p:cNvPr id="14496" name="Object 160"/>
          <p:cNvGraphicFramePr>
            <a:graphicFrameLocks noChangeAspect="1"/>
          </p:cNvGraphicFramePr>
          <p:nvPr/>
        </p:nvGraphicFramePr>
        <p:xfrm>
          <a:off x="32325301" y="8343900"/>
          <a:ext cx="844550" cy="415925"/>
        </p:xfrm>
        <a:graphic>
          <a:graphicData uri="http://schemas.openxmlformats.org/presentationml/2006/ole">
            <p:oleObj spid="_x0000_s14496" name="Equation" r:id="rId67" imgW="381000" imgH="190500" progId="Equation.3">
              <p:embed/>
            </p:oleObj>
          </a:graphicData>
        </a:graphic>
      </p:graphicFrame>
      <p:graphicFrame>
        <p:nvGraphicFramePr>
          <p:cNvPr id="14497" name="Object 161"/>
          <p:cNvGraphicFramePr>
            <a:graphicFrameLocks noChangeAspect="1"/>
          </p:cNvGraphicFramePr>
          <p:nvPr/>
        </p:nvGraphicFramePr>
        <p:xfrm>
          <a:off x="26859297" y="9011521"/>
          <a:ext cx="8232775" cy="3511550"/>
        </p:xfrm>
        <a:graphic>
          <a:graphicData uri="http://schemas.openxmlformats.org/presentationml/2006/ole">
            <p:oleObj spid="_x0000_s14497" name="Equation" r:id="rId68" imgW="3721100" imgH="1612900" progId="Equation.3">
              <p:embed/>
            </p:oleObj>
          </a:graphicData>
        </a:graphic>
      </p:graphicFrame>
      <p:sp>
        <p:nvSpPr>
          <p:cNvPr id="96" name="TextBox 95"/>
          <p:cNvSpPr txBox="1"/>
          <p:nvPr/>
        </p:nvSpPr>
        <p:spPr>
          <a:xfrm>
            <a:off x="35204400" y="8549640"/>
            <a:ext cx="7315200" cy="4247317"/>
          </a:xfrm>
          <a:prstGeom prst="rect">
            <a:avLst/>
          </a:prstGeom>
          <a:noFill/>
        </p:spPr>
        <p:txBody>
          <a:bodyPr wrap="square" rtlCol="0">
            <a:spAutoFit/>
          </a:bodyPr>
          <a:lstStyle/>
          <a:p>
            <a:pPr>
              <a:buFontTx/>
              <a:buChar char="•"/>
            </a:pPr>
            <a:r>
              <a:rPr lang="en-US" sz="3000" dirty="0" smtClean="0"/>
              <a:t> the ion velocity:</a:t>
            </a:r>
          </a:p>
          <a:p>
            <a:pPr>
              <a:buFontTx/>
              <a:buChar char="•"/>
            </a:pPr>
            <a:r>
              <a:rPr lang="en-US" sz="3000" dirty="0" smtClean="0"/>
              <a:t> the magnetic field:</a:t>
            </a:r>
          </a:p>
          <a:p>
            <a:pPr>
              <a:buFontTx/>
              <a:buChar char="•"/>
            </a:pPr>
            <a:r>
              <a:rPr lang="en-US" sz="3000" dirty="0" smtClean="0"/>
              <a:t> the out-of-plane current density</a:t>
            </a:r>
            <a:r>
              <a:rPr lang="en-US" sz="3000" dirty="0" smtClean="0"/>
              <a:t>:</a:t>
            </a:r>
          </a:p>
          <a:p>
            <a:pPr>
              <a:buFontTx/>
              <a:buChar char="•"/>
            </a:pPr>
            <a:r>
              <a:rPr lang="en-US" sz="3000" dirty="0" smtClean="0"/>
              <a:t> the Poisson bracket: </a:t>
            </a:r>
            <a:endParaRPr lang="en-US" sz="3000" dirty="0" smtClean="0"/>
          </a:p>
          <a:p>
            <a:pPr>
              <a:buFontTx/>
              <a:buChar char="•"/>
            </a:pPr>
            <a:r>
              <a:rPr lang="en-US" sz="3000" dirty="0" smtClean="0"/>
              <a:t> the electrical resistivity:</a:t>
            </a:r>
          </a:p>
          <a:p>
            <a:pPr>
              <a:buFontTx/>
              <a:buChar char="•"/>
            </a:pPr>
            <a:r>
              <a:rPr lang="en-US" sz="3000" dirty="0" smtClean="0"/>
              <a:t> the </a:t>
            </a:r>
            <a:r>
              <a:rPr lang="en-US" sz="3000" dirty="0" err="1" smtClean="0"/>
              <a:t>collisionless</a:t>
            </a:r>
            <a:r>
              <a:rPr lang="en-US" sz="3000" dirty="0" smtClean="0"/>
              <a:t> ion skin depth:</a:t>
            </a:r>
          </a:p>
          <a:p>
            <a:pPr>
              <a:buFontTx/>
              <a:buChar char="•"/>
            </a:pPr>
            <a:r>
              <a:rPr lang="en-US" sz="3000" dirty="0" smtClean="0"/>
              <a:t> the fluid viscosity:</a:t>
            </a:r>
          </a:p>
          <a:p>
            <a:pPr>
              <a:buFontTx/>
              <a:buChar char="•"/>
            </a:pPr>
            <a:r>
              <a:rPr lang="en-US" sz="3000" dirty="0" smtClean="0"/>
              <a:t> the hyper-resistivity (or electron viscosity):</a:t>
            </a:r>
          </a:p>
          <a:p>
            <a:pPr>
              <a:buFontTx/>
              <a:buChar char="•"/>
            </a:pPr>
            <a:r>
              <a:rPr lang="en-US" sz="3000" dirty="0" smtClean="0"/>
              <a:t> the hyper-viscosity:</a:t>
            </a:r>
          </a:p>
        </p:txBody>
      </p:sp>
      <p:graphicFrame>
        <p:nvGraphicFramePr>
          <p:cNvPr id="14498" name="Object 162"/>
          <p:cNvGraphicFramePr>
            <a:graphicFrameLocks noChangeAspect="1"/>
          </p:cNvGraphicFramePr>
          <p:nvPr/>
        </p:nvGraphicFramePr>
        <p:xfrm>
          <a:off x="38092594" y="8660873"/>
          <a:ext cx="2217738" cy="414337"/>
        </p:xfrm>
        <a:graphic>
          <a:graphicData uri="http://schemas.openxmlformats.org/presentationml/2006/ole">
            <p:oleObj spid="_x0000_s14498" name="Equation" r:id="rId69" imgW="1003300" imgH="190500" progId="Equation.3">
              <p:embed/>
            </p:oleObj>
          </a:graphicData>
        </a:graphic>
      </p:graphicFrame>
      <p:graphicFrame>
        <p:nvGraphicFramePr>
          <p:cNvPr id="14499" name="Object 163"/>
          <p:cNvGraphicFramePr>
            <a:graphicFrameLocks noChangeAspect="1"/>
          </p:cNvGraphicFramePr>
          <p:nvPr/>
        </p:nvGraphicFramePr>
        <p:xfrm>
          <a:off x="38504284" y="9092143"/>
          <a:ext cx="2276475" cy="441325"/>
        </p:xfrm>
        <a:graphic>
          <a:graphicData uri="http://schemas.openxmlformats.org/presentationml/2006/ole">
            <p:oleObj spid="_x0000_s14499" name="Equation" r:id="rId70" imgW="1028700" imgH="203200" progId="Equation.3">
              <p:embed/>
            </p:oleObj>
          </a:graphicData>
        </a:graphic>
      </p:graphicFrame>
      <p:graphicFrame>
        <p:nvGraphicFramePr>
          <p:cNvPr id="14500" name="Object 164"/>
          <p:cNvGraphicFramePr>
            <a:graphicFrameLocks noChangeAspect="1"/>
          </p:cNvGraphicFramePr>
          <p:nvPr/>
        </p:nvGraphicFramePr>
        <p:xfrm>
          <a:off x="40682334" y="9499072"/>
          <a:ext cx="1403350" cy="469900"/>
        </p:xfrm>
        <a:graphic>
          <a:graphicData uri="http://schemas.openxmlformats.org/presentationml/2006/ole">
            <p:oleObj spid="_x0000_s14500" name="Equation" r:id="rId71" imgW="635000" imgH="215900" progId="Equation.3">
              <p:embed/>
            </p:oleObj>
          </a:graphicData>
        </a:graphic>
      </p:graphicFrame>
      <p:graphicFrame>
        <p:nvGraphicFramePr>
          <p:cNvPr id="14501" name="Object 165"/>
          <p:cNvGraphicFramePr>
            <a:graphicFrameLocks noChangeAspect="1"/>
          </p:cNvGraphicFramePr>
          <p:nvPr/>
        </p:nvGraphicFramePr>
        <p:xfrm>
          <a:off x="39315497" y="10583334"/>
          <a:ext cx="255588" cy="277812"/>
        </p:xfrm>
        <a:graphic>
          <a:graphicData uri="http://schemas.openxmlformats.org/presentationml/2006/ole">
            <p:oleObj spid="_x0000_s14501" name="Equation" r:id="rId72" imgW="114300" imgH="127000" progId="Equation.3">
              <p:embed/>
            </p:oleObj>
          </a:graphicData>
        </a:graphic>
      </p:graphicFrame>
      <p:graphicFrame>
        <p:nvGraphicFramePr>
          <p:cNvPr id="14502" name="Object 166"/>
          <p:cNvGraphicFramePr>
            <a:graphicFrameLocks noChangeAspect="1"/>
          </p:cNvGraphicFramePr>
          <p:nvPr/>
        </p:nvGraphicFramePr>
        <p:xfrm>
          <a:off x="40390235" y="10979677"/>
          <a:ext cx="339725" cy="498475"/>
        </p:xfrm>
        <a:graphic>
          <a:graphicData uri="http://schemas.openxmlformats.org/presentationml/2006/ole">
            <p:oleObj spid="_x0000_s14502" name="Equation" r:id="rId73" imgW="152400" imgH="228600" progId="Equation.3">
              <p:embed/>
            </p:oleObj>
          </a:graphicData>
        </a:graphic>
      </p:graphicFrame>
      <p:graphicFrame>
        <p:nvGraphicFramePr>
          <p:cNvPr id="14503" name="Object 167"/>
          <p:cNvGraphicFramePr>
            <a:graphicFrameLocks noChangeAspect="1"/>
          </p:cNvGraphicFramePr>
          <p:nvPr/>
        </p:nvGraphicFramePr>
        <p:xfrm>
          <a:off x="38439726" y="11497204"/>
          <a:ext cx="284163" cy="277812"/>
        </p:xfrm>
        <a:graphic>
          <a:graphicData uri="http://schemas.openxmlformats.org/presentationml/2006/ole">
            <p:oleObj spid="_x0000_s14503" name="Equation" r:id="rId74" imgW="127000" imgH="127000" progId="Equation.3">
              <p:embed/>
            </p:oleObj>
          </a:graphicData>
        </a:graphic>
      </p:graphicFrame>
      <p:graphicFrame>
        <p:nvGraphicFramePr>
          <p:cNvPr id="14504" name="Object 168"/>
          <p:cNvGraphicFramePr>
            <a:graphicFrameLocks noChangeAspect="1"/>
          </p:cNvGraphicFramePr>
          <p:nvPr/>
        </p:nvGraphicFramePr>
        <p:xfrm>
          <a:off x="42207923" y="11990494"/>
          <a:ext cx="227012" cy="195262"/>
        </p:xfrm>
        <a:graphic>
          <a:graphicData uri="http://schemas.openxmlformats.org/presentationml/2006/ole">
            <p:oleObj spid="_x0000_s14504" name="Equation" r:id="rId75" imgW="101600" imgH="88900" progId="Equation.3">
              <p:embed/>
            </p:oleObj>
          </a:graphicData>
        </a:graphic>
      </p:graphicFrame>
      <p:graphicFrame>
        <p:nvGraphicFramePr>
          <p:cNvPr id="14505" name="Object 169"/>
          <p:cNvGraphicFramePr>
            <a:graphicFrameLocks noChangeAspect="1"/>
          </p:cNvGraphicFramePr>
          <p:nvPr/>
        </p:nvGraphicFramePr>
        <p:xfrm>
          <a:off x="38639224" y="12371300"/>
          <a:ext cx="255588" cy="306388"/>
        </p:xfrm>
        <a:graphic>
          <a:graphicData uri="http://schemas.openxmlformats.org/presentationml/2006/ole">
            <p:oleObj spid="_x0000_s14505" name="Equation" r:id="rId76" imgW="114300" imgH="139700" progId="Equation.3">
              <p:embed/>
            </p:oleObj>
          </a:graphicData>
        </a:graphic>
      </p:graphicFrame>
      <p:sp>
        <p:nvSpPr>
          <p:cNvPr id="105" name="TextBox 104"/>
          <p:cNvSpPr txBox="1"/>
          <p:nvPr/>
        </p:nvSpPr>
        <p:spPr>
          <a:xfrm>
            <a:off x="26654760" y="12755880"/>
            <a:ext cx="16459200" cy="2862322"/>
          </a:xfrm>
          <a:prstGeom prst="rect">
            <a:avLst/>
          </a:prstGeom>
          <a:noFill/>
        </p:spPr>
        <p:txBody>
          <a:bodyPr wrap="square" rtlCol="0">
            <a:spAutoFit/>
          </a:bodyPr>
          <a:lstStyle/>
          <a:p>
            <a:pPr>
              <a:buFontTx/>
              <a:buChar char="•"/>
            </a:pPr>
            <a:r>
              <a:rPr lang="en-US" sz="3000" dirty="0" smtClean="0"/>
              <a:t> the computational domain:                                    , the first quadrant of the physical domain (finite difference, (anti-)symmetric fields)</a:t>
            </a:r>
          </a:p>
          <a:p>
            <a:pPr>
              <a:buFontTx/>
              <a:buChar char="•"/>
            </a:pPr>
            <a:r>
              <a:rPr lang="en-US" sz="3000" dirty="0" smtClean="0"/>
              <a:t> boundary conditions: </a:t>
            </a:r>
            <a:r>
              <a:rPr lang="en-US" sz="3000" dirty="0" err="1" smtClean="0"/>
              <a:t>Dirichlet</a:t>
            </a:r>
            <a:r>
              <a:rPr lang="en-US" sz="3000" dirty="0" smtClean="0"/>
              <a:t> at the top, anti-symmetric in     </a:t>
            </a:r>
            <a:r>
              <a:rPr lang="en-US" sz="3000" dirty="0" smtClean="0"/>
              <a:t> </a:t>
            </a:r>
            <a:r>
              <a:rPr lang="en-US" sz="3000" dirty="0" smtClean="0"/>
              <a:t> </a:t>
            </a:r>
            <a:r>
              <a:rPr lang="en-US" sz="3000" dirty="0" smtClean="0"/>
              <a:t> </a:t>
            </a:r>
            <a:r>
              <a:rPr lang="en-US" sz="3000" dirty="0" smtClean="0"/>
              <a:t>and symmetric in        at other three boundaries</a:t>
            </a:r>
          </a:p>
          <a:p>
            <a:pPr>
              <a:buFontTx/>
              <a:buChar char="•"/>
            </a:pPr>
            <a:r>
              <a:rPr lang="en-US" sz="3000" dirty="0" smtClean="0"/>
              <a:t> initial conditions:  a Harris equilibrium and perturbation combination for    , and other three fields are zeros</a:t>
            </a:r>
          </a:p>
        </p:txBody>
      </p:sp>
      <p:graphicFrame>
        <p:nvGraphicFramePr>
          <p:cNvPr id="14506" name="Object 170"/>
          <p:cNvGraphicFramePr>
            <a:graphicFrameLocks noChangeAspect="1"/>
          </p:cNvGraphicFramePr>
          <p:nvPr/>
        </p:nvGraphicFramePr>
        <p:xfrm>
          <a:off x="31277984" y="12928071"/>
          <a:ext cx="3079750" cy="401637"/>
        </p:xfrm>
        <a:graphic>
          <a:graphicData uri="http://schemas.openxmlformats.org/presentationml/2006/ole">
            <p:oleObj spid="_x0000_s14506" name="Equation" r:id="rId77" imgW="1651000" imgH="215900" progId="Equation.3">
              <p:embed/>
            </p:oleObj>
          </a:graphicData>
        </a:graphic>
      </p:graphicFrame>
      <p:graphicFrame>
        <p:nvGraphicFramePr>
          <p:cNvPr id="14507" name="Object 171"/>
          <p:cNvGraphicFramePr>
            <a:graphicFrameLocks noChangeAspect="1"/>
          </p:cNvGraphicFramePr>
          <p:nvPr/>
        </p:nvGraphicFramePr>
        <p:xfrm>
          <a:off x="36215254" y="13828905"/>
          <a:ext cx="614362" cy="358775"/>
        </p:xfrm>
        <a:graphic>
          <a:graphicData uri="http://schemas.openxmlformats.org/presentationml/2006/ole">
            <p:oleObj spid="_x0000_s14507" name="Equation" r:id="rId78" imgW="279400" imgH="165100" progId="Equation.3">
              <p:embed/>
            </p:oleObj>
          </a:graphicData>
        </a:graphic>
      </p:graphicFrame>
      <p:graphicFrame>
        <p:nvGraphicFramePr>
          <p:cNvPr id="14508" name="Object 172"/>
          <p:cNvGraphicFramePr>
            <a:graphicFrameLocks noChangeAspect="1"/>
          </p:cNvGraphicFramePr>
          <p:nvPr/>
        </p:nvGraphicFramePr>
        <p:xfrm>
          <a:off x="39606492" y="13831815"/>
          <a:ext cx="641350" cy="360363"/>
        </p:xfrm>
        <a:graphic>
          <a:graphicData uri="http://schemas.openxmlformats.org/presentationml/2006/ole">
            <p:oleObj spid="_x0000_s14508" name="Equation" r:id="rId79" imgW="292100" imgH="165100" progId="Equation.3">
              <p:embed/>
            </p:oleObj>
          </a:graphicData>
        </a:graphic>
      </p:graphicFrame>
      <p:graphicFrame>
        <p:nvGraphicFramePr>
          <p:cNvPr id="14509" name="Object 173"/>
          <p:cNvGraphicFramePr>
            <a:graphicFrameLocks noChangeAspect="1"/>
          </p:cNvGraphicFramePr>
          <p:nvPr/>
        </p:nvGraphicFramePr>
        <p:xfrm>
          <a:off x="38244995" y="14714009"/>
          <a:ext cx="284162" cy="333375"/>
        </p:xfrm>
        <a:graphic>
          <a:graphicData uri="http://schemas.openxmlformats.org/presentationml/2006/ole">
            <p:oleObj spid="_x0000_s14509" name="Equation" r:id="rId80" imgW="127000" imgH="152400" progId="Equation.3">
              <p:embed/>
            </p:oleObj>
          </a:graphicData>
        </a:graphic>
      </p:graphicFrame>
      <p:graphicFrame>
        <p:nvGraphicFramePr>
          <p:cNvPr id="14510" name="Object 174"/>
          <p:cNvGraphicFramePr>
            <a:graphicFrameLocks noChangeAspect="1"/>
          </p:cNvGraphicFramePr>
          <p:nvPr/>
        </p:nvGraphicFramePr>
        <p:xfrm>
          <a:off x="28548783" y="15047384"/>
          <a:ext cx="13086578" cy="930950"/>
        </p:xfrm>
        <a:graphic>
          <a:graphicData uri="http://schemas.openxmlformats.org/presentationml/2006/ole">
            <p:oleObj spid="_x0000_s14510" name="Equation" r:id="rId81" imgW="6172200" imgH="419100" progId="Equation.3">
              <p:embed/>
            </p:oleObj>
          </a:graphicData>
        </a:graphic>
      </p:graphicFrame>
      <p:sp>
        <p:nvSpPr>
          <p:cNvPr id="111" name="TextBox 110"/>
          <p:cNvSpPr txBox="1"/>
          <p:nvPr/>
        </p:nvSpPr>
        <p:spPr>
          <a:xfrm>
            <a:off x="26517600" y="16230600"/>
            <a:ext cx="16687800" cy="800219"/>
          </a:xfrm>
          <a:prstGeom prst="rect">
            <a:avLst/>
          </a:prstGeom>
          <a:noFill/>
        </p:spPr>
        <p:txBody>
          <a:bodyPr wrap="square" rtlCol="0">
            <a:spAutoFit/>
          </a:bodyPr>
          <a:lstStyle/>
          <a:p>
            <a:pPr algn="ctr"/>
            <a:r>
              <a:rPr lang="en-US" sz="4600" b="1" cap="small" dirty="0" smtClean="0"/>
              <a:t>Convergence, accuracy and complexity study</a:t>
            </a:r>
            <a:endParaRPr lang="en-US" sz="4600" cap="small" dirty="0" smtClean="0"/>
          </a:p>
        </p:txBody>
      </p:sp>
      <p:sp>
        <p:nvSpPr>
          <p:cNvPr id="113" name="TextBox 112"/>
          <p:cNvSpPr txBox="1"/>
          <p:nvPr/>
        </p:nvSpPr>
        <p:spPr>
          <a:xfrm>
            <a:off x="26746200" y="16933176"/>
            <a:ext cx="7315200" cy="2862322"/>
          </a:xfrm>
          <a:prstGeom prst="rect">
            <a:avLst/>
          </a:prstGeom>
          <a:noFill/>
        </p:spPr>
        <p:txBody>
          <a:bodyPr wrap="square" rtlCol="0">
            <a:spAutoFit/>
          </a:bodyPr>
          <a:lstStyle/>
          <a:p>
            <a:pPr>
              <a:buFontTx/>
              <a:buChar char="•"/>
            </a:pPr>
            <a:r>
              <a:rPr lang="en-US" sz="3000" dirty="0" smtClean="0"/>
              <a:t> The total energy of the system is</a:t>
            </a:r>
          </a:p>
          <a:p>
            <a:endParaRPr lang="en-US" sz="3000" dirty="0" smtClean="0"/>
          </a:p>
          <a:p>
            <a:pPr>
              <a:buFontTx/>
              <a:buChar char="•"/>
            </a:pPr>
            <a:endParaRPr lang="en-US" sz="3000" dirty="0" smtClean="0"/>
          </a:p>
          <a:p>
            <a:pPr>
              <a:buFontTx/>
              <a:buChar char="•"/>
            </a:pPr>
            <a:r>
              <a:rPr lang="en-US" sz="3000" dirty="0" smtClean="0"/>
              <a:t> The total energy of curvilinear solutions and Cartesian solutions approaches to                     at          .</a:t>
            </a:r>
          </a:p>
        </p:txBody>
      </p:sp>
      <p:pic>
        <p:nvPicPr>
          <p:cNvPr id="115" name="Picture 114" descr="pic_paper_jcp_9.eps"/>
          <p:cNvPicPr preferRelativeResize="0">
            <a:picLocks/>
          </p:cNvPicPr>
          <p:nvPr/>
        </p:nvPicPr>
        <mc:AlternateContent xmlns:ma="http://schemas.microsoft.com/office/mac/drawingml/2008/main">
          <mc:Choice Requires="ma">
            <p:blipFill>
              <a:blip r:embed="rId8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83"/>
              <a:stretch>
                <a:fillRect/>
              </a:stretch>
            </p:blipFill>
          </mc:Fallback>
        </mc:AlternateContent>
        <p:spPr>
          <a:xfrm>
            <a:off x="34290000" y="17145000"/>
            <a:ext cx="4114800" cy="2514600"/>
          </a:xfrm>
          <a:prstGeom prst="rect">
            <a:avLst/>
          </a:prstGeom>
        </p:spPr>
      </p:pic>
      <p:sp>
        <p:nvSpPr>
          <p:cNvPr id="116" name="TextBox 115"/>
          <p:cNvSpPr txBox="1"/>
          <p:nvPr/>
        </p:nvSpPr>
        <p:spPr>
          <a:xfrm>
            <a:off x="26517600" y="27203400"/>
            <a:ext cx="16687800" cy="800219"/>
          </a:xfrm>
          <a:prstGeom prst="rect">
            <a:avLst/>
          </a:prstGeom>
          <a:noFill/>
        </p:spPr>
        <p:txBody>
          <a:bodyPr wrap="square" rtlCol="0">
            <a:spAutoFit/>
          </a:bodyPr>
          <a:lstStyle/>
          <a:p>
            <a:pPr algn="ctr"/>
            <a:r>
              <a:rPr lang="en-US" sz="4600" b="1" cap="small" dirty="0" smtClean="0"/>
              <a:t>Simulation architecture: </a:t>
            </a:r>
            <a:r>
              <a:rPr lang="en-US" sz="4600" cap="small" dirty="0" smtClean="0"/>
              <a:t>NERSC CRAY XE6 “Hopper”</a:t>
            </a:r>
          </a:p>
        </p:txBody>
      </p:sp>
      <p:sp>
        <p:nvSpPr>
          <p:cNvPr id="117" name="TextBox 116"/>
          <p:cNvSpPr txBox="1"/>
          <p:nvPr/>
        </p:nvSpPr>
        <p:spPr>
          <a:xfrm>
            <a:off x="26746199" y="27660600"/>
            <a:ext cx="12824885" cy="4708981"/>
          </a:xfrm>
          <a:prstGeom prst="rect">
            <a:avLst/>
          </a:prstGeom>
          <a:noFill/>
        </p:spPr>
        <p:txBody>
          <a:bodyPr wrap="square" rtlCol="0">
            <a:spAutoFit/>
          </a:bodyPr>
          <a:lstStyle/>
          <a:p>
            <a:endParaRPr lang="en-US" sz="3000" dirty="0" smtClean="0"/>
          </a:p>
          <a:p>
            <a:pPr>
              <a:buFontTx/>
              <a:buChar char="•"/>
            </a:pPr>
            <a:r>
              <a:rPr lang="en-US" sz="3000" dirty="0" smtClean="0"/>
              <a:t> 6384 nodes, 24 cores per node (153,216 total cores)</a:t>
            </a:r>
          </a:p>
          <a:p>
            <a:pPr>
              <a:buFontTx/>
              <a:buChar char="•"/>
            </a:pPr>
            <a:r>
              <a:rPr lang="en-US" sz="3000" dirty="0" smtClean="0"/>
              <a:t> 2 twelve-core AMD ‘</a:t>
            </a:r>
            <a:r>
              <a:rPr lang="en-US" sz="3000" dirty="0" err="1" smtClean="0"/>
              <a:t>MagnyCours</a:t>
            </a:r>
            <a:r>
              <a:rPr lang="en-US" sz="3000" dirty="0" smtClean="0"/>
              <a:t>’ 2.1 GHz processors per node (NUMA)</a:t>
            </a:r>
          </a:p>
          <a:p>
            <a:pPr>
              <a:buFontTx/>
              <a:buChar char="•"/>
            </a:pPr>
            <a:r>
              <a:rPr lang="en-US" sz="3000" dirty="0" smtClean="0"/>
              <a:t> 32 GB DDR3 1333 MHz memory per node (6000 nodes), 64 GB DDR3 1333 </a:t>
            </a:r>
          </a:p>
          <a:p>
            <a:r>
              <a:rPr lang="en-US" sz="3000" dirty="0" smtClean="0"/>
              <a:t>   MHz memory per node (384 nodes)</a:t>
            </a:r>
          </a:p>
          <a:p>
            <a:pPr>
              <a:buFontTx/>
              <a:buChar char="•"/>
            </a:pPr>
            <a:r>
              <a:rPr lang="en-US" sz="3000" dirty="0" smtClean="0"/>
              <a:t> 1.28 </a:t>
            </a:r>
            <a:r>
              <a:rPr lang="en-US" sz="3000" dirty="0" err="1" smtClean="0"/>
              <a:t>Petaflop/s</a:t>
            </a:r>
            <a:r>
              <a:rPr lang="en-US" sz="3000" dirty="0" smtClean="0"/>
              <a:t> for the entire machine</a:t>
            </a:r>
          </a:p>
          <a:p>
            <a:pPr>
              <a:buFontTx/>
              <a:buChar char="•"/>
            </a:pPr>
            <a:r>
              <a:rPr lang="en-US" sz="3000" dirty="0" smtClean="0"/>
              <a:t> 6 MB L3 cache shared between 6 cores on the ‘</a:t>
            </a:r>
            <a:r>
              <a:rPr lang="en-US" sz="3000" dirty="0" err="1" smtClean="0"/>
              <a:t>MagnyCours</a:t>
            </a:r>
            <a:r>
              <a:rPr lang="en-US" sz="3000" dirty="0" smtClean="0"/>
              <a:t>’ processor</a:t>
            </a:r>
          </a:p>
          <a:p>
            <a:pPr>
              <a:buFontTx/>
              <a:buChar char="•"/>
            </a:pPr>
            <a:r>
              <a:rPr lang="en-US" sz="3000" dirty="0" smtClean="0"/>
              <a:t> 4 DDR3 1333 MHz memory channels per twelve-core ‘</a:t>
            </a:r>
            <a:r>
              <a:rPr lang="en-US" sz="3000" dirty="0" err="1" smtClean="0"/>
              <a:t>MagnyCours</a:t>
            </a:r>
            <a:r>
              <a:rPr lang="en-US" sz="3000" dirty="0" smtClean="0"/>
              <a:t>’  </a:t>
            </a:r>
          </a:p>
          <a:p>
            <a:r>
              <a:rPr lang="en-US" sz="3000" dirty="0" smtClean="0"/>
              <a:t>  processor</a:t>
            </a:r>
          </a:p>
          <a:p>
            <a:endParaRPr lang="en-US" sz="3000" dirty="0" smtClean="0"/>
          </a:p>
        </p:txBody>
      </p:sp>
      <p:pic>
        <p:nvPicPr>
          <p:cNvPr id="119" name="Picture 118" descr="pic_paper_jcp_10.eps"/>
          <p:cNvPicPr preferRelativeResize="0">
            <a:picLocks/>
          </p:cNvPicPr>
          <p:nvPr/>
        </p:nvPicPr>
        <mc:AlternateContent xmlns:ma="http://schemas.microsoft.com/office/mac/drawingml/2008/main">
          <mc:Choice Requires="ma">
            <p:blipFill>
              <a:blip r:embed="rId8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85"/>
              <a:stretch>
                <a:fillRect/>
              </a:stretch>
            </p:blipFill>
          </mc:Fallback>
        </mc:AlternateContent>
        <p:spPr>
          <a:xfrm>
            <a:off x="38862000" y="17145000"/>
            <a:ext cx="4114800" cy="2514600"/>
          </a:xfrm>
          <a:prstGeom prst="rect">
            <a:avLst/>
          </a:prstGeom>
        </p:spPr>
      </p:pic>
      <p:sp>
        <p:nvSpPr>
          <p:cNvPr id="120" name="TextBox 119"/>
          <p:cNvSpPr txBox="1"/>
          <p:nvPr/>
        </p:nvSpPr>
        <p:spPr>
          <a:xfrm>
            <a:off x="34290000" y="19659600"/>
            <a:ext cx="2743200" cy="461665"/>
          </a:xfrm>
          <a:prstGeom prst="rect">
            <a:avLst/>
          </a:prstGeom>
          <a:noFill/>
        </p:spPr>
        <p:txBody>
          <a:bodyPr wrap="none" rtlCol="0">
            <a:spAutoFit/>
          </a:bodyPr>
          <a:lstStyle/>
          <a:p>
            <a:r>
              <a:rPr lang="en-US" sz="2400" dirty="0" smtClean="0"/>
              <a:t>The total energy from </a:t>
            </a:r>
            <a:endParaRPr lang="en-US" sz="2400" baseline="-25000" dirty="0"/>
          </a:p>
        </p:txBody>
      </p:sp>
      <p:graphicFrame>
        <p:nvGraphicFramePr>
          <p:cNvPr id="14512" name="Object 176"/>
          <p:cNvGraphicFramePr>
            <a:graphicFrameLocks noChangeAspect="1"/>
          </p:cNvGraphicFramePr>
          <p:nvPr/>
        </p:nvGraphicFramePr>
        <p:xfrm>
          <a:off x="37042432" y="19781514"/>
          <a:ext cx="1346200" cy="274638"/>
        </p:xfrm>
        <a:graphic>
          <a:graphicData uri="http://schemas.openxmlformats.org/presentationml/2006/ole">
            <p:oleObj spid="_x0000_s14512" name="Equation" r:id="rId86" imgW="635000" imgH="127000" progId="Equation.3">
              <p:embed/>
            </p:oleObj>
          </a:graphicData>
        </a:graphic>
      </p:graphicFrame>
      <p:sp>
        <p:nvSpPr>
          <p:cNvPr id="122" name="TextBox 121"/>
          <p:cNvSpPr txBox="1"/>
          <p:nvPr/>
        </p:nvSpPr>
        <p:spPr>
          <a:xfrm>
            <a:off x="39090600" y="19659600"/>
            <a:ext cx="2655144" cy="461665"/>
          </a:xfrm>
          <a:prstGeom prst="rect">
            <a:avLst/>
          </a:prstGeom>
          <a:noFill/>
        </p:spPr>
        <p:txBody>
          <a:bodyPr wrap="none" rtlCol="0">
            <a:spAutoFit/>
          </a:bodyPr>
          <a:lstStyle/>
          <a:p>
            <a:r>
              <a:rPr lang="en-US" sz="2400" dirty="0" smtClean="0"/>
              <a:t>Asymptotic limits at</a:t>
            </a:r>
            <a:endParaRPr lang="en-US" sz="2400" baseline="-25000" dirty="0"/>
          </a:p>
        </p:txBody>
      </p:sp>
      <p:graphicFrame>
        <p:nvGraphicFramePr>
          <p:cNvPr id="14513" name="Object 177"/>
          <p:cNvGraphicFramePr>
            <a:graphicFrameLocks noChangeAspect="1"/>
          </p:cNvGraphicFramePr>
          <p:nvPr/>
        </p:nvGraphicFramePr>
        <p:xfrm>
          <a:off x="41668965" y="19756719"/>
          <a:ext cx="833437" cy="274638"/>
        </p:xfrm>
        <a:graphic>
          <a:graphicData uri="http://schemas.openxmlformats.org/presentationml/2006/ole">
            <p:oleObj spid="_x0000_s14513" name="Equation" r:id="rId87" imgW="393700" imgH="127000" progId="Equation.3">
              <p:embed/>
            </p:oleObj>
          </a:graphicData>
        </a:graphic>
      </p:graphicFrame>
      <p:graphicFrame>
        <p:nvGraphicFramePr>
          <p:cNvPr id="14514" name="Object 178"/>
          <p:cNvGraphicFramePr>
            <a:graphicFrameLocks noChangeAspect="1"/>
          </p:cNvGraphicFramePr>
          <p:nvPr/>
        </p:nvGraphicFramePr>
        <p:xfrm>
          <a:off x="27173237" y="19408775"/>
          <a:ext cx="833437" cy="274638"/>
        </p:xfrm>
        <a:graphic>
          <a:graphicData uri="http://schemas.openxmlformats.org/presentationml/2006/ole">
            <p:oleObj spid="_x0000_s14514" name="Equation" r:id="rId88" imgW="393700" imgH="127000" progId="Equation.3">
              <p:embed/>
            </p:oleObj>
          </a:graphicData>
        </a:graphic>
      </p:graphicFrame>
      <p:graphicFrame>
        <p:nvGraphicFramePr>
          <p:cNvPr id="14515" name="Object 179"/>
          <p:cNvGraphicFramePr>
            <a:graphicFrameLocks noChangeAspect="1"/>
          </p:cNvGraphicFramePr>
          <p:nvPr/>
        </p:nvGraphicFramePr>
        <p:xfrm>
          <a:off x="32120225" y="18811441"/>
          <a:ext cx="2033587" cy="436563"/>
        </p:xfrm>
        <a:graphic>
          <a:graphicData uri="http://schemas.openxmlformats.org/presentationml/2006/ole">
            <p:oleObj spid="_x0000_s14515" name="Equation" r:id="rId89" imgW="723900" imgH="152400" progId="Equation.3">
              <p:embed/>
            </p:oleObj>
          </a:graphicData>
        </a:graphic>
      </p:graphicFrame>
      <p:graphicFrame>
        <p:nvGraphicFramePr>
          <p:cNvPr id="126" name="Table 125"/>
          <p:cNvGraphicFramePr>
            <a:graphicFrameLocks noGrp="1"/>
          </p:cNvGraphicFramePr>
          <p:nvPr/>
        </p:nvGraphicFramePr>
        <p:xfrm>
          <a:off x="26825431" y="21829359"/>
          <a:ext cx="5009236" cy="3171425"/>
        </p:xfrm>
        <a:graphic>
          <a:graphicData uri="http://schemas.openxmlformats.org/drawingml/2006/table">
            <a:tbl>
              <a:tblPr firstRow="1" bandRow="1">
                <a:tableStyleId>{5C22544A-7EE6-4342-B048-85BDC9FD1C3A}</a:tableStyleId>
              </a:tblPr>
              <a:tblGrid>
                <a:gridCol w="1487103"/>
                <a:gridCol w="1727200"/>
                <a:gridCol w="1794933"/>
              </a:tblGrid>
              <a:tr h="580626">
                <a:tc>
                  <a:txBody>
                    <a:bodyPr/>
                    <a:lstStyle/>
                    <a:p>
                      <a:pPr algn="ctr"/>
                      <a:r>
                        <a:rPr lang="en-US" sz="2800" dirty="0" smtClean="0">
                          <a:solidFill>
                            <a:schemeClr val="tx1"/>
                          </a:solidFill>
                        </a:rPr>
                        <a:t>M</a:t>
                      </a:r>
                      <a:r>
                        <a:rPr lang="en-US" sz="2800" baseline="-25000" dirty="0" smtClean="0">
                          <a:solidFill>
                            <a:schemeClr val="tx1"/>
                          </a:solidFill>
                        </a:rPr>
                        <a:t>ξ</a:t>
                      </a:r>
                      <a:r>
                        <a:rPr lang="en-US" sz="2800" baseline="0" dirty="0" smtClean="0">
                          <a:solidFill>
                            <a:schemeClr val="tx1"/>
                          </a:solidFill>
                        </a:rPr>
                        <a:t>×M</a:t>
                      </a:r>
                      <a:r>
                        <a:rPr lang="en-US" sz="2800" baseline="-25000" dirty="0" smtClean="0">
                          <a:solidFill>
                            <a:schemeClr val="tx1"/>
                          </a:solidFill>
                        </a:rPr>
                        <a:t>η</a:t>
                      </a:r>
                      <a:endParaRPr lang="en-US" sz="2800" baseline="-25000" dirty="0">
                        <a:solidFill>
                          <a:schemeClr val="tx1"/>
                        </a:solidFill>
                      </a:endParaRPr>
                    </a:p>
                  </a:txBody>
                  <a:tcPr/>
                </a:tc>
                <a:tc>
                  <a:txBody>
                    <a:bodyPr/>
                    <a:lstStyle/>
                    <a:p>
                      <a:pPr algn="ctr"/>
                      <a:r>
                        <a:rPr lang="en-US" sz="2800" dirty="0" smtClean="0">
                          <a:solidFill>
                            <a:schemeClr val="tx1"/>
                          </a:solidFill>
                        </a:rPr>
                        <a:t>Cartesian</a:t>
                      </a:r>
                      <a:endParaRPr lang="en-US" sz="2800" dirty="0">
                        <a:solidFill>
                          <a:schemeClr val="tx1"/>
                        </a:solidFill>
                      </a:endParaRPr>
                    </a:p>
                  </a:txBody>
                  <a:tcPr/>
                </a:tc>
                <a:tc>
                  <a:txBody>
                    <a:bodyPr/>
                    <a:lstStyle/>
                    <a:p>
                      <a:pPr algn="ctr"/>
                      <a:r>
                        <a:rPr lang="en-US" sz="2800" dirty="0" smtClean="0">
                          <a:solidFill>
                            <a:schemeClr val="tx1"/>
                          </a:solidFill>
                        </a:rPr>
                        <a:t>curvilinear</a:t>
                      </a:r>
                      <a:endParaRPr lang="en-US" sz="2800" dirty="0">
                        <a:solidFill>
                          <a:schemeClr val="tx1"/>
                        </a:solidFill>
                      </a:endParaRPr>
                    </a:p>
                  </a:txBody>
                  <a:tcPr/>
                </a:tc>
              </a:tr>
              <a:tr h="450994">
                <a:tc>
                  <a:txBody>
                    <a:bodyPr/>
                    <a:lstStyle/>
                    <a:p>
                      <a:pPr algn="ctr"/>
                      <a:r>
                        <a:rPr lang="en-US" sz="2800" dirty="0" smtClean="0">
                          <a:solidFill>
                            <a:schemeClr val="tx1"/>
                          </a:solidFill>
                        </a:rPr>
                        <a:t>32×32</a:t>
                      </a:r>
                      <a:endParaRPr lang="en-US" sz="2800" dirty="0">
                        <a:solidFill>
                          <a:schemeClr val="tx1"/>
                        </a:solidFill>
                      </a:endParaRPr>
                    </a:p>
                  </a:txBody>
                  <a:tcPr/>
                </a:tc>
                <a:tc>
                  <a:txBody>
                    <a:bodyPr/>
                    <a:lstStyle/>
                    <a:p>
                      <a:pPr algn="ctr"/>
                      <a:r>
                        <a:rPr lang="en-US" sz="2800" dirty="0" smtClean="0">
                          <a:solidFill>
                            <a:schemeClr val="tx1"/>
                          </a:solidFill>
                        </a:rPr>
                        <a:t>7.859×10</a:t>
                      </a:r>
                      <a:r>
                        <a:rPr lang="en-US" sz="2800" baseline="30000" dirty="0" smtClean="0">
                          <a:solidFill>
                            <a:schemeClr val="tx1"/>
                          </a:solidFill>
                        </a:rPr>
                        <a:t>-3</a:t>
                      </a:r>
                      <a:endParaRPr lang="en-US" sz="2800" baseline="30000" dirty="0">
                        <a:solidFill>
                          <a:schemeClr val="tx1"/>
                        </a:solidFill>
                      </a:endParaRPr>
                    </a:p>
                  </a:txBody>
                  <a:tcPr/>
                </a:tc>
                <a:tc>
                  <a:txBody>
                    <a:bodyPr/>
                    <a:lstStyle/>
                    <a:p>
                      <a:pPr marL="0" marR="0" indent="0" algn="ctr" defTabSz="2447904"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8.773×10</a:t>
                      </a:r>
                      <a:r>
                        <a:rPr lang="en-US" sz="2800" baseline="30000" dirty="0" smtClean="0">
                          <a:solidFill>
                            <a:schemeClr val="tx1"/>
                          </a:solidFill>
                        </a:rPr>
                        <a:t>-4</a:t>
                      </a:r>
                    </a:p>
                  </a:txBody>
                  <a:tcPr/>
                </a:tc>
              </a:tr>
              <a:tr h="450994">
                <a:tc>
                  <a:txBody>
                    <a:bodyPr/>
                    <a:lstStyle/>
                    <a:p>
                      <a:pPr marL="0" marR="0" indent="0" algn="ctr" defTabSz="2447904"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64×64</a:t>
                      </a:r>
                    </a:p>
                  </a:txBody>
                  <a:tcPr/>
                </a:tc>
                <a:tc>
                  <a:txBody>
                    <a:bodyPr/>
                    <a:lstStyle/>
                    <a:p>
                      <a:pPr marL="0" marR="0" indent="0" algn="ctr" defTabSz="2447904"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2.368×10</a:t>
                      </a:r>
                      <a:r>
                        <a:rPr lang="en-US" sz="2800" baseline="30000" dirty="0" smtClean="0">
                          <a:solidFill>
                            <a:schemeClr val="tx1"/>
                          </a:solidFill>
                        </a:rPr>
                        <a:t>-3</a:t>
                      </a:r>
                    </a:p>
                  </a:txBody>
                  <a:tcPr/>
                </a:tc>
                <a:tc>
                  <a:txBody>
                    <a:bodyPr/>
                    <a:lstStyle/>
                    <a:p>
                      <a:pPr marL="0" marR="0" indent="0" algn="ctr" defTabSz="2447904"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1.369×10</a:t>
                      </a:r>
                      <a:r>
                        <a:rPr lang="en-US" sz="2800" baseline="30000" dirty="0" smtClean="0">
                          <a:solidFill>
                            <a:schemeClr val="tx1"/>
                          </a:solidFill>
                        </a:rPr>
                        <a:t>-4</a:t>
                      </a:r>
                    </a:p>
                  </a:txBody>
                  <a:tcPr/>
                </a:tc>
              </a:tr>
              <a:tr h="450994">
                <a:tc>
                  <a:txBody>
                    <a:bodyPr/>
                    <a:lstStyle/>
                    <a:p>
                      <a:pPr marL="0" marR="0" indent="0" algn="ctr" defTabSz="2447904"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128×128</a:t>
                      </a:r>
                    </a:p>
                  </a:txBody>
                  <a:tcPr/>
                </a:tc>
                <a:tc>
                  <a:txBody>
                    <a:bodyPr/>
                    <a:lstStyle/>
                    <a:p>
                      <a:pPr marL="0" marR="0" indent="0" algn="ctr" defTabSz="2447904"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6.416×10</a:t>
                      </a:r>
                      <a:r>
                        <a:rPr lang="en-US" sz="2800" baseline="30000" dirty="0" smtClean="0">
                          <a:solidFill>
                            <a:schemeClr val="tx1"/>
                          </a:solidFill>
                        </a:rPr>
                        <a:t>-4</a:t>
                      </a:r>
                    </a:p>
                  </a:txBody>
                  <a:tcPr/>
                </a:tc>
                <a:tc>
                  <a:txBody>
                    <a:bodyPr/>
                    <a:lstStyle/>
                    <a:p>
                      <a:pPr marL="0" marR="0" indent="0" algn="ctr" defTabSz="2447904"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2.530×10</a:t>
                      </a:r>
                      <a:r>
                        <a:rPr lang="en-US" sz="2800" baseline="30000" dirty="0" smtClean="0">
                          <a:solidFill>
                            <a:schemeClr val="tx1"/>
                          </a:solidFill>
                        </a:rPr>
                        <a:t>-5</a:t>
                      </a:r>
                    </a:p>
                  </a:txBody>
                  <a:tcPr/>
                </a:tc>
              </a:tr>
              <a:tr h="450994">
                <a:tc>
                  <a:txBody>
                    <a:bodyPr/>
                    <a:lstStyle/>
                    <a:p>
                      <a:pPr marL="0" marR="0" indent="0" algn="ctr" defTabSz="2447904"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256×256</a:t>
                      </a:r>
                    </a:p>
                  </a:txBody>
                  <a:tcPr/>
                </a:tc>
                <a:tc>
                  <a:txBody>
                    <a:bodyPr/>
                    <a:lstStyle/>
                    <a:p>
                      <a:pPr marL="0" marR="0" indent="0" algn="ctr" defTabSz="2447904"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1.647×10</a:t>
                      </a:r>
                      <a:r>
                        <a:rPr lang="en-US" sz="2800" baseline="30000" dirty="0" smtClean="0">
                          <a:solidFill>
                            <a:schemeClr val="tx1"/>
                          </a:solidFill>
                        </a:rPr>
                        <a:t>-4</a:t>
                      </a:r>
                    </a:p>
                  </a:txBody>
                  <a:tcPr/>
                </a:tc>
                <a:tc>
                  <a:txBody>
                    <a:bodyPr/>
                    <a:lstStyle/>
                    <a:p>
                      <a:pPr marL="0" marR="0" indent="0" algn="ctr" defTabSz="2447904"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5.840×10</a:t>
                      </a:r>
                      <a:r>
                        <a:rPr lang="en-US" sz="2800" baseline="30000" dirty="0" smtClean="0">
                          <a:solidFill>
                            <a:schemeClr val="tx1"/>
                          </a:solidFill>
                        </a:rPr>
                        <a:t>-6</a:t>
                      </a:r>
                    </a:p>
                  </a:txBody>
                  <a:tcPr/>
                </a:tc>
              </a:tr>
              <a:tr h="450994">
                <a:tc>
                  <a:txBody>
                    <a:bodyPr/>
                    <a:lstStyle/>
                    <a:p>
                      <a:pPr marL="0" marR="0" indent="0" algn="ctr" defTabSz="2447904"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512×512</a:t>
                      </a:r>
                    </a:p>
                  </a:txBody>
                  <a:tcPr/>
                </a:tc>
                <a:tc>
                  <a:txBody>
                    <a:bodyPr/>
                    <a:lstStyle/>
                    <a:p>
                      <a:pPr marL="0" marR="0" indent="0" algn="ctr" defTabSz="2447904"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4.165×10</a:t>
                      </a:r>
                      <a:r>
                        <a:rPr lang="en-US" sz="2800" baseline="30000" dirty="0" smtClean="0">
                          <a:solidFill>
                            <a:schemeClr val="tx1"/>
                          </a:solidFill>
                        </a:rPr>
                        <a:t>-5</a:t>
                      </a:r>
                    </a:p>
                  </a:txBody>
                  <a:tcPr/>
                </a:tc>
                <a:tc>
                  <a:txBody>
                    <a:bodyPr/>
                    <a:lstStyle/>
                    <a:p>
                      <a:pPr marL="0" marR="0" indent="0" algn="ctr" defTabSz="2447904" rtl="0" eaLnBrk="1" fontAlgn="auto" latinLnBrk="0" hangingPunct="1">
                        <a:lnSpc>
                          <a:spcPct val="100000"/>
                        </a:lnSpc>
                        <a:spcBef>
                          <a:spcPts val="0"/>
                        </a:spcBef>
                        <a:spcAft>
                          <a:spcPts val="0"/>
                        </a:spcAft>
                        <a:buClrTx/>
                        <a:buSzTx/>
                        <a:buFontTx/>
                        <a:buNone/>
                        <a:tabLst/>
                        <a:defRPr/>
                      </a:pPr>
                      <a:endParaRPr lang="en-US" sz="2800" baseline="30000" dirty="0" smtClean="0">
                        <a:solidFill>
                          <a:schemeClr val="tx1"/>
                        </a:solidFill>
                      </a:endParaRPr>
                    </a:p>
                  </a:txBody>
                  <a:tcPr/>
                </a:tc>
              </a:tr>
            </a:tbl>
          </a:graphicData>
        </a:graphic>
      </p:graphicFrame>
      <p:sp>
        <p:nvSpPr>
          <p:cNvPr id="127" name="TextBox 126"/>
          <p:cNvSpPr txBox="1"/>
          <p:nvPr/>
        </p:nvSpPr>
        <p:spPr>
          <a:xfrm>
            <a:off x="26746200" y="24981749"/>
            <a:ext cx="5009236" cy="1938992"/>
          </a:xfrm>
          <a:prstGeom prst="rect">
            <a:avLst/>
          </a:prstGeom>
          <a:noFill/>
        </p:spPr>
        <p:txBody>
          <a:bodyPr wrap="square" rtlCol="0">
            <a:spAutoFit/>
          </a:bodyPr>
          <a:lstStyle/>
          <a:p>
            <a:pPr>
              <a:buFontTx/>
              <a:buChar char="•"/>
            </a:pPr>
            <a:r>
              <a:rPr lang="en-US" sz="3000" dirty="0" smtClean="0"/>
              <a:t> </a:t>
            </a:r>
            <a:r>
              <a:rPr lang="en-US" sz="3000" dirty="0" smtClean="0"/>
              <a:t>The</a:t>
            </a:r>
            <a:r>
              <a:rPr lang="en-US" sz="3000" dirty="0" smtClean="0"/>
              <a:t> </a:t>
            </a:r>
            <a:r>
              <a:rPr lang="en-US" sz="3000" dirty="0" smtClean="0"/>
              <a:t>curvilinear </a:t>
            </a:r>
            <a:r>
              <a:rPr lang="en-US" sz="3000" dirty="0" smtClean="0"/>
              <a:t>solutions are more accurate than the Cartesian solutions on the same problem size.</a:t>
            </a:r>
          </a:p>
        </p:txBody>
      </p:sp>
      <p:graphicFrame>
        <p:nvGraphicFramePr>
          <p:cNvPr id="14516" name="Object 180"/>
          <p:cNvGraphicFramePr>
            <a:graphicFrameLocks noChangeAspect="1"/>
          </p:cNvGraphicFramePr>
          <p:nvPr/>
        </p:nvGraphicFramePr>
        <p:xfrm>
          <a:off x="29515165" y="19903755"/>
          <a:ext cx="242887" cy="328612"/>
        </p:xfrm>
        <a:graphic>
          <a:graphicData uri="http://schemas.openxmlformats.org/presentationml/2006/ole">
            <p:oleObj spid="_x0000_s14516" name="Equation" r:id="rId90" imgW="114300" imgH="152400" progId="Equation.3">
              <p:embed/>
            </p:oleObj>
          </a:graphicData>
        </a:graphic>
      </p:graphicFrame>
      <p:graphicFrame>
        <p:nvGraphicFramePr>
          <p:cNvPr id="14519" name="Object 183"/>
          <p:cNvGraphicFramePr>
            <a:graphicFrameLocks noChangeAspect="1"/>
          </p:cNvGraphicFramePr>
          <p:nvPr/>
        </p:nvGraphicFramePr>
        <p:xfrm>
          <a:off x="29783672" y="20271210"/>
          <a:ext cx="2024062" cy="328612"/>
        </p:xfrm>
        <a:graphic>
          <a:graphicData uri="http://schemas.openxmlformats.org/presentationml/2006/ole">
            <p:oleObj spid="_x0000_s14519" name="Equation" r:id="rId91" imgW="952500" imgH="152400" progId="Equation.3">
              <p:embed/>
            </p:oleObj>
          </a:graphicData>
        </a:graphic>
      </p:graphicFrame>
      <p:graphicFrame>
        <p:nvGraphicFramePr>
          <p:cNvPr id="130" name="Table 129"/>
          <p:cNvGraphicFramePr>
            <a:graphicFrameLocks noGrp="1"/>
          </p:cNvGraphicFramePr>
          <p:nvPr/>
        </p:nvGraphicFramePr>
        <p:xfrm>
          <a:off x="32408086" y="21847668"/>
          <a:ext cx="10551776" cy="2072639"/>
        </p:xfrm>
        <a:graphic>
          <a:graphicData uri="http://schemas.openxmlformats.org/drawingml/2006/table">
            <a:tbl>
              <a:tblPr firstRow="1" bandRow="1">
                <a:tableStyleId>{5C22544A-7EE6-4342-B048-85BDC9FD1C3A}</a:tableStyleId>
              </a:tblPr>
              <a:tblGrid>
                <a:gridCol w="916709"/>
                <a:gridCol w="626533"/>
                <a:gridCol w="1439334"/>
                <a:gridCol w="1727200"/>
                <a:gridCol w="1219200"/>
                <a:gridCol w="829733"/>
                <a:gridCol w="626533"/>
                <a:gridCol w="948267"/>
                <a:gridCol w="1084034"/>
                <a:gridCol w="1134233"/>
              </a:tblGrid>
              <a:tr h="370840">
                <a:tc>
                  <a:txBody>
                    <a:bodyPr/>
                    <a:lstStyle/>
                    <a:p>
                      <a:pPr algn="ctr"/>
                      <a:endParaRPr lang="en-US" sz="2800" b="0" i="0" dirty="0">
                        <a:solidFill>
                          <a:schemeClr val="tx1"/>
                        </a:solidFill>
                      </a:endParaRPr>
                    </a:p>
                  </a:txBody>
                  <a:tcPr/>
                </a:tc>
                <a:tc>
                  <a:txBody>
                    <a:bodyPr/>
                    <a:lstStyle/>
                    <a:p>
                      <a:pPr algn="ctr"/>
                      <a:r>
                        <a:rPr lang="en-US" sz="2800" b="0" i="0" dirty="0" err="1" smtClean="0">
                          <a:solidFill>
                            <a:schemeClr val="tx1"/>
                          </a:solidFill>
                        </a:rPr>
                        <a:t>np</a:t>
                      </a:r>
                      <a:endParaRPr lang="en-US" sz="2800" b="0" i="0" dirty="0">
                        <a:solidFill>
                          <a:schemeClr val="tx1"/>
                        </a:solidFill>
                      </a:endParaRPr>
                    </a:p>
                  </a:txBody>
                  <a:tcPr/>
                </a:tc>
                <a:tc>
                  <a:txBody>
                    <a:bodyPr/>
                    <a:lstStyle/>
                    <a:p>
                      <a:pPr marL="0" marR="0" indent="0" algn="ctr" defTabSz="2447904"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M</a:t>
                      </a:r>
                      <a:r>
                        <a:rPr lang="en-US" sz="2800" baseline="-25000" dirty="0" smtClean="0">
                          <a:solidFill>
                            <a:schemeClr val="tx1"/>
                          </a:solidFill>
                        </a:rPr>
                        <a:t>ξ</a:t>
                      </a:r>
                      <a:r>
                        <a:rPr lang="en-US" sz="2800" baseline="0" dirty="0" smtClean="0">
                          <a:solidFill>
                            <a:schemeClr val="tx1"/>
                          </a:solidFill>
                        </a:rPr>
                        <a:t>×M</a:t>
                      </a:r>
                      <a:r>
                        <a:rPr lang="en-US" sz="2800" baseline="-25000" dirty="0" smtClean="0">
                          <a:solidFill>
                            <a:schemeClr val="tx1"/>
                          </a:solidFill>
                        </a:rPr>
                        <a:t>η</a:t>
                      </a:r>
                    </a:p>
                  </a:txBody>
                  <a:tcPr/>
                </a:tc>
                <a:tc>
                  <a:txBody>
                    <a:bodyPr/>
                    <a:lstStyle/>
                    <a:p>
                      <a:pPr algn="ctr"/>
                      <a:r>
                        <a:rPr lang="en-US" sz="2800" b="0" i="0" dirty="0" smtClean="0">
                          <a:solidFill>
                            <a:schemeClr val="tx1"/>
                          </a:solidFill>
                        </a:rPr>
                        <a:t>|</a:t>
                      </a:r>
                      <a:r>
                        <a:rPr lang="en-US" sz="2800" b="0" i="0" dirty="0" err="1" smtClean="0">
                          <a:solidFill>
                            <a:schemeClr val="tx1"/>
                          </a:solidFill>
                        </a:rPr>
                        <a:t>e</a:t>
                      </a:r>
                      <a:r>
                        <a:rPr lang="en-US" sz="2800" b="0" i="0" dirty="0" smtClean="0">
                          <a:solidFill>
                            <a:schemeClr val="tx1"/>
                          </a:solidFill>
                        </a:rPr>
                        <a:t>|</a:t>
                      </a:r>
                      <a:endParaRPr lang="en-US" sz="2800" b="0" i="0" dirty="0">
                        <a:solidFill>
                          <a:schemeClr val="tx1"/>
                        </a:solidFill>
                      </a:endParaRPr>
                    </a:p>
                  </a:txBody>
                  <a:tcPr/>
                </a:tc>
                <a:tc>
                  <a:txBody>
                    <a:bodyPr/>
                    <a:lstStyle/>
                    <a:p>
                      <a:pPr algn="ctr"/>
                      <a:r>
                        <a:rPr lang="en-US" sz="2800" b="0" i="0" dirty="0" smtClean="0">
                          <a:solidFill>
                            <a:schemeClr val="tx1"/>
                          </a:solidFill>
                        </a:rPr>
                        <a:t>T</a:t>
                      </a:r>
                      <a:endParaRPr lang="en-US" sz="2800" b="0" i="0" dirty="0">
                        <a:solidFill>
                          <a:schemeClr val="tx1"/>
                        </a:solidFill>
                      </a:endParaRPr>
                    </a:p>
                  </a:txBody>
                  <a:tcPr/>
                </a:tc>
                <a:tc>
                  <a:txBody>
                    <a:bodyPr/>
                    <a:lstStyle/>
                    <a:p>
                      <a:pPr algn="ctr"/>
                      <a:r>
                        <a:rPr lang="en-US" sz="2800" b="0" i="0" dirty="0" smtClean="0">
                          <a:solidFill>
                            <a:schemeClr val="tx1"/>
                          </a:solidFill>
                        </a:rPr>
                        <a:t>F</a:t>
                      </a:r>
                      <a:endParaRPr lang="en-US" sz="2800" b="0" i="0" dirty="0">
                        <a:solidFill>
                          <a:schemeClr val="tx1"/>
                        </a:solidFill>
                      </a:endParaRPr>
                    </a:p>
                  </a:txBody>
                  <a:tcPr/>
                </a:tc>
                <a:tc>
                  <a:txBody>
                    <a:bodyPr/>
                    <a:lstStyle/>
                    <a:p>
                      <a:pPr algn="ctr"/>
                      <a:r>
                        <a:rPr lang="en-US" sz="2800" b="0" i="0" dirty="0" smtClean="0">
                          <a:solidFill>
                            <a:schemeClr val="tx1"/>
                          </a:solidFill>
                        </a:rPr>
                        <a:t>M</a:t>
                      </a:r>
                      <a:endParaRPr lang="en-US" sz="2800" b="0" i="0" dirty="0">
                        <a:solidFill>
                          <a:schemeClr val="tx1"/>
                        </a:solidFill>
                      </a:endParaRPr>
                    </a:p>
                  </a:txBody>
                  <a:tcPr/>
                </a:tc>
                <a:tc>
                  <a:txBody>
                    <a:bodyPr/>
                    <a:lstStyle/>
                    <a:p>
                      <a:pPr algn="ctr"/>
                      <a:r>
                        <a:rPr lang="en-US" sz="2800" b="0" i="0" dirty="0" smtClean="0">
                          <a:solidFill>
                            <a:schemeClr val="tx1"/>
                          </a:solidFill>
                        </a:rPr>
                        <a:t>N1</a:t>
                      </a:r>
                      <a:endParaRPr lang="en-US" sz="2800" b="0" i="0" dirty="0">
                        <a:solidFill>
                          <a:schemeClr val="tx1"/>
                        </a:solidFill>
                      </a:endParaRPr>
                    </a:p>
                  </a:txBody>
                  <a:tcPr/>
                </a:tc>
                <a:tc>
                  <a:txBody>
                    <a:bodyPr/>
                    <a:lstStyle/>
                    <a:p>
                      <a:pPr algn="ctr"/>
                      <a:r>
                        <a:rPr lang="en-US" sz="2800" b="0" i="0" dirty="0" smtClean="0">
                          <a:solidFill>
                            <a:schemeClr val="tx1"/>
                          </a:solidFill>
                        </a:rPr>
                        <a:t>N2</a:t>
                      </a:r>
                      <a:endParaRPr lang="en-US" sz="2800" b="0" i="0" dirty="0">
                        <a:solidFill>
                          <a:schemeClr val="tx1"/>
                        </a:solidFill>
                      </a:endParaRPr>
                    </a:p>
                  </a:txBody>
                  <a:tcPr/>
                </a:tc>
                <a:tc>
                  <a:txBody>
                    <a:bodyPr/>
                    <a:lstStyle/>
                    <a:p>
                      <a:pPr algn="ctr"/>
                      <a:r>
                        <a:rPr lang="en-US" sz="2800" b="0" i="0" dirty="0" smtClean="0">
                          <a:solidFill>
                            <a:schemeClr val="tx1"/>
                          </a:solidFill>
                        </a:rPr>
                        <a:t>N2/N1</a:t>
                      </a:r>
                      <a:endParaRPr lang="en-US" sz="2800" b="0" i="0" dirty="0">
                        <a:solidFill>
                          <a:schemeClr val="tx1"/>
                        </a:solidFill>
                      </a:endParaRPr>
                    </a:p>
                  </a:txBody>
                  <a:tcPr/>
                </a:tc>
              </a:tr>
              <a:tr h="370840">
                <a:tc>
                  <a:txBody>
                    <a:bodyPr/>
                    <a:lstStyle/>
                    <a:p>
                      <a:pPr algn="ctr"/>
                      <a:r>
                        <a:rPr lang="en-US" sz="2800" b="0" i="0" dirty="0" err="1" smtClean="0">
                          <a:solidFill>
                            <a:schemeClr val="tx1"/>
                          </a:solidFill>
                        </a:rPr>
                        <a:t>curv</a:t>
                      </a:r>
                      <a:r>
                        <a:rPr lang="en-US" sz="2800" b="0" i="0" dirty="0" smtClean="0">
                          <a:solidFill>
                            <a:schemeClr val="tx1"/>
                          </a:solidFill>
                        </a:rPr>
                        <a:t>.</a:t>
                      </a:r>
                      <a:endParaRPr lang="en-US" sz="2800" b="0" i="0" dirty="0">
                        <a:solidFill>
                          <a:schemeClr val="tx1"/>
                        </a:solidFill>
                      </a:endParaRPr>
                    </a:p>
                  </a:txBody>
                  <a:tcPr/>
                </a:tc>
                <a:tc>
                  <a:txBody>
                    <a:bodyPr/>
                    <a:lstStyle/>
                    <a:p>
                      <a:pPr algn="ctr"/>
                      <a:r>
                        <a:rPr lang="en-US" sz="2800" b="0" i="0" dirty="0" smtClean="0">
                          <a:solidFill>
                            <a:schemeClr val="tx1"/>
                          </a:solidFill>
                        </a:rPr>
                        <a:t>1</a:t>
                      </a:r>
                      <a:endParaRPr lang="en-US" sz="2800" b="0" i="0" dirty="0">
                        <a:solidFill>
                          <a:schemeClr val="tx1"/>
                        </a:solidFill>
                      </a:endParaRPr>
                    </a:p>
                  </a:txBody>
                  <a:tcPr/>
                </a:tc>
                <a:tc>
                  <a:txBody>
                    <a:bodyPr/>
                    <a:lstStyle/>
                    <a:p>
                      <a:pPr marL="0" marR="0" indent="0" algn="ctr" defTabSz="2447904"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64×64</a:t>
                      </a:r>
                    </a:p>
                  </a:txBody>
                  <a:tcPr/>
                </a:tc>
                <a:tc>
                  <a:txBody>
                    <a:bodyPr/>
                    <a:lstStyle/>
                    <a:p>
                      <a:pPr marL="0" marR="0" indent="0" algn="ctr" defTabSz="2447904"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1.369×10</a:t>
                      </a:r>
                      <a:r>
                        <a:rPr lang="en-US" sz="2800" baseline="30000" dirty="0" smtClean="0">
                          <a:solidFill>
                            <a:schemeClr val="tx1"/>
                          </a:solidFill>
                        </a:rPr>
                        <a:t>-4</a:t>
                      </a:r>
                    </a:p>
                  </a:txBody>
                  <a:tcPr/>
                </a:tc>
                <a:tc>
                  <a:txBody>
                    <a:bodyPr/>
                    <a:lstStyle/>
                    <a:p>
                      <a:pPr algn="ctr"/>
                      <a:r>
                        <a:rPr lang="en-US" sz="2800" b="0" i="0" dirty="0" smtClean="0">
                          <a:solidFill>
                            <a:schemeClr val="tx1"/>
                          </a:solidFill>
                        </a:rPr>
                        <a:t>3572</a:t>
                      </a:r>
                      <a:endParaRPr lang="en-US" sz="2800" b="0" i="0" dirty="0">
                        <a:solidFill>
                          <a:schemeClr val="tx1"/>
                        </a:solidFill>
                      </a:endParaRPr>
                    </a:p>
                  </a:txBody>
                  <a:tcPr/>
                </a:tc>
                <a:tc>
                  <a:txBody>
                    <a:bodyPr/>
                    <a:lstStyle/>
                    <a:p>
                      <a:pPr algn="ctr"/>
                      <a:r>
                        <a:rPr lang="en-US" sz="2800" b="0" i="0" dirty="0" smtClean="0">
                          <a:solidFill>
                            <a:schemeClr val="tx1"/>
                          </a:solidFill>
                        </a:rPr>
                        <a:t>262</a:t>
                      </a:r>
                      <a:endParaRPr lang="en-US" sz="2800" b="0" i="0" dirty="0">
                        <a:solidFill>
                          <a:schemeClr val="tx1"/>
                        </a:solidFill>
                      </a:endParaRPr>
                    </a:p>
                  </a:txBody>
                  <a:tcPr/>
                </a:tc>
                <a:tc>
                  <a:txBody>
                    <a:bodyPr/>
                    <a:lstStyle/>
                    <a:p>
                      <a:pPr algn="ctr"/>
                      <a:r>
                        <a:rPr lang="en-US" sz="2800" b="0" i="0" dirty="0" smtClean="0">
                          <a:solidFill>
                            <a:schemeClr val="tx1"/>
                          </a:solidFill>
                        </a:rPr>
                        <a:t>20</a:t>
                      </a:r>
                      <a:endParaRPr lang="en-US" sz="2800" b="0" i="0" dirty="0">
                        <a:solidFill>
                          <a:schemeClr val="tx1"/>
                        </a:solidFill>
                      </a:endParaRPr>
                    </a:p>
                  </a:txBody>
                  <a:tcPr/>
                </a:tc>
                <a:tc>
                  <a:txBody>
                    <a:bodyPr/>
                    <a:lstStyle/>
                    <a:p>
                      <a:pPr algn="ctr"/>
                      <a:r>
                        <a:rPr lang="en-US" sz="2800" b="0" i="0" dirty="0" smtClean="0">
                          <a:solidFill>
                            <a:schemeClr val="tx1"/>
                          </a:solidFill>
                        </a:rPr>
                        <a:t>979</a:t>
                      </a:r>
                      <a:endParaRPr lang="en-US" sz="2800" b="0" i="0" dirty="0">
                        <a:solidFill>
                          <a:schemeClr val="tx1"/>
                        </a:solidFill>
                      </a:endParaRPr>
                    </a:p>
                  </a:txBody>
                  <a:tcPr/>
                </a:tc>
                <a:tc>
                  <a:txBody>
                    <a:bodyPr/>
                    <a:lstStyle/>
                    <a:p>
                      <a:pPr algn="ctr"/>
                      <a:r>
                        <a:rPr lang="en-US" sz="2800" b="0" i="0" dirty="0" smtClean="0">
                          <a:solidFill>
                            <a:schemeClr val="tx1"/>
                          </a:solidFill>
                        </a:rPr>
                        <a:t>5816</a:t>
                      </a:r>
                      <a:endParaRPr lang="en-US" sz="2800" b="0" i="0" dirty="0">
                        <a:solidFill>
                          <a:schemeClr val="tx1"/>
                        </a:solidFill>
                      </a:endParaRPr>
                    </a:p>
                  </a:txBody>
                  <a:tcPr/>
                </a:tc>
                <a:tc>
                  <a:txBody>
                    <a:bodyPr/>
                    <a:lstStyle/>
                    <a:p>
                      <a:pPr algn="ctr"/>
                      <a:r>
                        <a:rPr lang="en-US" sz="2800" b="0" i="0" dirty="0" smtClean="0">
                          <a:solidFill>
                            <a:schemeClr val="tx1"/>
                          </a:solidFill>
                        </a:rPr>
                        <a:t>6</a:t>
                      </a:r>
                      <a:endParaRPr lang="en-US" sz="2800" b="0" i="0" dirty="0">
                        <a:solidFill>
                          <a:schemeClr val="tx1"/>
                        </a:solidFill>
                      </a:endParaRPr>
                    </a:p>
                  </a:txBody>
                  <a:tcPr/>
                </a:tc>
              </a:tr>
              <a:tr h="370840">
                <a:tc>
                  <a:txBody>
                    <a:bodyPr/>
                    <a:lstStyle/>
                    <a:p>
                      <a:pPr algn="ctr"/>
                      <a:r>
                        <a:rPr lang="en-US" sz="2800" b="0" i="0" dirty="0" smtClean="0">
                          <a:solidFill>
                            <a:schemeClr val="tx1"/>
                          </a:solidFill>
                        </a:rPr>
                        <a:t>Cart.</a:t>
                      </a:r>
                      <a:endParaRPr lang="en-US" sz="2800" b="0" i="0" dirty="0">
                        <a:solidFill>
                          <a:schemeClr val="tx1"/>
                        </a:solidFill>
                      </a:endParaRPr>
                    </a:p>
                  </a:txBody>
                  <a:tcPr/>
                </a:tc>
                <a:tc>
                  <a:txBody>
                    <a:bodyPr/>
                    <a:lstStyle/>
                    <a:p>
                      <a:pPr algn="ctr"/>
                      <a:r>
                        <a:rPr lang="en-US" sz="2800" b="0" i="0" dirty="0" smtClean="0">
                          <a:solidFill>
                            <a:schemeClr val="tx1"/>
                          </a:solidFill>
                        </a:rPr>
                        <a:t>16</a:t>
                      </a:r>
                      <a:endParaRPr lang="en-US" sz="2800" b="0" i="0" dirty="0">
                        <a:solidFill>
                          <a:schemeClr val="tx1"/>
                        </a:solidFill>
                      </a:endParaRPr>
                    </a:p>
                  </a:txBody>
                  <a:tcPr/>
                </a:tc>
                <a:tc>
                  <a:txBody>
                    <a:bodyPr/>
                    <a:lstStyle/>
                    <a:p>
                      <a:pPr marL="0" marR="0" indent="0" algn="ctr" defTabSz="2447904"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256×256</a:t>
                      </a:r>
                    </a:p>
                  </a:txBody>
                  <a:tcPr/>
                </a:tc>
                <a:tc>
                  <a:txBody>
                    <a:bodyPr/>
                    <a:lstStyle/>
                    <a:p>
                      <a:pPr marL="0" marR="0" indent="0" algn="ctr" defTabSz="2447904"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1.647×10</a:t>
                      </a:r>
                      <a:r>
                        <a:rPr lang="en-US" sz="2800" baseline="30000" dirty="0" smtClean="0">
                          <a:solidFill>
                            <a:schemeClr val="tx1"/>
                          </a:solidFill>
                        </a:rPr>
                        <a:t>-4</a:t>
                      </a:r>
                    </a:p>
                  </a:txBody>
                  <a:tcPr/>
                </a:tc>
                <a:tc>
                  <a:txBody>
                    <a:bodyPr/>
                    <a:lstStyle/>
                    <a:p>
                      <a:pPr algn="ctr"/>
                      <a:r>
                        <a:rPr lang="en-US" sz="2800" b="0" i="0" dirty="0" smtClean="0">
                          <a:solidFill>
                            <a:schemeClr val="tx1"/>
                          </a:solidFill>
                        </a:rPr>
                        <a:t>23700</a:t>
                      </a:r>
                      <a:endParaRPr lang="en-US" sz="2800" b="0" i="0" dirty="0">
                        <a:solidFill>
                          <a:schemeClr val="tx1"/>
                        </a:solidFill>
                      </a:endParaRPr>
                    </a:p>
                  </a:txBody>
                  <a:tcPr/>
                </a:tc>
                <a:tc>
                  <a:txBody>
                    <a:bodyPr/>
                    <a:lstStyle/>
                    <a:p>
                      <a:pPr algn="ctr"/>
                      <a:r>
                        <a:rPr lang="en-US" sz="2800" b="0" i="0" dirty="0" smtClean="0">
                          <a:solidFill>
                            <a:schemeClr val="tx1"/>
                          </a:solidFill>
                        </a:rPr>
                        <a:t>907</a:t>
                      </a:r>
                      <a:endParaRPr lang="en-US" sz="2800" b="0" i="0" dirty="0">
                        <a:solidFill>
                          <a:schemeClr val="tx1"/>
                        </a:solidFill>
                      </a:endParaRPr>
                    </a:p>
                  </a:txBody>
                  <a:tcPr/>
                </a:tc>
                <a:tc>
                  <a:txBody>
                    <a:bodyPr/>
                    <a:lstStyle/>
                    <a:p>
                      <a:pPr algn="ctr"/>
                      <a:r>
                        <a:rPr lang="en-US" sz="2800" b="0" i="0" dirty="0" smtClean="0">
                          <a:solidFill>
                            <a:schemeClr val="tx1"/>
                          </a:solidFill>
                        </a:rPr>
                        <a:t>13</a:t>
                      </a:r>
                      <a:endParaRPr lang="en-US" sz="2800" b="0" i="0" dirty="0">
                        <a:solidFill>
                          <a:schemeClr val="tx1"/>
                        </a:solidFill>
                      </a:endParaRPr>
                    </a:p>
                  </a:txBody>
                  <a:tcPr/>
                </a:tc>
                <a:tc>
                  <a:txBody>
                    <a:bodyPr/>
                    <a:lstStyle/>
                    <a:p>
                      <a:pPr algn="ctr"/>
                      <a:r>
                        <a:rPr lang="en-US" sz="2800" b="0" i="0" dirty="0" smtClean="0">
                          <a:solidFill>
                            <a:schemeClr val="tx1"/>
                          </a:solidFill>
                        </a:rPr>
                        <a:t>1983</a:t>
                      </a:r>
                      <a:endParaRPr lang="en-US" sz="2800" b="0" i="0" dirty="0">
                        <a:solidFill>
                          <a:schemeClr val="tx1"/>
                        </a:solidFill>
                      </a:endParaRPr>
                    </a:p>
                  </a:txBody>
                  <a:tcPr/>
                </a:tc>
                <a:tc>
                  <a:txBody>
                    <a:bodyPr/>
                    <a:lstStyle/>
                    <a:p>
                      <a:pPr algn="ctr"/>
                      <a:r>
                        <a:rPr lang="en-US" sz="2800" b="0" i="0" dirty="0" smtClean="0">
                          <a:solidFill>
                            <a:schemeClr val="tx1"/>
                          </a:solidFill>
                        </a:rPr>
                        <a:t>79945</a:t>
                      </a:r>
                      <a:endParaRPr lang="en-US" sz="2800" b="0" i="0" dirty="0">
                        <a:solidFill>
                          <a:schemeClr val="tx1"/>
                        </a:solidFill>
                      </a:endParaRPr>
                    </a:p>
                  </a:txBody>
                  <a:tcPr/>
                </a:tc>
                <a:tc>
                  <a:txBody>
                    <a:bodyPr/>
                    <a:lstStyle/>
                    <a:p>
                      <a:pPr algn="ctr"/>
                      <a:r>
                        <a:rPr lang="en-US" sz="2800" b="0" i="0" dirty="0" smtClean="0">
                          <a:solidFill>
                            <a:schemeClr val="tx1"/>
                          </a:solidFill>
                        </a:rPr>
                        <a:t>40</a:t>
                      </a:r>
                      <a:endParaRPr lang="en-US" sz="2800" b="0" i="0" dirty="0">
                        <a:solidFill>
                          <a:schemeClr val="tx1"/>
                        </a:solidFill>
                      </a:endParaRPr>
                    </a:p>
                  </a:txBody>
                  <a:tcPr/>
                </a:tc>
              </a:tr>
              <a:tr h="370840">
                <a:tc>
                  <a:txBody>
                    <a:bodyPr/>
                    <a:lstStyle/>
                    <a:p>
                      <a:pPr algn="ctr"/>
                      <a:r>
                        <a:rPr lang="en-US" sz="2800" b="0" i="0" dirty="0" err="1" smtClean="0">
                          <a:solidFill>
                            <a:schemeClr val="tx1"/>
                          </a:solidFill>
                        </a:rPr>
                        <a:t>curv</a:t>
                      </a:r>
                      <a:r>
                        <a:rPr lang="en-US" sz="2800" b="0" i="0" dirty="0" smtClean="0">
                          <a:solidFill>
                            <a:schemeClr val="tx1"/>
                          </a:solidFill>
                        </a:rPr>
                        <a:t>.</a:t>
                      </a:r>
                      <a:endParaRPr lang="en-US" sz="2800" b="0" i="0" dirty="0">
                        <a:solidFill>
                          <a:schemeClr val="tx1"/>
                        </a:solidFill>
                      </a:endParaRPr>
                    </a:p>
                  </a:txBody>
                  <a:tcPr/>
                </a:tc>
                <a:tc>
                  <a:txBody>
                    <a:bodyPr/>
                    <a:lstStyle/>
                    <a:p>
                      <a:pPr algn="ctr"/>
                      <a:r>
                        <a:rPr lang="en-US" sz="2800" b="0" i="0" dirty="0" smtClean="0">
                          <a:solidFill>
                            <a:schemeClr val="tx1"/>
                          </a:solidFill>
                        </a:rPr>
                        <a:t>16</a:t>
                      </a:r>
                      <a:endParaRPr lang="en-US" sz="2800" b="0" i="0" dirty="0">
                        <a:solidFill>
                          <a:schemeClr val="tx1"/>
                        </a:solidFill>
                      </a:endParaRPr>
                    </a:p>
                  </a:txBody>
                  <a:tcPr/>
                </a:tc>
                <a:tc>
                  <a:txBody>
                    <a:bodyPr/>
                    <a:lstStyle/>
                    <a:p>
                      <a:pPr marL="0" marR="0" indent="0" algn="ctr" defTabSz="2447904"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256×256</a:t>
                      </a:r>
                    </a:p>
                  </a:txBody>
                  <a:tcPr/>
                </a:tc>
                <a:tc>
                  <a:txBody>
                    <a:bodyPr/>
                    <a:lstStyle/>
                    <a:p>
                      <a:pPr marL="0" marR="0" indent="0" algn="ctr" defTabSz="2447904"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5.840×10</a:t>
                      </a:r>
                      <a:r>
                        <a:rPr lang="en-US" sz="2800" baseline="30000" dirty="0" smtClean="0">
                          <a:solidFill>
                            <a:schemeClr val="tx1"/>
                          </a:solidFill>
                        </a:rPr>
                        <a:t>-6</a:t>
                      </a:r>
                    </a:p>
                  </a:txBody>
                  <a:tcPr/>
                </a:tc>
                <a:tc>
                  <a:txBody>
                    <a:bodyPr/>
                    <a:lstStyle/>
                    <a:p>
                      <a:pPr algn="ctr"/>
                      <a:r>
                        <a:rPr lang="en-US" sz="2800" b="0" i="0" dirty="0" smtClean="0">
                          <a:solidFill>
                            <a:schemeClr val="tx1"/>
                          </a:solidFill>
                        </a:rPr>
                        <a:t>14400</a:t>
                      </a:r>
                      <a:endParaRPr lang="en-US" sz="2800" b="0" i="0" dirty="0">
                        <a:solidFill>
                          <a:schemeClr val="tx1"/>
                        </a:solidFill>
                      </a:endParaRPr>
                    </a:p>
                  </a:txBody>
                  <a:tcPr/>
                </a:tc>
                <a:tc>
                  <a:txBody>
                    <a:bodyPr/>
                    <a:lstStyle/>
                    <a:p>
                      <a:pPr algn="ctr"/>
                      <a:r>
                        <a:rPr lang="en-US" sz="2800" b="0" i="0" dirty="0" smtClean="0">
                          <a:solidFill>
                            <a:schemeClr val="tx1"/>
                          </a:solidFill>
                        </a:rPr>
                        <a:t>422</a:t>
                      </a:r>
                      <a:endParaRPr lang="en-US" sz="2800" b="0" i="0" dirty="0">
                        <a:solidFill>
                          <a:schemeClr val="tx1"/>
                        </a:solidFill>
                      </a:endParaRPr>
                    </a:p>
                  </a:txBody>
                  <a:tcPr/>
                </a:tc>
                <a:tc>
                  <a:txBody>
                    <a:bodyPr/>
                    <a:lstStyle/>
                    <a:p>
                      <a:pPr algn="ctr"/>
                      <a:r>
                        <a:rPr lang="en-US" sz="2800" b="0" i="0" dirty="0" smtClean="0">
                          <a:solidFill>
                            <a:schemeClr val="tx1"/>
                          </a:solidFill>
                        </a:rPr>
                        <a:t>35</a:t>
                      </a:r>
                      <a:endParaRPr lang="en-US" sz="2800" b="0" i="0" dirty="0">
                        <a:solidFill>
                          <a:schemeClr val="tx1"/>
                        </a:solidFill>
                      </a:endParaRPr>
                    </a:p>
                  </a:txBody>
                  <a:tcPr/>
                </a:tc>
                <a:tc>
                  <a:txBody>
                    <a:bodyPr/>
                    <a:lstStyle/>
                    <a:p>
                      <a:pPr algn="ctr"/>
                      <a:r>
                        <a:rPr lang="en-US" sz="2800" b="0" i="0" dirty="0" smtClean="0">
                          <a:solidFill>
                            <a:schemeClr val="tx1"/>
                          </a:solidFill>
                        </a:rPr>
                        <a:t>390</a:t>
                      </a:r>
                      <a:endParaRPr lang="en-US" sz="2800" b="0" i="0" dirty="0">
                        <a:solidFill>
                          <a:schemeClr val="tx1"/>
                        </a:solidFill>
                      </a:endParaRPr>
                    </a:p>
                  </a:txBody>
                  <a:tcPr/>
                </a:tc>
                <a:tc>
                  <a:txBody>
                    <a:bodyPr/>
                    <a:lstStyle/>
                    <a:p>
                      <a:pPr algn="ctr"/>
                      <a:r>
                        <a:rPr lang="en-US" sz="2800" b="0" i="0" dirty="0" smtClean="0">
                          <a:solidFill>
                            <a:schemeClr val="tx1"/>
                          </a:solidFill>
                        </a:rPr>
                        <a:t>16669</a:t>
                      </a:r>
                      <a:endParaRPr lang="en-US" sz="2800" b="0" i="0" dirty="0">
                        <a:solidFill>
                          <a:schemeClr val="tx1"/>
                        </a:solidFill>
                      </a:endParaRPr>
                    </a:p>
                  </a:txBody>
                  <a:tcPr/>
                </a:tc>
                <a:tc>
                  <a:txBody>
                    <a:bodyPr/>
                    <a:lstStyle/>
                    <a:p>
                      <a:pPr algn="ctr"/>
                      <a:r>
                        <a:rPr lang="en-US" sz="2800" b="0" i="0" dirty="0" smtClean="0">
                          <a:solidFill>
                            <a:schemeClr val="tx1"/>
                          </a:solidFill>
                        </a:rPr>
                        <a:t>43</a:t>
                      </a:r>
                      <a:endParaRPr lang="en-US" sz="2800" b="0" i="0" dirty="0">
                        <a:solidFill>
                          <a:schemeClr val="tx1"/>
                        </a:solidFill>
                      </a:endParaRPr>
                    </a:p>
                  </a:txBody>
                  <a:tcPr/>
                </a:tc>
              </a:tr>
            </a:tbl>
          </a:graphicData>
        </a:graphic>
      </p:graphicFrame>
      <p:sp>
        <p:nvSpPr>
          <p:cNvPr id="132" name="TextBox 131"/>
          <p:cNvSpPr txBox="1"/>
          <p:nvPr/>
        </p:nvSpPr>
        <p:spPr>
          <a:xfrm>
            <a:off x="32289555" y="20145738"/>
            <a:ext cx="10993735" cy="1569660"/>
          </a:xfrm>
          <a:prstGeom prst="rect">
            <a:avLst/>
          </a:prstGeom>
          <a:noFill/>
        </p:spPr>
        <p:txBody>
          <a:bodyPr wrap="square" rtlCol="0">
            <a:spAutoFit/>
          </a:bodyPr>
          <a:lstStyle/>
          <a:p>
            <a:r>
              <a:rPr lang="en-US" sz="2400" b="1" dirty="0" smtClean="0"/>
              <a:t>Complexity study</a:t>
            </a:r>
            <a:r>
              <a:rPr lang="en-US" sz="2400" dirty="0" smtClean="0"/>
              <a:t>. The number of processors (</a:t>
            </a:r>
            <a:r>
              <a:rPr lang="en-US" sz="2400" dirty="0" err="1" smtClean="0"/>
              <a:t>np</a:t>
            </a:r>
            <a:r>
              <a:rPr lang="en-US" sz="2400" dirty="0" smtClean="0"/>
              <a:t>), the problem size, the relative error, the execution time T (sec), flops F (10</a:t>
            </a:r>
            <a:r>
              <a:rPr lang="en-US" sz="2400" baseline="30000" dirty="0" smtClean="0"/>
              <a:t>9</a:t>
            </a:r>
            <a:r>
              <a:rPr lang="en-US" sz="2400" dirty="0" smtClean="0"/>
              <a:t>), </a:t>
            </a:r>
            <a:r>
              <a:rPr lang="en-US" sz="2400" dirty="0" smtClean="0"/>
              <a:t>memory M (10</a:t>
            </a:r>
            <a:r>
              <a:rPr lang="en-US" sz="2400" baseline="30000" dirty="0" smtClean="0"/>
              <a:t>7</a:t>
            </a:r>
            <a:r>
              <a:rPr lang="en-US" sz="2400" dirty="0" smtClean="0"/>
              <a:t>), </a:t>
            </a:r>
            <a:r>
              <a:rPr lang="en-US" sz="2400" dirty="0" smtClean="0"/>
              <a:t>the total number of nonlinear iterations N1, the total number of linear iterations N2, and linear iterations per nonlinear iteration N2/N1 are </a:t>
            </a:r>
            <a:r>
              <a:rPr lang="en-US" sz="2400" dirty="0" smtClean="0"/>
              <a:t>listed.</a:t>
            </a:r>
            <a:endParaRPr lang="en-US" sz="2400" dirty="0"/>
          </a:p>
        </p:txBody>
      </p:sp>
      <p:pic>
        <p:nvPicPr>
          <p:cNvPr id="133" name="Picture 132" descr="MC-proc.png"/>
          <p:cNvPicPr preferRelativeResize="0">
            <a:picLocks/>
          </p:cNvPicPr>
          <p:nvPr/>
        </p:nvPicPr>
        <p:blipFill>
          <a:blip r:embed="rId92"/>
          <a:stretch>
            <a:fillRect/>
          </a:stretch>
        </p:blipFill>
        <p:spPr>
          <a:xfrm>
            <a:off x="38633400" y="28026360"/>
            <a:ext cx="4343400" cy="1828800"/>
          </a:xfrm>
          <a:prstGeom prst="rect">
            <a:avLst/>
          </a:prstGeom>
        </p:spPr>
      </p:pic>
      <p:sp>
        <p:nvSpPr>
          <p:cNvPr id="137" name="TextBox 136"/>
          <p:cNvSpPr txBox="1"/>
          <p:nvPr/>
        </p:nvSpPr>
        <p:spPr>
          <a:xfrm>
            <a:off x="39547800" y="31821120"/>
            <a:ext cx="2514600" cy="365760"/>
          </a:xfrm>
          <a:prstGeom prst="rect">
            <a:avLst/>
          </a:prstGeom>
          <a:noFill/>
        </p:spPr>
        <p:txBody>
          <a:bodyPr wrap="none" rtlCol="0">
            <a:spAutoFit/>
          </a:bodyPr>
          <a:lstStyle/>
          <a:p>
            <a:r>
              <a:rPr lang="en-US" sz="2000" dirty="0" err="1" smtClean="0"/>
              <a:t>MagnyCours</a:t>
            </a:r>
            <a:r>
              <a:rPr lang="en-US" sz="2000" dirty="0" smtClean="0"/>
              <a:t> processor</a:t>
            </a:r>
            <a:endParaRPr lang="en-US" sz="2000" dirty="0"/>
          </a:p>
        </p:txBody>
      </p:sp>
      <p:sp>
        <p:nvSpPr>
          <p:cNvPr id="143" name="TextBox 142"/>
          <p:cNvSpPr txBox="1"/>
          <p:nvPr/>
        </p:nvSpPr>
        <p:spPr>
          <a:xfrm>
            <a:off x="39090600" y="29763720"/>
            <a:ext cx="3176145" cy="400110"/>
          </a:xfrm>
          <a:prstGeom prst="rect">
            <a:avLst/>
          </a:prstGeom>
          <a:noFill/>
        </p:spPr>
        <p:txBody>
          <a:bodyPr wrap="none" rtlCol="0">
            <a:spAutoFit/>
          </a:bodyPr>
          <a:lstStyle/>
          <a:p>
            <a:r>
              <a:rPr lang="en-US" sz="2000" dirty="0" smtClean="0"/>
              <a:t>Compute node configuration</a:t>
            </a:r>
            <a:endParaRPr lang="en-US" sz="2000" dirty="0"/>
          </a:p>
        </p:txBody>
      </p:sp>
      <p:graphicFrame>
        <p:nvGraphicFramePr>
          <p:cNvPr id="14522" name="Object 186"/>
          <p:cNvGraphicFramePr>
            <a:graphicFrameLocks noChangeAspect="1"/>
          </p:cNvGraphicFramePr>
          <p:nvPr/>
        </p:nvGraphicFramePr>
        <p:xfrm>
          <a:off x="1881380" y="30139640"/>
          <a:ext cx="814894" cy="424920"/>
        </p:xfrm>
        <a:graphic>
          <a:graphicData uri="http://schemas.openxmlformats.org/presentationml/2006/ole">
            <p:oleObj spid="_x0000_s14522" name="Equation" r:id="rId93" imgW="431800" imgH="228600" progId="Equation.3">
              <p:embed/>
            </p:oleObj>
          </a:graphicData>
        </a:graphic>
      </p:graphicFrame>
      <p:graphicFrame>
        <p:nvGraphicFramePr>
          <p:cNvPr id="14523" name="Object 187"/>
          <p:cNvGraphicFramePr>
            <a:graphicFrameLocks noChangeAspect="1"/>
          </p:cNvGraphicFramePr>
          <p:nvPr/>
        </p:nvGraphicFramePr>
        <p:xfrm>
          <a:off x="1830580" y="31822548"/>
          <a:ext cx="766763" cy="423863"/>
        </p:xfrm>
        <a:graphic>
          <a:graphicData uri="http://schemas.openxmlformats.org/presentationml/2006/ole">
            <p:oleObj spid="_x0000_s14523" name="Equation" r:id="rId94" imgW="406400" imgH="228600" progId="Equation.3">
              <p:embed/>
            </p:oleObj>
          </a:graphicData>
        </a:graphic>
      </p:graphicFrame>
      <p:graphicFrame>
        <p:nvGraphicFramePr>
          <p:cNvPr id="14524" name="Object 188"/>
          <p:cNvGraphicFramePr>
            <a:graphicFrameLocks noChangeAspect="1"/>
          </p:cNvGraphicFramePr>
          <p:nvPr/>
        </p:nvGraphicFramePr>
        <p:xfrm>
          <a:off x="4824361" y="30114875"/>
          <a:ext cx="719138" cy="423863"/>
        </p:xfrm>
        <a:graphic>
          <a:graphicData uri="http://schemas.openxmlformats.org/presentationml/2006/ole">
            <p:oleObj spid="_x0000_s14524" name="Equation" r:id="rId95" imgW="381000" imgH="228600" progId="Equation.3">
              <p:embed/>
            </p:oleObj>
          </a:graphicData>
        </a:graphic>
      </p:graphicFrame>
      <p:graphicFrame>
        <p:nvGraphicFramePr>
          <p:cNvPr id="14525" name="Object 189"/>
          <p:cNvGraphicFramePr>
            <a:graphicFrameLocks noChangeAspect="1"/>
          </p:cNvGraphicFramePr>
          <p:nvPr/>
        </p:nvGraphicFramePr>
        <p:xfrm>
          <a:off x="4840697" y="31822548"/>
          <a:ext cx="671512" cy="423863"/>
        </p:xfrm>
        <a:graphic>
          <a:graphicData uri="http://schemas.openxmlformats.org/presentationml/2006/ole">
            <p:oleObj spid="_x0000_s14525" name="Equation" r:id="rId96" imgW="355600" imgH="228600" progId="Equation.3">
              <p:embed/>
            </p:oleObj>
          </a:graphicData>
        </a:graphic>
      </p:graphicFrame>
      <p:graphicFrame>
        <p:nvGraphicFramePr>
          <p:cNvPr id="14526" name="Object 190"/>
          <p:cNvGraphicFramePr>
            <a:graphicFrameLocks noChangeAspect="1"/>
          </p:cNvGraphicFramePr>
          <p:nvPr/>
        </p:nvGraphicFramePr>
        <p:xfrm>
          <a:off x="15232063" y="29984700"/>
          <a:ext cx="334962" cy="471488"/>
        </p:xfrm>
        <a:graphic>
          <a:graphicData uri="http://schemas.openxmlformats.org/presentationml/2006/ole">
            <p:oleObj spid="_x0000_s14526" name="Equation" r:id="rId97" imgW="88900" imgH="127000" progId="Equation.3">
              <p:embed/>
            </p:oleObj>
          </a:graphicData>
        </a:graphic>
      </p:graphicFrame>
      <p:graphicFrame>
        <p:nvGraphicFramePr>
          <p:cNvPr id="14527" name="Object 191"/>
          <p:cNvGraphicFramePr>
            <a:graphicFrameLocks noChangeAspect="1"/>
          </p:cNvGraphicFramePr>
          <p:nvPr/>
        </p:nvGraphicFramePr>
        <p:xfrm>
          <a:off x="23010813" y="29925963"/>
          <a:ext cx="382587" cy="565150"/>
        </p:xfrm>
        <a:graphic>
          <a:graphicData uri="http://schemas.openxmlformats.org/presentationml/2006/ole">
            <p:oleObj spid="_x0000_s14527" name="Equation" r:id="rId98" imgW="101600" imgH="152400" progId="Equation.3">
              <p:embed/>
            </p:oleObj>
          </a:graphicData>
        </a:graphic>
      </p:graphicFrame>
      <p:graphicFrame>
        <p:nvGraphicFramePr>
          <p:cNvPr id="14528" name="Object 192"/>
          <p:cNvGraphicFramePr>
            <a:graphicFrameLocks noChangeAspect="1"/>
          </p:cNvGraphicFramePr>
          <p:nvPr/>
        </p:nvGraphicFramePr>
        <p:xfrm>
          <a:off x="9002713" y="30564138"/>
          <a:ext cx="333375" cy="377825"/>
        </p:xfrm>
        <a:graphic>
          <a:graphicData uri="http://schemas.openxmlformats.org/presentationml/2006/ole">
            <p:oleObj spid="_x0000_s14528" name="Equation" r:id="rId99" imgW="88900" imgH="101600" progId="Equation.3">
              <p:embed/>
            </p:oleObj>
          </a:graphicData>
        </a:graphic>
      </p:graphicFrame>
      <p:graphicFrame>
        <p:nvGraphicFramePr>
          <p:cNvPr id="14529" name="Object 193"/>
          <p:cNvGraphicFramePr>
            <a:graphicFrameLocks noChangeAspect="1"/>
          </p:cNvGraphicFramePr>
          <p:nvPr/>
        </p:nvGraphicFramePr>
        <p:xfrm>
          <a:off x="27271663" y="17365663"/>
          <a:ext cx="5087937" cy="957262"/>
        </p:xfrm>
        <a:graphic>
          <a:graphicData uri="http://schemas.openxmlformats.org/presentationml/2006/ole">
            <p:oleObj spid="_x0000_s14529" name="Equation" r:id="rId100" imgW="1993900" imgH="368300" progId="Equation.3">
              <p:embed/>
            </p:oleObj>
          </a:graphicData>
        </a:graphic>
      </p:graphicFrame>
      <p:sp>
        <p:nvSpPr>
          <p:cNvPr id="152" name="TextBox 151"/>
          <p:cNvSpPr txBox="1"/>
          <p:nvPr/>
        </p:nvSpPr>
        <p:spPr>
          <a:xfrm>
            <a:off x="26783534" y="19837349"/>
            <a:ext cx="5463261" cy="1938992"/>
          </a:xfrm>
          <a:prstGeom prst="rect">
            <a:avLst/>
          </a:prstGeom>
          <a:noFill/>
        </p:spPr>
        <p:txBody>
          <a:bodyPr wrap="square" rtlCol="0">
            <a:spAutoFit/>
          </a:bodyPr>
          <a:lstStyle/>
          <a:p>
            <a:r>
              <a:rPr lang="en-US" sz="2400" b="1" dirty="0" smtClean="0"/>
              <a:t>Accuracy study. </a:t>
            </a:r>
            <a:r>
              <a:rPr lang="en-US" sz="2400" dirty="0" smtClean="0"/>
              <a:t>Take  </a:t>
            </a:r>
            <a:r>
              <a:rPr lang="en-US" sz="2400" dirty="0" smtClean="0"/>
              <a:t>   as the “exact” solution, relative errors </a:t>
            </a:r>
          </a:p>
          <a:p>
            <a:r>
              <a:rPr lang="en-US" sz="2400" dirty="0" smtClean="0"/>
              <a:t> at the final time for the curvilinear and Cartesian solutions of different problem </a:t>
            </a:r>
            <a:r>
              <a:rPr lang="en-US" sz="2400" dirty="0" smtClean="0"/>
              <a:t>sizes are listed.</a:t>
            </a:r>
            <a:endParaRPr lang="en-US" sz="2400" dirty="0"/>
          </a:p>
        </p:txBody>
      </p:sp>
      <p:sp>
        <p:nvSpPr>
          <p:cNvPr id="154" name="TextBox 153"/>
          <p:cNvSpPr txBox="1"/>
          <p:nvPr/>
        </p:nvSpPr>
        <p:spPr>
          <a:xfrm>
            <a:off x="32232600" y="24003000"/>
            <a:ext cx="10551776" cy="2862322"/>
          </a:xfrm>
          <a:prstGeom prst="rect">
            <a:avLst/>
          </a:prstGeom>
          <a:noFill/>
        </p:spPr>
        <p:txBody>
          <a:bodyPr wrap="square" rtlCol="0">
            <a:spAutoFit/>
          </a:bodyPr>
          <a:lstStyle/>
          <a:p>
            <a:pPr>
              <a:buFontTx/>
              <a:buChar char="•"/>
            </a:pPr>
            <a:r>
              <a:rPr lang="en-US" sz="3000" dirty="0" smtClean="0"/>
              <a:t> The Cartesian solution on 256×256 is less accurate than the curvilinear solution on 64×64, so that for comparable accuracy, the curvilinear approach is 106 times more efficient.</a:t>
            </a:r>
          </a:p>
          <a:p>
            <a:pPr>
              <a:buFontTx/>
              <a:buChar char="•"/>
            </a:pPr>
            <a:r>
              <a:rPr lang="en-US" sz="3000" dirty="0" smtClean="0"/>
              <a:t> The Cartesian solution on 256×256 is</a:t>
            </a:r>
            <a:r>
              <a:rPr lang="en-US" sz="3000" dirty="0" smtClean="0"/>
              <a:t> not only much </a:t>
            </a:r>
            <a:r>
              <a:rPr lang="en-US" sz="3000" dirty="0" smtClean="0"/>
              <a:t>less accurate than the curvilinear solution of the same size, but</a:t>
            </a:r>
            <a:r>
              <a:rPr lang="en-US" sz="3000" dirty="0" smtClean="0"/>
              <a:t> also with </a:t>
            </a:r>
            <a:r>
              <a:rPr lang="en-US" sz="3000" dirty="0" smtClean="0"/>
              <a:t>much more computational time and nonlinear, linear iterations.</a:t>
            </a:r>
          </a:p>
        </p:txBody>
      </p:sp>
      <p:pic>
        <p:nvPicPr>
          <p:cNvPr id="150" name="Picture 149" descr="MC-node.png"/>
          <p:cNvPicPr preferRelativeResize="0">
            <a:picLocks/>
          </p:cNvPicPr>
          <p:nvPr/>
        </p:nvPicPr>
        <p:blipFill>
          <a:blip r:embed="rId101"/>
          <a:stretch>
            <a:fillRect/>
          </a:stretch>
        </p:blipFill>
        <p:spPr>
          <a:xfrm>
            <a:off x="38633400" y="30129480"/>
            <a:ext cx="4343400" cy="1828800"/>
          </a:xfrm>
          <a:prstGeom prst="rect">
            <a:avLst/>
          </a:prstGeom>
        </p:spPr>
      </p:pic>
      <p:graphicFrame>
        <p:nvGraphicFramePr>
          <p:cNvPr id="14532" name="Object 196"/>
          <p:cNvGraphicFramePr>
            <a:graphicFrameLocks noChangeAspect="1"/>
          </p:cNvGraphicFramePr>
          <p:nvPr/>
        </p:nvGraphicFramePr>
        <p:xfrm>
          <a:off x="38723541" y="10030017"/>
          <a:ext cx="2582863" cy="387350"/>
        </p:xfrm>
        <a:graphic>
          <a:graphicData uri="http://schemas.openxmlformats.org/presentationml/2006/ole">
            <p:oleObj spid="_x0000_s14532" name="Equation" r:id="rId102" imgW="1168400" imgH="17780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8264</TotalTime>
  <Words>1273</Words>
  <Application>Microsoft Macintosh PowerPoint</Application>
  <PresentationFormat>Custom</PresentationFormat>
  <Paragraphs>198</Paragraphs>
  <Slides>1</Slides>
  <Notes>1</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1</vt:i4>
      </vt:variant>
    </vt:vector>
  </HeadingPairs>
  <TitlesOfParts>
    <vt:vector size="4" baseType="lpstr">
      <vt:lpstr>Office Theme</vt:lpstr>
      <vt:lpstr>Equation</vt:lpstr>
      <vt:lpstr>Microsoft Equation</vt:lpstr>
      <vt:lpstr>Slide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Preissl</dc:creator>
  <cp:lastModifiedBy>Xuefei (Rebecca) Yuan</cp:lastModifiedBy>
  <cp:revision>270</cp:revision>
  <cp:lastPrinted>2011-07-13T18:02:57Z</cp:lastPrinted>
  <dcterms:created xsi:type="dcterms:W3CDTF">2011-07-13T21:03:08Z</dcterms:created>
  <dcterms:modified xsi:type="dcterms:W3CDTF">2011-07-13T21:30:28Z</dcterms:modified>
</cp:coreProperties>
</file>