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video/unknown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5" r:id="rId2"/>
    <p:sldId id="318" r:id="rId3"/>
    <p:sldId id="339" r:id="rId4"/>
    <p:sldId id="338" r:id="rId5"/>
    <p:sldId id="342" r:id="rId6"/>
    <p:sldId id="343" r:id="rId7"/>
    <p:sldId id="340" r:id="rId8"/>
    <p:sldId id="341" r:id="rId9"/>
    <p:sldId id="344" r:id="rId10"/>
    <p:sldId id="345" r:id="rId11"/>
    <p:sldId id="346" r:id="rId12"/>
    <p:sldId id="347" r:id="rId13"/>
    <p:sldId id="356" r:id="rId14"/>
    <p:sldId id="355" r:id="rId15"/>
    <p:sldId id="348" r:id="rId16"/>
    <p:sldId id="353" r:id="rId17"/>
    <p:sldId id="349" r:id="rId18"/>
    <p:sldId id="350" r:id="rId19"/>
    <p:sldId id="351" r:id="rId20"/>
    <p:sldId id="352" r:id="rId21"/>
    <p:sldId id="317" r:id="rId22"/>
    <p:sldId id="310" r:id="rId23"/>
    <p:sldId id="319" r:id="rId24"/>
    <p:sldId id="320" r:id="rId25"/>
    <p:sldId id="321" r:id="rId26"/>
    <p:sldId id="323" r:id="rId27"/>
    <p:sldId id="322" r:id="rId28"/>
    <p:sldId id="324" r:id="rId29"/>
    <p:sldId id="326" r:id="rId30"/>
    <p:sldId id="316" r:id="rId31"/>
    <p:sldId id="328" r:id="rId32"/>
    <p:sldId id="330" r:id="rId33"/>
    <p:sldId id="329" r:id="rId34"/>
    <p:sldId id="332" r:id="rId35"/>
    <p:sldId id="337" r:id="rId36"/>
    <p:sldId id="311" r:id="rId37"/>
    <p:sldId id="325" r:id="rId38"/>
    <p:sldId id="327" r:id="rId39"/>
    <p:sldId id="304" r:id="rId40"/>
    <p:sldId id="333" r:id="rId41"/>
    <p:sldId id="33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08000"/>
    <a:srgbClr val="4FA556"/>
    <a:srgbClr val="82C387"/>
    <a:srgbClr val="82C376"/>
    <a:srgbClr val="229246"/>
    <a:srgbClr val="F8961D"/>
    <a:srgbClr val="194963"/>
    <a:srgbClr val="D2E3EB"/>
    <a:srgbClr val="23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7" autoAdjust="0"/>
  </p:normalViewPr>
  <p:slideViewPr>
    <p:cSldViewPr snapToGrid="0" snapToObjects="1" showGuides="1">
      <p:cViewPr>
        <p:scale>
          <a:sx n="121" d="100"/>
          <a:sy n="121" d="100"/>
        </p:scale>
        <p:origin x="-1288" y="64"/>
      </p:cViewPr>
      <p:guideLst>
        <p:guide orient="horz" pos="3288"/>
        <p:guide orient="horz" pos="1428"/>
        <p:guide orient="horz" pos="1492"/>
        <p:guide orient="horz" pos="2784"/>
        <p:guide pos="2909"/>
        <p:guide pos="4281"/>
        <p:guide pos="4209"/>
        <p:guide pos="5581"/>
        <p:guide pos="1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smtClean="0"/>
              <a:t>NERSC Presentation</a:t>
            </a:r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8A3-9B80-584C-9BEB-F8B43CF5A651}" type="datetime1">
              <a:rPr lang="en-US" sz="900" smtClean="0"/>
              <a:pPr/>
              <a:t>9/26/13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AFF0-7375-1D4A-A389-D6238357B121}" type="datetime1">
              <a:rPr lang="en-US" smtClean="0"/>
              <a:pPr/>
              <a:t>9/26/13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5.95 PB &gt;&gt; the entirety of </a:t>
            </a:r>
            <a:r>
              <a:rPr lang="en-US" dirty="0" err="1" smtClean="0"/>
              <a:t>projectb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9/26/13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Your laptop has a file system, referred to as a </a:t>
            </a:r>
            <a:r>
              <a:rPr lang="ja-JP" alt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local file system</a:t>
            </a:r>
            <a:r>
              <a:rPr lang="ja-JP" alt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A networked file system allows multiple clients to access files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Treats concurrent access to the same file as a rare event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A parallel file system builds on concept of networked file system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Efficiently manages hundreds to thousands of processors accessing the same file concurrently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Coordinates locking, caching, buffering and file pointer challenges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Scalable and high performing 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Files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Directories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Access permissions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File pointers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File descriptors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Moving data between memory and storage devices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Coordinating concurrent access to files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Managing the allocation and deletion of data blocks on the storage devices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Data recovery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9/26/13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6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121" y="4416552"/>
            <a:ext cx="2401904" cy="1615494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6368805"/>
            <a:ext cx="925708" cy="365125"/>
          </a:xfr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D897A66F-DFB6-CB44-8B31-7FAB7C20B0C7}" type="datetime4">
              <a:rPr lang="en-US" smtClean="0"/>
              <a:t>September 26, 2013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575" y="4764682"/>
            <a:ext cx="1881112" cy="1087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3700" y="228599"/>
            <a:ext cx="2799515" cy="4206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24015" y="1701496"/>
            <a:ext cx="1578687" cy="1342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24388" y="228600"/>
            <a:ext cx="1578687" cy="1377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24388" y="3140277"/>
            <a:ext cx="1578314" cy="12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417" y="6266311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9756" y="160101"/>
            <a:ext cx="1365182" cy="78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462527"/>
            <a:ext cx="8305800" cy="29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23" name="Picture 22" descr="NERSC_logo_color_s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840" y="3359536"/>
            <a:ext cx="2401904" cy="16154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564" y="3734688"/>
            <a:ext cx="1881112" cy="1087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8021" y="1413566"/>
            <a:ext cx="1087157" cy="9687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28021" y="2498113"/>
            <a:ext cx="1087157" cy="954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04924" y="1413566"/>
            <a:ext cx="1062986" cy="203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1" y="179868"/>
            <a:ext cx="7038821" cy="7694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307" y="6266311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9756" y="160101"/>
            <a:ext cx="1365182" cy="78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753" y="6266311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9756" y="160101"/>
            <a:ext cx="1365182" cy="78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408" y="6266311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9756" y="160101"/>
            <a:ext cx="1365182" cy="78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744" y="6266311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9756" y="160101"/>
            <a:ext cx="1365182" cy="78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051" y="6266311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9756" y="160101"/>
            <a:ext cx="1365182" cy="78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417" y="6266311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9756" y="160101"/>
            <a:ext cx="1365182" cy="78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267" y="6266311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9756" y="160101"/>
            <a:ext cx="1365182" cy="78924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nim.nersc.gov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Kjiersten</a:t>
            </a:r>
            <a:r>
              <a:rPr lang="en-US" dirty="0" smtClean="0"/>
              <a:t> Fagnan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JGI/NERSC Consultant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JGI Data Migration Party!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September 27,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– Data n’ Archive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dm_archive</a:t>
            </a:r>
            <a:r>
              <a:rPr lang="en-US" dirty="0" smtClean="0"/>
              <a:t> (/global/</a:t>
            </a:r>
            <a:r>
              <a:rPr lang="en-US" dirty="0" err="1" smtClean="0"/>
              <a:t>dna</a:t>
            </a:r>
            <a:r>
              <a:rPr lang="en-US" dirty="0" smtClean="0"/>
              <a:t>/</a:t>
            </a:r>
            <a:r>
              <a:rPr lang="en-US" dirty="0" err="1" smtClean="0"/>
              <a:t>dm_archive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JAMO’s data repository (where files will stay on spinning disk until they expire); owned by JGI archive account</a:t>
            </a:r>
          </a:p>
          <a:p>
            <a:r>
              <a:rPr lang="en-US" dirty="0" smtClean="0"/>
              <a:t>shared (migrating from </a:t>
            </a:r>
            <a:r>
              <a:rPr lang="en-US" dirty="0" err="1" smtClean="0"/>
              <a:t>ProjectB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/global/</a:t>
            </a:r>
            <a:r>
              <a:rPr lang="en-US" dirty="0" err="1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projectb</a:t>
            </a:r>
            <a:r>
              <a:rPr lang="en-US" dirty="0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/shared/&lt;</a:t>
            </a:r>
            <a:r>
              <a:rPr lang="en-US" dirty="0" err="1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dir</a:t>
            </a:r>
            <a:r>
              <a:rPr lang="en-US" dirty="0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 name&gt;       </a:t>
            </a:r>
            <a:br>
              <a:rPr lang="en-US" dirty="0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</a:br>
            <a:r>
              <a:rPr lang="en-US" dirty="0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    /global/</a:t>
            </a:r>
            <a:r>
              <a:rPr lang="en-US" dirty="0" err="1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dna</a:t>
            </a:r>
            <a:r>
              <a:rPr lang="en-US" dirty="0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/shared/&lt;</a:t>
            </a:r>
            <a:r>
              <a:rPr lang="en-US" dirty="0" err="1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dir</a:t>
            </a:r>
            <a:r>
              <a:rPr lang="en-US" dirty="0" smtClean="0">
                <a:solidFill>
                  <a:srgbClr val="194963"/>
                </a:solidFill>
                <a:latin typeface="Avenir Next Condensed Medium"/>
                <a:cs typeface="Avenir Next Condensed Medium"/>
              </a:rPr>
              <a:t> name&gt;</a:t>
            </a:r>
          </a:p>
          <a:p>
            <a:pPr lvl="1"/>
            <a:r>
              <a:rPr lang="en-US" dirty="0" smtClean="0"/>
              <a:t>NCBI databases</a:t>
            </a:r>
          </a:p>
          <a:p>
            <a:pPr lvl="1"/>
            <a:r>
              <a:rPr lang="en-US" dirty="0" smtClean="0"/>
              <a:t>Test datasets for benchmarks, software tests</a:t>
            </a:r>
          </a:p>
          <a:p>
            <a:r>
              <a:rPr lang="en-US" dirty="0" err="1" smtClean="0"/>
              <a:t>projectdirs</a:t>
            </a:r>
            <a:r>
              <a:rPr lang="en-US" dirty="0" smtClean="0"/>
              <a:t> (migrating from </a:t>
            </a:r>
            <a:r>
              <a:rPr lang="en-US" dirty="0" err="1" smtClean="0"/>
              <a:t>ProjectB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/global/</a:t>
            </a:r>
            <a:r>
              <a:rPr lang="en-US" dirty="0" err="1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projectb</a:t>
            </a:r>
            <a:r>
              <a:rPr lang="en-US" dirty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projectdirs</a:t>
            </a:r>
            <a:r>
              <a:rPr lang="en-US" dirty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/&lt;</a:t>
            </a:r>
            <a:r>
              <a:rPr lang="en-US" dirty="0" err="1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dir</a:t>
            </a:r>
            <a:r>
              <a:rPr lang="en-US" dirty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 name&gt;       </a:t>
            </a:r>
            <a:br>
              <a:rPr lang="en-US" dirty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</a:br>
            <a:r>
              <a:rPr lang="en-US" dirty="0" smtClean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    /</a:t>
            </a:r>
            <a:r>
              <a:rPr lang="en-US" dirty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global/</a:t>
            </a:r>
            <a:r>
              <a:rPr lang="en-US" dirty="0" err="1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dna</a:t>
            </a:r>
            <a:r>
              <a:rPr lang="en-US" dirty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projectdirs</a:t>
            </a:r>
            <a:r>
              <a:rPr lang="en-US" dirty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/&lt;</a:t>
            </a:r>
            <a:r>
              <a:rPr lang="en-US" dirty="0" err="1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dir</a:t>
            </a:r>
            <a:r>
              <a:rPr lang="en-US" dirty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 name</a:t>
            </a:r>
            <a:r>
              <a:rPr lang="en-US" dirty="0" smtClean="0">
                <a:solidFill>
                  <a:schemeClr val="accent1"/>
                </a:solidFill>
                <a:latin typeface="Avenir Next Condensed Medium"/>
                <a:cs typeface="Avenir Next Condensed Medium"/>
              </a:rPr>
              <a:t>&gt;</a:t>
            </a:r>
          </a:p>
          <a:p>
            <a:pPr lvl="1"/>
            <a:r>
              <a:rPr lang="en-US" dirty="0" smtClean="0"/>
              <a:t>place for data shared between groups that you do not want to register with JAMO (shared code, configuration files)</a:t>
            </a:r>
          </a:p>
          <a:p>
            <a:pPr lvl="1"/>
            <a:r>
              <a:rPr lang="en-US" dirty="0" smtClean="0"/>
              <a:t>will be backed up if less than 5TB (backups not in place yet)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55659" y="3148880"/>
            <a:ext cx="45129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55659" y="4776208"/>
            <a:ext cx="45129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0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file system for the web server configuration files</a:t>
            </a:r>
          </a:p>
          <a:p>
            <a:r>
              <a:rPr lang="en-US" dirty="0" smtClean="0"/>
              <a:t>Ingest for files uploaded through web services</a:t>
            </a:r>
          </a:p>
          <a:p>
            <a:r>
              <a:rPr lang="en-US" dirty="0" smtClean="0"/>
              <a:t>VERY SMALL and LOW PERFORMANCE file system – NOT intended for heavy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6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 for the </a:t>
            </a:r>
            <a:r>
              <a:rPr lang="en-US" dirty="0" err="1" smtClean="0"/>
              <a:t>Illumina</a:t>
            </a:r>
            <a:r>
              <a:rPr lang="en-US" dirty="0" smtClean="0"/>
              <a:t> sequencers</a:t>
            </a:r>
          </a:p>
          <a:p>
            <a:r>
              <a:rPr lang="en-US" dirty="0" smtClean="0"/>
              <a:t>Predominantly used by the SDM group</a:t>
            </a:r>
          </a:p>
          <a:p>
            <a:r>
              <a:rPr lang="en-US" dirty="0" smtClean="0"/>
              <a:t>Raw data is moved from </a:t>
            </a:r>
            <a:r>
              <a:rPr lang="en-US" dirty="0" err="1" smtClean="0"/>
              <a:t>SeqFS</a:t>
            </a:r>
            <a:r>
              <a:rPr lang="en-US" dirty="0" smtClean="0"/>
              <a:t> to </a:t>
            </a:r>
            <a:r>
              <a:rPr lang="en-US" dirty="0" err="1" smtClean="0"/>
              <a:t>DnA</a:t>
            </a:r>
            <a:r>
              <a:rPr lang="en-US" dirty="0" smtClean="0"/>
              <a:t> with JAMO – you will only read the raw data from </a:t>
            </a:r>
            <a:r>
              <a:rPr lang="en-US" dirty="0" err="1" smtClean="0"/>
              <a:t>DnA</a:t>
            </a:r>
            <a:r>
              <a:rPr lang="en-US" dirty="0" smtClean="0"/>
              <a:t>, you will never use </a:t>
            </a:r>
            <a:r>
              <a:rPr lang="en-US" dirty="0" err="1" smtClean="0"/>
              <a:t>SeqFS</a:t>
            </a:r>
            <a:r>
              <a:rPr lang="en-US" dirty="0" smtClean="0"/>
              <a:t> directly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89276"/>
              </p:ext>
            </p:extLst>
          </p:nvPr>
        </p:nvGraphicFramePr>
        <p:xfrm>
          <a:off x="460375" y="1162608"/>
          <a:ext cx="8334657" cy="5206198"/>
        </p:xfrm>
        <a:graphic>
          <a:graphicData uri="http://schemas.openxmlformats.org/drawingml/2006/table">
            <a:tbl>
              <a:tblPr/>
              <a:tblGrid>
                <a:gridCol w="1944943"/>
                <a:gridCol w="2499829"/>
                <a:gridCol w="1944943"/>
                <a:gridCol w="1944942"/>
              </a:tblGrid>
              <a:tr h="580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PURPOSE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1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Store application code, compile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Backed up, not purged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Low performing;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Low quota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7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projectb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/scratch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Large temporary files, checkpoints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Highest performing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Purged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87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projectb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/sandbox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Large temporary files, checkpoints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performing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 purge;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low quota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45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$DNAFS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/global/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dna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/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For groups needing shared data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Optimized for reading data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Shared file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performance; read-only on compute nodes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3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$GSCRATCH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Alternative scratch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Data available on almost all NERSC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Shared file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performance;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Purged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2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high-performance parallel file system efficiently manages concurrent file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 Box 88"/>
          <p:cNvSpPr txBox="1">
            <a:spLocks noChangeArrowheads="1"/>
          </p:cNvSpPr>
          <p:nvPr/>
        </p:nvSpPr>
        <p:spPr bwMode="auto">
          <a:xfrm>
            <a:off x="82550" y="1229458"/>
            <a:ext cx="1087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/>
              <a:t>Compute Nodes</a:t>
            </a: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82550" y="2107345"/>
            <a:ext cx="1354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/>
              <a:t>Internal Network</a:t>
            </a:r>
          </a:p>
        </p:txBody>
      </p:sp>
      <p:sp>
        <p:nvSpPr>
          <p:cNvPr id="7" name="Text Box 117"/>
          <p:cNvSpPr txBox="1">
            <a:spLocks noChangeArrowheads="1"/>
          </p:cNvSpPr>
          <p:nvPr/>
        </p:nvSpPr>
        <p:spPr bwMode="auto">
          <a:xfrm>
            <a:off x="82550" y="4988658"/>
            <a:ext cx="1319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/>
              <a:t>Storage Hardware -- Disks</a:t>
            </a:r>
          </a:p>
        </p:txBody>
      </p:sp>
      <p:sp>
        <p:nvSpPr>
          <p:cNvPr id="8" name="Text Box 157"/>
          <p:cNvSpPr txBox="1">
            <a:spLocks noChangeArrowheads="1"/>
          </p:cNvSpPr>
          <p:nvPr/>
        </p:nvSpPr>
        <p:spPr bwMode="auto">
          <a:xfrm>
            <a:off x="82550" y="4474308"/>
            <a:ext cx="1900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/>
              <a:t>Disk controllers - manage failover</a:t>
            </a:r>
          </a:p>
        </p:txBody>
      </p:sp>
      <p:sp>
        <p:nvSpPr>
          <p:cNvPr id="9" name="Text Box 158"/>
          <p:cNvSpPr txBox="1">
            <a:spLocks noChangeArrowheads="1"/>
          </p:cNvSpPr>
          <p:nvPr/>
        </p:nvSpPr>
        <p:spPr bwMode="auto">
          <a:xfrm>
            <a:off x="82550" y="2889983"/>
            <a:ext cx="1160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/>
              <a:t>I/O Servers</a:t>
            </a:r>
          </a:p>
        </p:txBody>
      </p:sp>
      <p:sp>
        <p:nvSpPr>
          <p:cNvPr id="10" name="Text Box 159"/>
          <p:cNvSpPr txBox="1">
            <a:spLocks noChangeArrowheads="1"/>
          </p:cNvSpPr>
          <p:nvPr/>
        </p:nvSpPr>
        <p:spPr bwMode="auto">
          <a:xfrm>
            <a:off x="82550" y="3744058"/>
            <a:ext cx="11604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/>
              <a:t>External Network - (Likely FC)</a:t>
            </a:r>
          </a:p>
        </p:txBody>
      </p: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1401763" y="1200883"/>
            <a:ext cx="7453312" cy="5029200"/>
            <a:chOff x="1401763" y="1642537"/>
            <a:chExt cx="7453312" cy="5029200"/>
          </a:xfrm>
        </p:grpSpPr>
        <p:sp>
          <p:nvSpPr>
            <p:cNvPr id="12" name="Rectangle 87"/>
            <p:cNvSpPr>
              <a:spLocks noChangeArrowheads="1"/>
            </p:cNvSpPr>
            <p:nvPr/>
          </p:nvSpPr>
          <p:spPr bwMode="auto">
            <a:xfrm>
              <a:off x="1477963" y="1642537"/>
              <a:ext cx="7291387" cy="644525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46"/>
            <p:cNvSpPr>
              <a:spLocks noChangeArrowheads="1"/>
            </p:cNvSpPr>
            <p:nvPr/>
          </p:nvSpPr>
          <p:spPr bwMode="auto">
            <a:xfrm>
              <a:off x="2406650" y="5458887"/>
              <a:ext cx="617538" cy="6096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47"/>
            <p:cNvSpPr>
              <a:spLocks noChangeArrowheads="1"/>
            </p:cNvSpPr>
            <p:nvPr/>
          </p:nvSpPr>
          <p:spPr bwMode="auto">
            <a:xfrm>
              <a:off x="3162300" y="5458887"/>
              <a:ext cx="617538" cy="6096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48"/>
            <p:cNvSpPr>
              <a:spLocks noChangeArrowheads="1"/>
            </p:cNvSpPr>
            <p:nvPr/>
          </p:nvSpPr>
          <p:spPr bwMode="auto">
            <a:xfrm>
              <a:off x="3911600" y="5458887"/>
              <a:ext cx="617538" cy="6096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49"/>
            <p:cNvSpPr>
              <a:spLocks noChangeArrowheads="1"/>
            </p:cNvSpPr>
            <p:nvPr/>
          </p:nvSpPr>
          <p:spPr bwMode="auto">
            <a:xfrm>
              <a:off x="4656138" y="5458887"/>
              <a:ext cx="617537" cy="6096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50"/>
            <p:cNvSpPr>
              <a:spLocks noChangeArrowheads="1"/>
            </p:cNvSpPr>
            <p:nvPr/>
          </p:nvSpPr>
          <p:spPr bwMode="auto">
            <a:xfrm>
              <a:off x="5400675" y="5458887"/>
              <a:ext cx="617538" cy="6096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51"/>
            <p:cNvSpPr>
              <a:spLocks noChangeArrowheads="1"/>
            </p:cNvSpPr>
            <p:nvPr/>
          </p:nvSpPr>
          <p:spPr bwMode="auto">
            <a:xfrm>
              <a:off x="6145213" y="5458887"/>
              <a:ext cx="617537" cy="6096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52"/>
            <p:cNvSpPr>
              <a:spLocks noChangeArrowheads="1"/>
            </p:cNvSpPr>
            <p:nvPr/>
          </p:nvSpPr>
          <p:spPr bwMode="auto">
            <a:xfrm>
              <a:off x="6889750" y="5458887"/>
              <a:ext cx="617538" cy="6096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3"/>
            <p:cNvSpPr txBox="1">
              <a:spLocks noChangeArrowheads="1"/>
            </p:cNvSpPr>
            <p:nvPr/>
          </p:nvSpPr>
          <p:spPr bwMode="auto">
            <a:xfrm>
              <a:off x="2457450" y="6214537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99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" name="Rectangle 156"/>
            <p:cNvSpPr>
              <a:spLocks noChangeArrowheads="1"/>
            </p:cNvSpPr>
            <p:nvPr/>
          </p:nvSpPr>
          <p:spPr bwMode="auto">
            <a:xfrm>
              <a:off x="2243138" y="5096937"/>
              <a:ext cx="5345112" cy="190500"/>
            </a:xfrm>
            <a:prstGeom prst="rect">
              <a:avLst/>
            </a:prstGeom>
            <a:solidFill>
              <a:srgbClr val="FFD5C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68"/>
            <p:cNvSpPr>
              <a:spLocks noChangeShapeType="1"/>
            </p:cNvSpPr>
            <p:nvPr/>
          </p:nvSpPr>
          <p:spPr bwMode="auto">
            <a:xfrm flipH="1">
              <a:off x="2365375" y="2798237"/>
              <a:ext cx="2163763" cy="56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69"/>
            <p:cNvSpPr>
              <a:spLocks noChangeShapeType="1"/>
            </p:cNvSpPr>
            <p:nvPr/>
          </p:nvSpPr>
          <p:spPr bwMode="auto">
            <a:xfrm flipH="1">
              <a:off x="3114675" y="2798237"/>
              <a:ext cx="1414463" cy="56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0"/>
            <p:cNvSpPr>
              <a:spLocks noChangeShapeType="1"/>
            </p:cNvSpPr>
            <p:nvPr/>
          </p:nvSpPr>
          <p:spPr bwMode="auto">
            <a:xfrm flipH="1">
              <a:off x="3863975" y="2798237"/>
              <a:ext cx="665163" cy="56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71"/>
            <p:cNvSpPr>
              <a:spLocks noChangeShapeType="1"/>
            </p:cNvSpPr>
            <p:nvPr/>
          </p:nvSpPr>
          <p:spPr bwMode="auto">
            <a:xfrm>
              <a:off x="4529138" y="2798237"/>
              <a:ext cx="84137" cy="56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72"/>
            <p:cNvSpPr>
              <a:spLocks noChangeShapeType="1"/>
            </p:cNvSpPr>
            <p:nvPr/>
          </p:nvSpPr>
          <p:spPr bwMode="auto">
            <a:xfrm>
              <a:off x="4529138" y="2798237"/>
              <a:ext cx="749300" cy="56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73"/>
            <p:cNvSpPr>
              <a:spLocks noChangeShapeType="1"/>
            </p:cNvSpPr>
            <p:nvPr/>
          </p:nvSpPr>
          <p:spPr bwMode="auto">
            <a:xfrm>
              <a:off x="4529138" y="2798237"/>
              <a:ext cx="3125787" cy="56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74"/>
            <p:cNvSpPr>
              <a:spLocks noChangeShapeType="1"/>
            </p:cNvSpPr>
            <p:nvPr/>
          </p:nvSpPr>
          <p:spPr bwMode="auto">
            <a:xfrm>
              <a:off x="4529138" y="2798237"/>
              <a:ext cx="2336800" cy="56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75"/>
            <p:cNvSpPr>
              <a:spLocks noChangeShapeType="1"/>
            </p:cNvSpPr>
            <p:nvPr/>
          </p:nvSpPr>
          <p:spPr bwMode="auto">
            <a:xfrm>
              <a:off x="4529138" y="2798237"/>
              <a:ext cx="1565275" cy="56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1401763" y="2350562"/>
              <a:ext cx="7453312" cy="646113"/>
            </a:xfrm>
            <a:prstGeom prst="ellipse">
              <a:avLst/>
            </a:prstGeom>
            <a:solidFill>
              <a:srgbClr val="FFFF99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89"/>
            <p:cNvSpPr>
              <a:spLocks noChangeArrowheads="1"/>
            </p:cNvSpPr>
            <p:nvPr/>
          </p:nvSpPr>
          <p:spPr bwMode="auto">
            <a:xfrm>
              <a:off x="1643063" y="2109262"/>
              <a:ext cx="309562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91"/>
            <p:cNvSpPr>
              <a:spLocks noChangeArrowheads="1"/>
            </p:cNvSpPr>
            <p:nvPr/>
          </p:nvSpPr>
          <p:spPr bwMode="auto">
            <a:xfrm>
              <a:off x="2327275" y="2102912"/>
              <a:ext cx="309563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92"/>
            <p:cNvSpPr>
              <a:spLocks noChangeArrowheads="1"/>
            </p:cNvSpPr>
            <p:nvPr/>
          </p:nvSpPr>
          <p:spPr bwMode="auto">
            <a:xfrm>
              <a:off x="3098800" y="2106087"/>
              <a:ext cx="309563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93"/>
            <p:cNvSpPr>
              <a:spLocks noChangeArrowheads="1"/>
            </p:cNvSpPr>
            <p:nvPr/>
          </p:nvSpPr>
          <p:spPr bwMode="auto">
            <a:xfrm>
              <a:off x="3887788" y="2091800"/>
              <a:ext cx="309562" cy="496887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94"/>
            <p:cNvSpPr>
              <a:spLocks noChangeArrowheads="1"/>
            </p:cNvSpPr>
            <p:nvPr/>
          </p:nvSpPr>
          <p:spPr bwMode="auto">
            <a:xfrm>
              <a:off x="4640263" y="2091800"/>
              <a:ext cx="309562" cy="496887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95"/>
            <p:cNvSpPr>
              <a:spLocks noChangeArrowheads="1"/>
            </p:cNvSpPr>
            <p:nvPr/>
          </p:nvSpPr>
          <p:spPr bwMode="auto">
            <a:xfrm>
              <a:off x="5410200" y="2106087"/>
              <a:ext cx="309563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96"/>
            <p:cNvSpPr>
              <a:spLocks noChangeArrowheads="1"/>
            </p:cNvSpPr>
            <p:nvPr/>
          </p:nvSpPr>
          <p:spPr bwMode="auto">
            <a:xfrm>
              <a:off x="6181725" y="2109262"/>
              <a:ext cx="309563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97"/>
            <p:cNvSpPr>
              <a:spLocks noChangeArrowheads="1"/>
            </p:cNvSpPr>
            <p:nvPr/>
          </p:nvSpPr>
          <p:spPr bwMode="auto">
            <a:xfrm>
              <a:off x="6970713" y="2094975"/>
              <a:ext cx="309562" cy="496887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98"/>
            <p:cNvSpPr>
              <a:spLocks noChangeArrowheads="1"/>
            </p:cNvSpPr>
            <p:nvPr/>
          </p:nvSpPr>
          <p:spPr bwMode="auto">
            <a:xfrm>
              <a:off x="7686675" y="2087037"/>
              <a:ext cx="309563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99"/>
            <p:cNvSpPr>
              <a:spLocks noChangeArrowheads="1"/>
            </p:cNvSpPr>
            <p:nvPr/>
          </p:nvSpPr>
          <p:spPr bwMode="auto">
            <a:xfrm>
              <a:off x="8412163" y="2109262"/>
              <a:ext cx="309562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" name="Group 184"/>
            <p:cNvGrpSpPr>
              <a:grpSpLocks/>
            </p:cNvGrpSpPr>
            <p:nvPr/>
          </p:nvGrpSpPr>
          <p:grpSpPr bwMode="auto">
            <a:xfrm flipV="1">
              <a:off x="2289175" y="3787250"/>
              <a:ext cx="5289550" cy="568325"/>
              <a:chOff x="1288" y="1976"/>
              <a:chExt cx="3332" cy="358"/>
            </a:xfrm>
          </p:grpSpPr>
          <p:sp>
            <p:nvSpPr>
              <p:cNvPr id="58" name="Line 176"/>
              <p:cNvSpPr>
                <a:spLocks noChangeShapeType="1"/>
              </p:cNvSpPr>
              <p:nvPr/>
            </p:nvSpPr>
            <p:spPr bwMode="auto">
              <a:xfrm flipH="1">
                <a:off x="1288" y="1976"/>
                <a:ext cx="1363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177"/>
              <p:cNvSpPr>
                <a:spLocks noChangeShapeType="1"/>
              </p:cNvSpPr>
              <p:nvPr/>
            </p:nvSpPr>
            <p:spPr bwMode="auto">
              <a:xfrm flipH="1">
                <a:off x="1760" y="1976"/>
                <a:ext cx="891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178"/>
              <p:cNvSpPr>
                <a:spLocks noChangeShapeType="1"/>
              </p:cNvSpPr>
              <p:nvPr/>
            </p:nvSpPr>
            <p:spPr bwMode="auto">
              <a:xfrm flipH="1">
                <a:off x="2232" y="1976"/>
                <a:ext cx="419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179"/>
              <p:cNvSpPr>
                <a:spLocks noChangeShapeType="1"/>
              </p:cNvSpPr>
              <p:nvPr/>
            </p:nvSpPr>
            <p:spPr bwMode="auto">
              <a:xfrm>
                <a:off x="2651" y="1976"/>
                <a:ext cx="53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180"/>
              <p:cNvSpPr>
                <a:spLocks noChangeShapeType="1"/>
              </p:cNvSpPr>
              <p:nvPr/>
            </p:nvSpPr>
            <p:spPr bwMode="auto">
              <a:xfrm>
                <a:off x="2651" y="1976"/>
                <a:ext cx="47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81"/>
              <p:cNvSpPr>
                <a:spLocks noChangeShapeType="1"/>
              </p:cNvSpPr>
              <p:nvPr/>
            </p:nvSpPr>
            <p:spPr bwMode="auto">
              <a:xfrm>
                <a:off x="2651" y="1976"/>
                <a:ext cx="1969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182"/>
              <p:cNvSpPr>
                <a:spLocks noChangeShapeType="1"/>
              </p:cNvSpPr>
              <p:nvPr/>
            </p:nvSpPr>
            <p:spPr bwMode="auto">
              <a:xfrm>
                <a:off x="2651" y="1976"/>
                <a:ext cx="147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183"/>
              <p:cNvSpPr>
                <a:spLocks noChangeShapeType="1"/>
              </p:cNvSpPr>
              <p:nvPr/>
            </p:nvSpPr>
            <p:spPr bwMode="auto">
              <a:xfrm>
                <a:off x="2651" y="1976"/>
                <a:ext cx="986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Rectangle 160"/>
            <p:cNvSpPr>
              <a:spLocks noChangeArrowheads="1"/>
            </p:cNvSpPr>
            <p:nvPr/>
          </p:nvSpPr>
          <p:spPr bwMode="auto">
            <a:xfrm>
              <a:off x="1808163" y="3366562"/>
              <a:ext cx="598487" cy="549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MDS</a:t>
              </a:r>
            </a:p>
          </p:txBody>
        </p:sp>
        <p:sp>
          <p:nvSpPr>
            <p:cNvPr id="43" name="Rectangle 161"/>
            <p:cNvSpPr>
              <a:spLocks noChangeArrowheads="1"/>
            </p:cNvSpPr>
            <p:nvPr/>
          </p:nvSpPr>
          <p:spPr bwMode="auto">
            <a:xfrm>
              <a:off x="2651125" y="3366562"/>
              <a:ext cx="598488" cy="549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I/O</a:t>
              </a:r>
            </a:p>
          </p:txBody>
        </p:sp>
        <p:sp>
          <p:nvSpPr>
            <p:cNvPr id="44" name="Rectangle 162"/>
            <p:cNvSpPr>
              <a:spLocks noChangeArrowheads="1"/>
            </p:cNvSpPr>
            <p:nvPr/>
          </p:nvSpPr>
          <p:spPr bwMode="auto">
            <a:xfrm>
              <a:off x="3433763" y="3366562"/>
              <a:ext cx="598487" cy="549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I/O</a:t>
              </a:r>
            </a:p>
          </p:txBody>
        </p:sp>
        <p:sp>
          <p:nvSpPr>
            <p:cNvPr id="45" name="Rectangle 163"/>
            <p:cNvSpPr>
              <a:spLocks noChangeArrowheads="1"/>
            </p:cNvSpPr>
            <p:nvPr/>
          </p:nvSpPr>
          <p:spPr bwMode="auto">
            <a:xfrm>
              <a:off x="4216400" y="3366562"/>
              <a:ext cx="598488" cy="549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I/O</a:t>
              </a:r>
            </a:p>
          </p:txBody>
        </p:sp>
        <p:sp>
          <p:nvSpPr>
            <p:cNvPr id="46" name="Rectangle 164"/>
            <p:cNvSpPr>
              <a:spLocks noChangeArrowheads="1"/>
            </p:cNvSpPr>
            <p:nvPr/>
          </p:nvSpPr>
          <p:spPr bwMode="auto">
            <a:xfrm>
              <a:off x="4999038" y="3366562"/>
              <a:ext cx="598487" cy="549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I/O</a:t>
              </a:r>
            </a:p>
          </p:txBody>
        </p:sp>
        <p:sp>
          <p:nvSpPr>
            <p:cNvPr id="47" name="Rectangle 165"/>
            <p:cNvSpPr>
              <a:spLocks noChangeArrowheads="1"/>
            </p:cNvSpPr>
            <p:nvPr/>
          </p:nvSpPr>
          <p:spPr bwMode="auto">
            <a:xfrm>
              <a:off x="5781675" y="3366562"/>
              <a:ext cx="598488" cy="549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I/O</a:t>
              </a:r>
            </a:p>
          </p:txBody>
        </p:sp>
        <p:sp>
          <p:nvSpPr>
            <p:cNvPr id="48" name="Rectangle 166"/>
            <p:cNvSpPr>
              <a:spLocks noChangeArrowheads="1"/>
            </p:cNvSpPr>
            <p:nvPr/>
          </p:nvSpPr>
          <p:spPr bwMode="auto">
            <a:xfrm>
              <a:off x="6564313" y="3366562"/>
              <a:ext cx="598487" cy="549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I/O</a:t>
              </a:r>
            </a:p>
          </p:txBody>
        </p:sp>
        <p:sp>
          <p:nvSpPr>
            <p:cNvPr id="49" name="Rectangle 167"/>
            <p:cNvSpPr>
              <a:spLocks noChangeArrowheads="1"/>
            </p:cNvSpPr>
            <p:nvPr/>
          </p:nvSpPr>
          <p:spPr bwMode="auto">
            <a:xfrm>
              <a:off x="7346950" y="3366562"/>
              <a:ext cx="598488" cy="549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I/O</a:t>
              </a:r>
            </a:p>
          </p:txBody>
        </p:sp>
        <p:sp>
          <p:nvSpPr>
            <p:cNvPr id="50" name="Oval 118"/>
            <p:cNvSpPr>
              <a:spLocks noChangeArrowheads="1"/>
            </p:cNvSpPr>
            <p:nvPr/>
          </p:nvSpPr>
          <p:spPr bwMode="auto">
            <a:xfrm>
              <a:off x="2266950" y="4203175"/>
              <a:ext cx="5370513" cy="646112"/>
            </a:xfrm>
            <a:prstGeom prst="ellipse">
              <a:avLst/>
            </a:prstGeom>
            <a:solidFill>
              <a:srgbClr val="CCCCCC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185"/>
            <p:cNvSpPr>
              <a:spLocks noChangeArrowheads="1"/>
            </p:cNvSpPr>
            <p:nvPr/>
          </p:nvSpPr>
          <p:spPr bwMode="auto">
            <a:xfrm>
              <a:off x="2613025" y="4630212"/>
              <a:ext cx="309563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186"/>
            <p:cNvSpPr>
              <a:spLocks noChangeArrowheads="1"/>
            </p:cNvSpPr>
            <p:nvPr/>
          </p:nvSpPr>
          <p:spPr bwMode="auto">
            <a:xfrm>
              <a:off x="3297238" y="4623862"/>
              <a:ext cx="309562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187"/>
            <p:cNvSpPr>
              <a:spLocks noChangeArrowheads="1"/>
            </p:cNvSpPr>
            <p:nvPr/>
          </p:nvSpPr>
          <p:spPr bwMode="auto">
            <a:xfrm>
              <a:off x="4068763" y="4627037"/>
              <a:ext cx="309562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188"/>
            <p:cNvSpPr>
              <a:spLocks noChangeArrowheads="1"/>
            </p:cNvSpPr>
            <p:nvPr/>
          </p:nvSpPr>
          <p:spPr bwMode="auto">
            <a:xfrm>
              <a:off x="4857750" y="4612750"/>
              <a:ext cx="309563" cy="496887"/>
            </a:xfrm>
            <a:prstGeom prst="upDownArrow">
              <a:avLst>
                <a:gd name="adj1" fmla="val 50000"/>
                <a:gd name="adj2" fmla="val 32102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189"/>
            <p:cNvSpPr>
              <a:spLocks noChangeArrowheads="1"/>
            </p:cNvSpPr>
            <p:nvPr/>
          </p:nvSpPr>
          <p:spPr bwMode="auto">
            <a:xfrm>
              <a:off x="5610225" y="4612750"/>
              <a:ext cx="309563" cy="496887"/>
            </a:xfrm>
            <a:prstGeom prst="upDownArrow">
              <a:avLst>
                <a:gd name="adj1" fmla="val 50000"/>
                <a:gd name="adj2" fmla="val 32102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190"/>
            <p:cNvSpPr>
              <a:spLocks noChangeArrowheads="1"/>
            </p:cNvSpPr>
            <p:nvPr/>
          </p:nvSpPr>
          <p:spPr bwMode="auto">
            <a:xfrm>
              <a:off x="6380163" y="4627037"/>
              <a:ext cx="309562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191"/>
            <p:cNvSpPr>
              <a:spLocks noChangeArrowheads="1"/>
            </p:cNvSpPr>
            <p:nvPr/>
          </p:nvSpPr>
          <p:spPr bwMode="auto">
            <a:xfrm>
              <a:off x="7151688" y="4630212"/>
              <a:ext cx="309562" cy="496888"/>
            </a:xfrm>
            <a:prstGeom prst="upDownArrow">
              <a:avLst>
                <a:gd name="adj1" fmla="val 50000"/>
                <a:gd name="adj2" fmla="val 32103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65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15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6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 within NERSC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nodes for transfers from /house</a:t>
            </a:r>
          </a:p>
          <a:p>
            <a:pPr lvl="1"/>
            <a:r>
              <a:rPr lang="en-US" dirty="0" smtClean="0"/>
              <a:t>dtn03.nersc.gov, dtn04.nersc.gov (DTNs)</a:t>
            </a:r>
          </a:p>
          <a:p>
            <a:pPr lvl="1"/>
            <a:r>
              <a:rPr lang="en-US" dirty="0" smtClean="0"/>
              <a:t>schedule jobs in the </a:t>
            </a:r>
            <a:r>
              <a:rPr lang="en-US" dirty="0" err="1" smtClean="0"/>
              <a:t>xfer</a:t>
            </a:r>
            <a:r>
              <a:rPr lang="en-US" dirty="0" smtClean="0"/>
              <a:t> queue</a:t>
            </a:r>
          </a:p>
          <a:p>
            <a:r>
              <a:rPr lang="en-US" dirty="0" smtClean="0"/>
              <a:t>Recommended nodes for transfers to/from </a:t>
            </a:r>
            <a:r>
              <a:rPr lang="en-US" dirty="0" err="1" smtClean="0"/>
              <a:t>ProjectB</a:t>
            </a:r>
            <a:endParaRPr lang="en-US" dirty="0" smtClean="0"/>
          </a:p>
          <a:p>
            <a:pPr lvl="1"/>
            <a:r>
              <a:rPr lang="en-US" dirty="0" smtClean="0"/>
              <a:t>schedule jobs in the </a:t>
            </a:r>
            <a:r>
              <a:rPr lang="en-US" dirty="0" err="1" smtClean="0"/>
              <a:t>xfer</a:t>
            </a:r>
            <a:r>
              <a:rPr lang="en-US" dirty="0" smtClean="0"/>
              <a:t> queue for transfers to </a:t>
            </a:r>
            <a:r>
              <a:rPr lang="en-US" dirty="0" err="1" smtClean="0"/>
              <a:t>DnA</a:t>
            </a:r>
            <a:endParaRPr lang="en-US" dirty="0" smtClean="0"/>
          </a:p>
          <a:p>
            <a:pPr lvl="1"/>
            <a:r>
              <a:rPr lang="en-US" dirty="0" smtClean="0"/>
              <a:t>DTNs or </a:t>
            </a:r>
            <a:r>
              <a:rPr lang="en-US" dirty="0" err="1" smtClean="0"/>
              <a:t>Genepool</a:t>
            </a:r>
            <a:r>
              <a:rPr lang="en-US" dirty="0" smtClean="0"/>
              <a:t> phase 2 nodes for transfers to the archive</a:t>
            </a:r>
          </a:p>
          <a:p>
            <a:r>
              <a:rPr lang="en-US" dirty="0" smtClean="0"/>
              <a:t>Recommended nodes for transfers to </a:t>
            </a:r>
            <a:r>
              <a:rPr lang="en-US" dirty="0" err="1" smtClean="0"/>
              <a:t>DnA</a:t>
            </a:r>
            <a:endParaRPr lang="en-US" dirty="0" smtClean="0"/>
          </a:p>
          <a:p>
            <a:pPr lvl="1"/>
            <a:r>
              <a:rPr lang="en-US" dirty="0" smtClean="0"/>
              <a:t>schedule jobs in the </a:t>
            </a:r>
            <a:r>
              <a:rPr lang="en-US" dirty="0" err="1" smtClean="0"/>
              <a:t>xfer</a:t>
            </a:r>
            <a:r>
              <a:rPr lang="en-US" dirty="0" smtClean="0"/>
              <a:t> queue for transfers to </a:t>
            </a:r>
            <a:r>
              <a:rPr lang="en-US" dirty="0" err="1" smtClean="0"/>
              <a:t>DnA</a:t>
            </a:r>
            <a:endParaRPr lang="en-US" dirty="0" smtClean="0"/>
          </a:p>
          <a:p>
            <a:pPr lvl="1"/>
            <a:r>
              <a:rPr lang="en-US" dirty="0" smtClean="0"/>
              <a:t>use the DTNs or </a:t>
            </a:r>
            <a:r>
              <a:rPr lang="en-US" dirty="0" err="1" smtClean="0"/>
              <a:t>genepool</a:t>
            </a:r>
            <a:r>
              <a:rPr lang="en-US" dirty="0" smtClean="0"/>
              <a:t>{10,11,12}.</a:t>
            </a:r>
            <a:r>
              <a:rPr lang="en-US" dirty="0" err="1" smtClean="0"/>
              <a:t>nersc.gov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16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8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xfer</a:t>
            </a:r>
            <a:r>
              <a:rPr lang="en-US" dirty="0" smtClean="0"/>
              <a:t> queue on </a:t>
            </a:r>
            <a:r>
              <a:rPr lang="en-US" dirty="0" err="1" smtClean="0"/>
              <a:t>Genepool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263" y="2003697"/>
            <a:ext cx="8804397" cy="24314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Next Condensed Regular"/>
                <a:cs typeface="Avenir Next Condensed Regular"/>
              </a:rPr>
              <a:t>kmfagnan@genepool12 ~ $ </a:t>
            </a:r>
            <a:r>
              <a:rPr lang="en-US" sz="1600" dirty="0" smtClean="0">
                <a:latin typeface="Courier"/>
                <a:cs typeface="Courier"/>
              </a:rPr>
              <a:t>cat </a:t>
            </a:r>
            <a:r>
              <a:rPr lang="en-US" sz="1600" dirty="0" err="1" smtClean="0">
                <a:latin typeface="Courier"/>
                <a:cs typeface="Courier"/>
              </a:rPr>
              <a:t>projb_to_dna.sh</a:t>
            </a:r>
            <a:r>
              <a:rPr lang="en-US" sz="1600" dirty="0" smtClean="0">
                <a:latin typeface="Avenir Next Condensed Regular"/>
                <a:cs typeface="Avenir Next Condensed Regular"/>
              </a:rPr>
              <a:t> </a:t>
            </a:r>
          </a:p>
          <a:p>
            <a:r>
              <a:rPr lang="en-US" sz="1600" dirty="0" smtClean="0">
                <a:latin typeface="Courier"/>
                <a:cs typeface="Courier"/>
              </a:rPr>
              <a:t>#!/bin/bash –l</a:t>
            </a:r>
          </a:p>
          <a:p>
            <a:r>
              <a:rPr lang="en-US" sz="1600" dirty="0" smtClean="0">
                <a:latin typeface="Courier"/>
                <a:cs typeface="Courier"/>
              </a:rPr>
              <a:t>#$ -N projb2dna</a:t>
            </a:r>
          </a:p>
          <a:p>
            <a:r>
              <a:rPr lang="en-US" sz="1600" dirty="0" smtClean="0">
                <a:latin typeface="Courier"/>
                <a:cs typeface="Courier"/>
              </a:rPr>
              <a:t>#$ -q </a:t>
            </a:r>
            <a:r>
              <a:rPr lang="en-US" sz="1600" dirty="0" err="1" smtClean="0">
                <a:latin typeface="Courier"/>
                <a:cs typeface="Courier"/>
              </a:rPr>
              <a:t>xfer.q</a:t>
            </a:r>
            <a:r>
              <a:rPr lang="en-US" sz="1600" dirty="0" smtClean="0">
                <a:latin typeface="Courier"/>
                <a:cs typeface="Courier"/>
              </a:rPr>
              <a:t>  (or –l </a:t>
            </a:r>
            <a:r>
              <a:rPr lang="en-US" sz="1600" dirty="0" err="1" smtClean="0">
                <a:latin typeface="Courier"/>
                <a:cs typeface="Courier"/>
              </a:rPr>
              <a:t>xfer.c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  <a:endParaRPr lang="en-US" sz="1600" dirty="0" smtClean="0">
              <a:latin typeface="Courier"/>
              <a:cs typeface="Courier"/>
            </a:endParaRPr>
          </a:p>
          <a:p>
            <a:endParaRPr lang="en-US" dirty="0"/>
          </a:p>
          <a:p>
            <a:r>
              <a:rPr lang="en-US" sz="1600" dirty="0" err="1" smtClean="0">
                <a:latin typeface="Courier"/>
                <a:cs typeface="Courier"/>
              </a:rPr>
              <a:t>rsync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files $DNAFS/</a:t>
            </a:r>
            <a:r>
              <a:rPr lang="en-US" sz="1600" dirty="0" err="1" smtClean="0">
                <a:latin typeface="Courier"/>
                <a:cs typeface="Courier"/>
              </a:rPr>
              <a:t>projectdirs</a:t>
            </a:r>
            <a:r>
              <a:rPr lang="en-US" sz="1600" dirty="0" smtClean="0">
                <a:latin typeface="Courier"/>
                <a:cs typeface="Courier"/>
              </a:rPr>
              <a:t>/&lt;</a:t>
            </a:r>
            <a:r>
              <a:rPr lang="en-US" sz="1600" dirty="0" err="1" smtClean="0">
                <a:latin typeface="Courier"/>
                <a:cs typeface="Courier"/>
              </a:rPr>
              <a:t>dir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Avenir Next Condensed Regular"/>
                <a:cs typeface="Avenir Next Condensed Regular"/>
              </a:rPr>
              <a:t>kmfagnan@genepool12 ~ $  </a:t>
            </a:r>
            <a:r>
              <a:rPr lang="en-US" sz="1600" dirty="0" err="1" smtClean="0">
                <a:latin typeface="Courier"/>
                <a:cs typeface="Courier"/>
              </a:rPr>
              <a:t>qsub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projb_to_dna.sh</a:t>
            </a:r>
            <a:endParaRPr lang="en-US" sz="1600" dirty="0" smtClean="0">
              <a:latin typeface="Courier"/>
              <a:cs typeface="Courier"/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9846" y="1347789"/>
            <a:ext cx="74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batch system (UGE) is a great way to transfer data from </a:t>
            </a:r>
            <a:r>
              <a:rPr lang="en-US" dirty="0" err="1" smtClean="0"/>
              <a:t>ProjectB</a:t>
            </a:r>
            <a:r>
              <a:rPr lang="en-US" dirty="0" smtClean="0"/>
              <a:t> to </a:t>
            </a:r>
            <a:r>
              <a:rPr lang="en-US" dirty="0" err="1" smtClean="0"/>
              <a:t>DnA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57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262" y="2750023"/>
            <a:ext cx="3551033" cy="419851"/>
          </a:xfrm>
          <a:prstGeom prst="rect">
            <a:avLst/>
          </a:prstGeom>
          <a:solidFill>
            <a:srgbClr val="FCD2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xfer</a:t>
            </a:r>
            <a:r>
              <a:rPr lang="en-US" dirty="0" smtClean="0"/>
              <a:t> queue on </a:t>
            </a:r>
            <a:r>
              <a:rPr lang="en-US" dirty="0" err="1" smtClean="0"/>
              <a:t>Genepool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263" y="2003697"/>
            <a:ext cx="8804397" cy="24314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Next Condensed Regular"/>
                <a:cs typeface="Avenir Next Condensed Regular"/>
              </a:rPr>
              <a:t>kmfagnan@genepool12 ~ $ </a:t>
            </a:r>
            <a:r>
              <a:rPr lang="en-US" sz="1600" dirty="0" smtClean="0">
                <a:latin typeface="Courier"/>
                <a:cs typeface="Courier"/>
              </a:rPr>
              <a:t>cat </a:t>
            </a:r>
            <a:r>
              <a:rPr lang="en-US" sz="1600" dirty="0" err="1" smtClean="0">
                <a:latin typeface="Courier"/>
                <a:cs typeface="Courier"/>
              </a:rPr>
              <a:t>projb_to_dna.sh</a:t>
            </a:r>
            <a:r>
              <a:rPr lang="en-US" sz="1600" dirty="0" smtClean="0">
                <a:latin typeface="Avenir Next Condensed Regular"/>
                <a:cs typeface="Avenir Next Condensed Regular"/>
              </a:rPr>
              <a:t> </a:t>
            </a:r>
          </a:p>
          <a:p>
            <a:r>
              <a:rPr lang="en-US" sz="1600" dirty="0" smtClean="0">
                <a:latin typeface="Courier"/>
                <a:cs typeface="Courier"/>
              </a:rPr>
              <a:t>#!/bin/bash –l</a:t>
            </a:r>
          </a:p>
          <a:p>
            <a:r>
              <a:rPr lang="en-US" sz="1600" dirty="0" smtClean="0">
                <a:latin typeface="Courier"/>
                <a:cs typeface="Courier"/>
              </a:rPr>
              <a:t>#$ -N projb2dna</a:t>
            </a:r>
          </a:p>
          <a:p>
            <a:r>
              <a:rPr lang="en-US" sz="1600" dirty="0" smtClean="0">
                <a:latin typeface="Courier"/>
                <a:cs typeface="Courier"/>
              </a:rPr>
              <a:t>#$ -q </a:t>
            </a:r>
            <a:r>
              <a:rPr lang="en-US" sz="1600" dirty="0" err="1" smtClean="0">
                <a:latin typeface="Courier"/>
                <a:cs typeface="Courier"/>
              </a:rPr>
              <a:t>xfer.q</a:t>
            </a:r>
            <a:r>
              <a:rPr lang="en-US" sz="1600" dirty="0" smtClean="0">
                <a:latin typeface="Courier"/>
                <a:cs typeface="Courier"/>
              </a:rPr>
              <a:t>  (or –l </a:t>
            </a:r>
            <a:r>
              <a:rPr lang="en-US" sz="1600" dirty="0" err="1" smtClean="0">
                <a:latin typeface="Courier"/>
                <a:cs typeface="Courier"/>
              </a:rPr>
              <a:t>xfer.c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  <a:endParaRPr lang="en-US" sz="1600" dirty="0" smtClean="0">
              <a:latin typeface="Courier"/>
              <a:cs typeface="Courier"/>
            </a:endParaRPr>
          </a:p>
          <a:p>
            <a:endParaRPr lang="en-US" dirty="0"/>
          </a:p>
          <a:p>
            <a:r>
              <a:rPr lang="en-US" sz="1600" dirty="0" err="1" smtClean="0">
                <a:latin typeface="Courier"/>
                <a:cs typeface="Courier"/>
              </a:rPr>
              <a:t>rsync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files $DNAFS/</a:t>
            </a:r>
            <a:r>
              <a:rPr lang="en-US" sz="1600" dirty="0" err="1" smtClean="0">
                <a:latin typeface="Courier"/>
                <a:cs typeface="Courier"/>
              </a:rPr>
              <a:t>projectdirs</a:t>
            </a:r>
            <a:r>
              <a:rPr lang="en-US" sz="1600" dirty="0" smtClean="0">
                <a:latin typeface="Courier"/>
                <a:cs typeface="Courier"/>
              </a:rPr>
              <a:t>/&lt;</a:t>
            </a:r>
            <a:r>
              <a:rPr lang="en-US" sz="1600" dirty="0" err="1" smtClean="0">
                <a:latin typeface="Courier"/>
                <a:cs typeface="Courier"/>
              </a:rPr>
              <a:t>dir</a:t>
            </a:r>
            <a:r>
              <a:rPr lang="en-US" sz="1600" dirty="0" smtClean="0">
                <a:latin typeface="Courier"/>
                <a:cs typeface="Courier"/>
              </a:rPr>
              <a:t>&gt;</a:t>
            </a: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Avenir Next Condensed Regular"/>
                <a:cs typeface="Avenir Next Condensed Regular"/>
              </a:rPr>
              <a:t>kmfagnan@genepool12 ~ $  </a:t>
            </a:r>
            <a:r>
              <a:rPr lang="en-US" sz="1600" dirty="0" err="1" smtClean="0">
                <a:latin typeface="Courier"/>
                <a:cs typeface="Courier"/>
              </a:rPr>
              <a:t>qsub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projb_to_dna.sh</a:t>
            </a:r>
            <a:endParaRPr lang="en-US" sz="1600" dirty="0" smtClean="0">
              <a:latin typeface="Courier"/>
              <a:cs typeface="Courier"/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9846" y="1347789"/>
            <a:ext cx="74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batch system (UGE) is a great way to transfer data from </a:t>
            </a:r>
            <a:r>
              <a:rPr lang="en-US" dirty="0" err="1" smtClean="0"/>
              <a:t>ProjectB</a:t>
            </a:r>
            <a:r>
              <a:rPr lang="en-US" dirty="0" smtClean="0"/>
              <a:t> to </a:t>
            </a:r>
            <a:r>
              <a:rPr lang="en-US" dirty="0" err="1" smtClean="0"/>
              <a:t>DnA</a:t>
            </a: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064618" y="3169874"/>
            <a:ext cx="955069" cy="1679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96255" y="4849276"/>
            <a:ext cx="35029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Each user can run up to 2 transfers at a time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nly meant for transfer, no CPU-intensive jobs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345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that are well-connected to the file systems and outside world</a:t>
            </a:r>
          </a:p>
          <a:p>
            <a:r>
              <a:rPr lang="en-US" dirty="0" smtClean="0"/>
              <a:t>10Gb/s connection to the /house file system</a:t>
            </a:r>
          </a:p>
          <a:p>
            <a:r>
              <a:rPr lang="en-US" dirty="0" smtClean="0"/>
              <a:t>Optimized for data transfer</a:t>
            </a:r>
          </a:p>
          <a:p>
            <a:r>
              <a:rPr lang="en-US" dirty="0" smtClean="0"/>
              <a:t>Interactive</a:t>
            </a:r>
          </a:p>
          <a:p>
            <a:r>
              <a:rPr lang="en-US" dirty="0" smtClean="0"/>
              <a:t>No time limit</a:t>
            </a:r>
          </a:p>
          <a:p>
            <a:r>
              <a:rPr lang="en-US" dirty="0" smtClean="0"/>
              <a:t>Limited environment – NOT the same as the </a:t>
            </a:r>
            <a:r>
              <a:rPr lang="en-US" dirty="0" err="1" smtClean="0"/>
              <a:t>Genepool</a:t>
            </a:r>
            <a:r>
              <a:rPr lang="en-US" dirty="0" smtClean="0"/>
              <a:t>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19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0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Describe the file systems and where data should be stored</a:t>
            </a:r>
          </a:p>
          <a:p>
            <a:pPr lvl="1"/>
            <a:r>
              <a:rPr lang="en-US" dirty="0" smtClean="0"/>
              <a:t>Gain hands-on experience with data migration tools </a:t>
            </a:r>
          </a:p>
          <a:p>
            <a:pPr lvl="1"/>
            <a:r>
              <a:rPr lang="en-US" dirty="0" smtClean="0"/>
              <a:t>Develop strategies for data management in your analysis</a:t>
            </a:r>
            <a:endParaRPr lang="en-US" dirty="0" smtClean="0"/>
          </a:p>
          <a:p>
            <a:r>
              <a:rPr lang="en-US" dirty="0" smtClean="0"/>
              <a:t>Motivation</a:t>
            </a:r>
            <a:endParaRPr lang="en-US" dirty="0" smtClean="0"/>
          </a:p>
          <a:p>
            <a:pPr lvl="1"/>
            <a:r>
              <a:rPr lang="en-US" dirty="0" smtClean="0"/>
              <a:t>Where is my data???</a:t>
            </a:r>
            <a:endParaRPr lang="en-US" dirty="0" smtClean="0"/>
          </a:p>
          <a:p>
            <a:pPr lvl="1"/>
            <a:r>
              <a:rPr lang="en-US" dirty="0" smtClean="0"/>
              <a:t>Why so many file systems – can’t we keep /house?</a:t>
            </a:r>
          </a:p>
          <a:p>
            <a:pPr lvl="1"/>
            <a:r>
              <a:rPr lang="en-US" dirty="0" smtClean="0"/>
              <a:t>What is a “high-performance” file system?</a:t>
            </a:r>
            <a:endParaRPr lang="en-US" dirty="0" smtClean="0"/>
          </a:p>
          <a:p>
            <a:r>
              <a:rPr lang="en-US" dirty="0" smtClean="0"/>
              <a:t>Transferring data between file systems</a:t>
            </a:r>
            <a:endParaRPr lang="en-US" dirty="0" smtClean="0"/>
          </a:p>
          <a:p>
            <a:pPr lvl="1"/>
            <a:r>
              <a:rPr lang="en-US" dirty="0" smtClean="0"/>
              <a:t>File transfer protocols</a:t>
            </a:r>
          </a:p>
          <a:p>
            <a:pPr lvl="1"/>
            <a:r>
              <a:rPr lang="en-US" dirty="0" smtClean="0"/>
              <a:t>Moving data from /house</a:t>
            </a:r>
          </a:p>
          <a:p>
            <a:pPr lvl="1"/>
            <a:r>
              <a:rPr lang="en-US" dirty="0" smtClean="0"/>
              <a:t>Reading and writing data from my scripts</a:t>
            </a:r>
            <a:endParaRPr lang="en-US" dirty="0"/>
          </a:p>
          <a:p>
            <a:r>
              <a:rPr lang="en-US" dirty="0" smtClean="0"/>
              <a:t>Introduction to the NERSC Archive</a:t>
            </a:r>
          </a:p>
          <a:p>
            <a:pPr lvl="1"/>
            <a:r>
              <a:rPr lang="en-US" dirty="0" smtClean="0"/>
              <a:t>background </a:t>
            </a:r>
          </a:p>
          <a:p>
            <a:pPr lvl="1"/>
            <a:r>
              <a:rPr lang="en-US" dirty="0" smtClean="0"/>
              <a:t>mistakes to avoid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move some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in to </a:t>
            </a:r>
            <a:r>
              <a:rPr lang="en-US" dirty="0" err="1" smtClean="0"/>
              <a:t>Genepool</a:t>
            </a:r>
            <a:endParaRPr lang="en-US" dirty="0" smtClean="0"/>
          </a:p>
          <a:p>
            <a:r>
              <a:rPr lang="en-US" dirty="0" smtClean="0"/>
              <a:t>What directory are you in?</a:t>
            </a:r>
          </a:p>
          <a:p>
            <a:r>
              <a:rPr lang="en-US" dirty="0" smtClean="0"/>
              <a:t>Do the following: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echo $HOME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echo $SCRATCH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echo $BSCRATCH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echo $GSCRATCH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echo $DNAFS</a:t>
            </a:r>
          </a:p>
          <a:p>
            <a:r>
              <a:rPr lang="en-US" dirty="0" smtClean="0">
                <a:latin typeface="+mj-lt"/>
                <a:cs typeface="Courier New"/>
              </a:rPr>
              <a:t>Pick a file and decide where you want to move it</a:t>
            </a:r>
            <a:endParaRPr lang="en-US" dirty="0">
              <a:latin typeface="+mj-lt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20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2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Archive Basics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21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2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archive?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storage of permanent records and information</a:t>
            </a:r>
          </a:p>
          <a:p>
            <a:pPr lvl="1"/>
            <a:r>
              <a:rPr lang="en-US" dirty="0" smtClean="0"/>
              <a:t>Often data that is no longer modified or regularly accessed</a:t>
            </a:r>
          </a:p>
          <a:p>
            <a:pPr lvl="1"/>
            <a:r>
              <a:rPr lang="en-US" dirty="0" smtClean="0"/>
              <a:t>Storage time frame is indefinite or as long as possible</a:t>
            </a:r>
          </a:p>
          <a:p>
            <a:pPr lvl="1"/>
            <a:r>
              <a:rPr lang="en-US" dirty="0" smtClean="0"/>
              <a:t>Archive data typically has, or may have, long-term value to the organization</a:t>
            </a:r>
          </a:p>
          <a:p>
            <a:r>
              <a:rPr lang="en-US" dirty="0" smtClean="0"/>
              <a:t>An archive is not a backup</a:t>
            </a:r>
          </a:p>
          <a:p>
            <a:pPr lvl="1"/>
            <a:r>
              <a:rPr lang="en-US" dirty="0" smtClean="0"/>
              <a:t>A backup is a copy of production data</a:t>
            </a:r>
          </a:p>
          <a:p>
            <a:pPr lvl="1"/>
            <a:r>
              <a:rPr lang="en-US" dirty="0" smtClean="0"/>
              <a:t>Value and retention of backup data is short-term</a:t>
            </a:r>
          </a:p>
          <a:p>
            <a:r>
              <a:rPr lang="en-US" dirty="0" smtClean="0"/>
              <a:t>A backup is a copy of data.  An archive </a:t>
            </a:r>
            <a:r>
              <a:rPr lang="en-US" i="1" dirty="0" smtClean="0"/>
              <a:t>is</a:t>
            </a:r>
            <a:r>
              <a:rPr lang="en-US" dirty="0" smtClean="0"/>
              <a:t> the data.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use an archive?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Data growth is exponential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File system space is finite</a:t>
            </a:r>
          </a:p>
          <a:p>
            <a:pPr lvl="1"/>
            <a:r>
              <a:rPr lang="en-US" sz="1800" dirty="0" smtClean="0"/>
              <a:t>80% of stored data is never accessed after 90 days</a:t>
            </a:r>
          </a:p>
          <a:p>
            <a:pPr lvl="1"/>
            <a:r>
              <a:rPr lang="en-US" sz="1800" dirty="0" smtClean="0"/>
              <a:t>The cost of storing infrequently accessed data on spinning disk is prohibitive</a:t>
            </a:r>
            <a:endParaRPr lang="en-US" sz="1800" dirty="0"/>
          </a:p>
          <a:p>
            <a:pPr lvl="1"/>
            <a:r>
              <a:rPr lang="en-US" sz="1800" dirty="0" smtClean="0"/>
              <a:t>Important, but less frequently accessed data should be stored in an archive to free faster disk for processing workload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23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2" y="1790175"/>
            <a:ext cx="4480035" cy="26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7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NERSC archive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NERSC implements an “active archive”</a:t>
            </a:r>
          </a:p>
          <a:p>
            <a:pPr lvl="1"/>
            <a:r>
              <a:rPr lang="en-US" sz="2000" dirty="0" smtClean="0"/>
              <a:t>NERSC archive supports parallel high-speed transfer and fast data access</a:t>
            </a:r>
          </a:p>
          <a:p>
            <a:pPr lvl="2"/>
            <a:r>
              <a:rPr lang="en-US" sz="1600" dirty="0"/>
              <a:t>Data is transferred over parallel connections to the NERSC internal 10Gb </a:t>
            </a:r>
            <a:r>
              <a:rPr lang="en-US" sz="1600" dirty="0" smtClean="0"/>
              <a:t>network</a:t>
            </a:r>
          </a:p>
          <a:p>
            <a:pPr lvl="2"/>
            <a:r>
              <a:rPr lang="en-US" sz="1600" dirty="0" smtClean="0"/>
              <a:t>Access to first byte in seconds or minutes as opposed to hours or days</a:t>
            </a:r>
          </a:p>
          <a:p>
            <a:pPr lvl="2"/>
            <a:r>
              <a:rPr lang="en-US" sz="1600" dirty="0" smtClean="0"/>
              <a:t>The system is architected and optimized for ingest</a:t>
            </a:r>
          </a:p>
          <a:p>
            <a:r>
              <a:rPr lang="en-US" sz="2400" dirty="0" smtClean="0"/>
              <a:t>The archive uses tiered storage internally to facilitate high speed data access</a:t>
            </a:r>
          </a:p>
          <a:p>
            <a:pPr lvl="1"/>
            <a:r>
              <a:rPr lang="en-US" sz="2000" dirty="0" smtClean="0"/>
              <a:t>Initial data ingest to high-performance FC disk cache</a:t>
            </a:r>
          </a:p>
          <a:p>
            <a:pPr lvl="1"/>
            <a:r>
              <a:rPr lang="en-US" sz="2000" dirty="0" smtClean="0"/>
              <a:t>Data migrated to enterprise tape system and managed by HSM software (HPSS) based on age and usage</a:t>
            </a:r>
          </a:p>
          <a:p>
            <a:r>
              <a:rPr lang="en-US" sz="2400" dirty="0" smtClean="0"/>
              <a:t>The NERSC archive is a shared multi-user system</a:t>
            </a:r>
          </a:p>
          <a:p>
            <a:pPr lvl="1"/>
            <a:r>
              <a:rPr lang="en-US" sz="2000" dirty="0" smtClean="0"/>
              <a:t>Shared resource, no batch system.  Inefficient use affects others.</a:t>
            </a:r>
          </a:p>
          <a:p>
            <a:pPr lvl="1"/>
            <a:r>
              <a:rPr lang="en-US" sz="2000" dirty="0" smtClean="0"/>
              <a:t>Session limits are enforced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24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1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the NERSC archive,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5100" y="1244600"/>
            <a:ext cx="3429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0C1527"/>
                </a:solidFill>
                <a:latin typeface="Arial" charset="0"/>
              </a:rPr>
              <a:t>The NERSC archive is a Hierarchical Storage Management system (HSM)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0C1527"/>
                </a:solidFill>
                <a:latin typeface="Arial" charset="0"/>
              </a:rPr>
              <a:t>Highest </a:t>
            </a:r>
            <a:r>
              <a:rPr lang="en-US" sz="2000" dirty="0">
                <a:solidFill>
                  <a:srgbClr val="0C1527"/>
                </a:solidFill>
                <a:latin typeface="Arial" charset="0"/>
              </a:rPr>
              <a:t>performance requirements and access characteristics at top level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rgbClr val="0C1527"/>
                </a:solidFill>
                <a:latin typeface="Arial" charset="0"/>
              </a:rPr>
              <a:t>Lowest cost, greatest capacity at lower levels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0C1527"/>
                </a:solidFill>
                <a:latin typeface="Arial" charset="0"/>
              </a:rPr>
              <a:t>Migration between levels is automatic, based on </a:t>
            </a:r>
            <a:r>
              <a:rPr lang="en-US" sz="2000" dirty="0" smtClean="0">
                <a:solidFill>
                  <a:srgbClr val="0C1527"/>
                </a:solidFill>
              </a:rPr>
              <a:t>policies</a:t>
            </a:r>
            <a:endParaRPr lang="en-US" sz="2000" dirty="0">
              <a:solidFill>
                <a:srgbClr val="0C1527"/>
              </a:solidFill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933700" y="1063625"/>
            <a:ext cx="5295900" cy="4956175"/>
            <a:chOff x="792" y="864"/>
            <a:chExt cx="4176" cy="3096"/>
          </a:xfrm>
        </p:grpSpPr>
        <p:sp>
          <p:nvSpPr>
            <p:cNvPr id="9" name="Pyr1"/>
            <p:cNvSpPr>
              <a:spLocks noEditPoints="1" noChangeArrowheads="1"/>
            </p:cNvSpPr>
            <p:nvPr/>
          </p:nvSpPr>
          <p:spPr bwMode="auto">
            <a:xfrm>
              <a:off x="2417" y="864"/>
              <a:ext cx="936" cy="6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8 h 21600"/>
                <a:gd name="T11" fmla="*/ 16200 w 21600"/>
                <a:gd name="T12" fmla="*/ 20592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Pyr2"/>
            <p:cNvSpPr>
              <a:spLocks noEditPoints="1" noChangeArrowheads="1"/>
            </p:cNvSpPr>
            <p:nvPr/>
          </p:nvSpPr>
          <p:spPr bwMode="auto">
            <a:xfrm>
              <a:off x="1875" y="1550"/>
              <a:ext cx="2015" cy="8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10 h 21600"/>
                <a:gd name="T14" fmla="*/ 15811 w 21600"/>
                <a:gd name="T15" fmla="*/ 21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Pyr3"/>
            <p:cNvSpPr>
              <a:spLocks noEditPoints="1" noChangeArrowheads="1"/>
            </p:cNvSpPr>
            <p:nvPr/>
          </p:nvSpPr>
          <p:spPr bwMode="auto">
            <a:xfrm>
              <a:off x="1339" y="2355"/>
              <a:ext cx="3087" cy="8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10 h 21600"/>
                <a:gd name="T14" fmla="*/ 16310 w 21600"/>
                <a:gd name="T15" fmla="*/ 21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Pyr4"/>
            <p:cNvSpPr>
              <a:spLocks noEditPoints="1" noChangeArrowheads="1"/>
            </p:cNvSpPr>
            <p:nvPr/>
          </p:nvSpPr>
          <p:spPr bwMode="auto">
            <a:xfrm>
              <a:off x="792" y="3155"/>
              <a:ext cx="4176" cy="8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10 h 21600"/>
                <a:gd name="T14" fmla="*/ 17312 w 21600"/>
                <a:gd name="T15" fmla="*/ 21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984500" y="6032500"/>
            <a:ext cx="5257800" cy="274638"/>
            <a:chOff x="2256" y="3936"/>
            <a:chExt cx="3312" cy="177"/>
          </a:xfrm>
        </p:grpSpPr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256" y="4032"/>
              <a:ext cx="33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552" y="3936"/>
              <a:ext cx="624" cy="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Capacity</a:t>
              </a: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 rot="-121446">
            <a:off x="7315200" y="1371600"/>
            <a:ext cx="274638" cy="4762500"/>
            <a:chOff x="4955" y="1052"/>
            <a:chExt cx="173" cy="2202"/>
          </a:xfrm>
        </p:grpSpPr>
        <p:sp>
          <p:nvSpPr>
            <p:cNvPr id="17" name="Line 15"/>
            <p:cNvSpPr>
              <a:spLocks noChangeShapeType="1"/>
            </p:cNvSpPr>
            <p:nvPr/>
          </p:nvSpPr>
          <p:spPr bwMode="auto">
            <a:xfrm rot="3830633">
              <a:off x="3946" y="2165"/>
              <a:ext cx="220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 rot="3830633">
              <a:off x="4834" y="2048"/>
              <a:ext cx="415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Latency</a:t>
              </a:r>
            </a:p>
          </p:txBody>
        </p:sp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191000" y="3857625"/>
            <a:ext cx="1539875" cy="4286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549900" y="5229225"/>
            <a:ext cx="1524000" cy="484188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343400" y="3810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Local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Disk or Tape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787900" y="2668588"/>
            <a:ext cx="1587500" cy="427037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14925" y="264795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High Capacity  Disk</a:t>
            </a: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4876800" y="2770188"/>
            <a:ext cx="301625" cy="1841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168900" y="1543050"/>
            <a:ext cx="917575" cy="388938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346700" y="15240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Fast </a:t>
            </a:r>
            <a:br>
              <a:rPr lang="en-US" sz="12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Disk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rot="20968851" flipH="1">
            <a:off x="4938713" y="3144838"/>
            <a:ext cx="304800" cy="684212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rot="20968851" flipV="1">
            <a:off x="5167313" y="3128963"/>
            <a:ext cx="304800" cy="684212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rot="20087271" flipH="1">
            <a:off x="5397500" y="2012950"/>
            <a:ext cx="304800" cy="587375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rot="20087271" flipV="1">
            <a:off x="5586413" y="1987550"/>
            <a:ext cx="304800" cy="587375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5930900" y="3136900"/>
            <a:ext cx="434975" cy="2054225"/>
          </a:xfrm>
          <a:custGeom>
            <a:avLst/>
            <a:gdLst>
              <a:gd name="T0" fmla="*/ 0 w 242"/>
              <a:gd name="T1" fmla="*/ 0 h 671"/>
              <a:gd name="T2" fmla="*/ 2147483647 w 242"/>
              <a:gd name="T3" fmla="*/ 2147483647 h 671"/>
              <a:gd name="T4" fmla="*/ 0 60000 65536"/>
              <a:gd name="T5" fmla="*/ 0 60000 65536"/>
              <a:gd name="T6" fmla="*/ 0 w 242"/>
              <a:gd name="T7" fmla="*/ 0 h 671"/>
              <a:gd name="T8" fmla="*/ 242 w 242"/>
              <a:gd name="T9" fmla="*/ 671 h 6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2" h="671">
                <a:moveTo>
                  <a:pt x="0" y="0"/>
                </a:moveTo>
                <a:lnTo>
                  <a:pt x="242" y="671"/>
                </a:lnTo>
              </a:path>
            </a:pathLst>
          </a:cu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6110288" y="3105150"/>
            <a:ext cx="430212" cy="2024063"/>
          </a:xfrm>
          <a:custGeom>
            <a:avLst/>
            <a:gdLst>
              <a:gd name="T0" fmla="*/ 2147483647 w 239"/>
              <a:gd name="T1" fmla="*/ 2147483647 h 661"/>
              <a:gd name="T2" fmla="*/ 0 w 239"/>
              <a:gd name="T3" fmla="*/ 0 h 661"/>
              <a:gd name="T4" fmla="*/ 0 60000 65536"/>
              <a:gd name="T5" fmla="*/ 0 60000 65536"/>
              <a:gd name="T6" fmla="*/ 0 w 239"/>
              <a:gd name="T7" fmla="*/ 0 h 661"/>
              <a:gd name="T8" fmla="*/ 239 w 239"/>
              <a:gd name="T9" fmla="*/ 661 h 6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9" h="661">
                <a:moveTo>
                  <a:pt x="239" y="661"/>
                </a:moveTo>
                <a:lnTo>
                  <a:pt x="0" y="0"/>
                </a:lnTo>
              </a:path>
            </a:pathLst>
          </a:cu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5257800" y="1600200"/>
            <a:ext cx="301625" cy="1841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715000" y="525780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Remote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Disk or Tape</a:t>
            </a:r>
          </a:p>
        </p:txBody>
      </p:sp>
    </p:spTree>
    <p:extLst>
      <p:ext uri="{BB962C8B-B14F-4D97-AF65-F5344CB8AC3E}">
        <p14:creationId xmlns:p14="http://schemas.microsoft.com/office/powerpoint/2010/main" val="2291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NERSC Archive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8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Log 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NERSC archive uses an encrypted key for authentication</a:t>
            </a:r>
          </a:p>
          <a:p>
            <a:pPr lvl="1"/>
            <a:r>
              <a:rPr lang="en-US" dirty="0" smtClean="0"/>
              <a:t>Key placed in ~/.</a:t>
            </a:r>
            <a:r>
              <a:rPr lang="en-US" dirty="0" err="1" smtClean="0"/>
              <a:t>netrc</a:t>
            </a:r>
            <a:r>
              <a:rPr lang="en-US" dirty="0" smtClean="0"/>
              <a:t> file at the top level of the user’s home directory on the compute platform</a:t>
            </a:r>
          </a:p>
          <a:p>
            <a:pPr lvl="1"/>
            <a:r>
              <a:rPr lang="en-US" dirty="0" smtClean="0"/>
              <a:t>All NERSC HPSS clients use the same .</a:t>
            </a:r>
            <a:r>
              <a:rPr lang="en-US" dirty="0" err="1" smtClean="0"/>
              <a:t>netrc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The key is IP specific.  Must generate a new key for use outside the NERSC network.</a:t>
            </a:r>
          </a:p>
          <a:p>
            <a:r>
              <a:rPr lang="en-US" dirty="0" smtClean="0"/>
              <a:t>Archive keys can be generated in two ways</a:t>
            </a:r>
          </a:p>
          <a:p>
            <a:pPr lvl="1"/>
            <a:r>
              <a:rPr lang="en-US" dirty="0" smtClean="0"/>
              <a:t>Automatic:  NERSC </a:t>
            </a:r>
            <a:r>
              <a:rPr lang="en-US" dirty="0" err="1" smtClean="0"/>
              <a:t>auth</a:t>
            </a:r>
            <a:r>
              <a:rPr lang="en-US" dirty="0" smtClean="0"/>
              <a:t> service</a:t>
            </a:r>
          </a:p>
          <a:p>
            <a:pPr lvl="2"/>
            <a:r>
              <a:rPr lang="en-US" dirty="0" smtClean="0"/>
              <a:t>Log into any NERSC compute platform using </a:t>
            </a:r>
            <a:r>
              <a:rPr lang="en-US" dirty="0" err="1" smtClean="0"/>
              <a:t>ssh</a:t>
            </a:r>
            <a:endParaRPr lang="en-US" dirty="0" smtClean="0"/>
          </a:p>
          <a:p>
            <a:pPr lvl="2"/>
            <a:r>
              <a:rPr lang="en-US" dirty="0" smtClean="0"/>
              <a:t>Type “</a:t>
            </a:r>
            <a:r>
              <a:rPr lang="en-US" dirty="0" err="1" smtClean="0"/>
              <a:t>hsi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Enter NERSC password</a:t>
            </a:r>
          </a:p>
          <a:p>
            <a:pPr lvl="1"/>
            <a:r>
              <a:rPr lang="en-US" dirty="0" smtClean="0"/>
              <a:t>Manual: </a:t>
            </a:r>
            <a:r>
              <a:rPr lang="en-US" dirty="0" smtClean="0">
                <a:hlinkClick r:id="rId2"/>
              </a:rPr>
              <a:t>https://nim.nersc.gov/</a:t>
            </a:r>
            <a:r>
              <a:rPr lang="en-US" dirty="0" smtClean="0"/>
              <a:t> web site</a:t>
            </a:r>
          </a:p>
          <a:p>
            <a:pPr lvl="2"/>
            <a:r>
              <a:rPr lang="en-US" dirty="0" smtClean="0"/>
              <a:t>Under “Actions” drop down, select “Generate HPSS Token”</a:t>
            </a:r>
          </a:p>
          <a:p>
            <a:pPr lvl="2"/>
            <a:r>
              <a:rPr lang="en-US" dirty="0" smtClean="0"/>
              <a:t>Copy/paste content into ~/.</a:t>
            </a:r>
            <a:r>
              <a:rPr lang="en-US" dirty="0" err="1" smtClean="0"/>
              <a:t>netrc</a:t>
            </a:r>
            <a:endParaRPr lang="en-US" dirty="0" smtClean="0"/>
          </a:p>
          <a:p>
            <a:pPr lvl="2"/>
            <a:r>
              <a:rPr lang="en-US" dirty="0" err="1" smtClean="0"/>
              <a:t>chmod</a:t>
            </a:r>
            <a:r>
              <a:rPr lang="en-US" dirty="0" smtClean="0"/>
              <a:t> 600 ~/.</a:t>
            </a:r>
            <a:r>
              <a:rPr lang="en-US" dirty="0" err="1" smtClean="0"/>
              <a:t>netrc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27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5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Storing and Retrieving Files with HSI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HSI provides a Unix-like command line interface for navigating archive files and directories</a:t>
            </a:r>
          </a:p>
          <a:p>
            <a:pPr lvl="1"/>
            <a:r>
              <a:rPr lang="en-US" dirty="0" smtClean="0"/>
              <a:t>Standard Unix commands such as </a:t>
            </a:r>
            <a:r>
              <a:rPr lang="en-US" i="1" dirty="0" err="1" smtClean="0"/>
              <a:t>ls</a:t>
            </a:r>
            <a:r>
              <a:rPr lang="en-US" dirty="0" smtClean="0"/>
              <a:t>, </a:t>
            </a:r>
            <a:r>
              <a:rPr lang="en-US" i="1" dirty="0" err="1" smtClean="0"/>
              <a:t>mkdir</a:t>
            </a:r>
            <a:r>
              <a:rPr lang="en-US" dirty="0" smtClean="0"/>
              <a:t>, </a:t>
            </a:r>
            <a:r>
              <a:rPr lang="en-US" i="1" dirty="0" smtClean="0"/>
              <a:t>mv</a:t>
            </a:r>
            <a:r>
              <a:rPr lang="en-US" dirty="0" smtClean="0"/>
              <a:t>, </a:t>
            </a:r>
            <a:r>
              <a:rPr lang="en-US" i="1" dirty="0" err="1" smtClean="0"/>
              <a:t>rm</a:t>
            </a:r>
            <a:r>
              <a:rPr lang="en-US" dirty="0" smtClean="0"/>
              <a:t>, </a:t>
            </a:r>
            <a:r>
              <a:rPr lang="en-US" i="1" dirty="0" err="1" smtClean="0"/>
              <a:t>chown</a:t>
            </a:r>
            <a:r>
              <a:rPr lang="en-US" dirty="0" smtClean="0"/>
              <a:t>, </a:t>
            </a:r>
            <a:r>
              <a:rPr lang="en-US" i="1" dirty="0" err="1" smtClean="0"/>
              <a:t>chmod</a:t>
            </a:r>
            <a:r>
              <a:rPr lang="en-US" dirty="0" smtClean="0"/>
              <a:t>, </a:t>
            </a:r>
            <a:r>
              <a:rPr lang="en-US" i="1" dirty="0" smtClean="0"/>
              <a:t>find</a:t>
            </a:r>
            <a:r>
              <a:rPr lang="en-US" dirty="0" smtClean="0"/>
              <a:t>, etc. are supported</a:t>
            </a:r>
          </a:p>
          <a:p>
            <a:r>
              <a:rPr lang="en-US" dirty="0" smtClean="0"/>
              <a:t>FTP-like interface for storing and retrieving files from the archive (put/get)</a:t>
            </a:r>
          </a:p>
          <a:p>
            <a:pPr lvl="1">
              <a:lnSpc>
                <a:spcPct val="90000"/>
              </a:lnSpc>
            </a:pPr>
            <a:r>
              <a:rPr lang="en-US" sz="1900" b="1" dirty="0" smtClean="0">
                <a:ea typeface="ＭＳ Ｐゴシック" charset="-128"/>
                <a:cs typeface="ＭＳ Ｐゴシック" charset="-128"/>
              </a:rPr>
              <a:t>Store from file system to archive:</a:t>
            </a:r>
            <a:endParaRPr lang="en-US" sz="1900" b="1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                 </a:t>
            </a:r>
            <a:r>
              <a:rPr lang="de-DE" sz="1600" b="0" dirty="0" smtClean="0">
                <a:ea typeface="ＭＳ Ｐゴシック" charset="-128"/>
                <a:cs typeface="ＭＳ Ｐゴシック" charset="-128"/>
              </a:rPr>
              <a:t>-</a:t>
            </a:r>
            <a:r>
              <a:rPr lang="de-DE" sz="1600" b="0" dirty="0">
                <a:ea typeface="ＭＳ Ｐゴシック" charset="-128"/>
                <a:cs typeface="ＭＳ Ｐゴシック" charset="-128"/>
              </a:rPr>
              <a:t>bash-3.2$ </a:t>
            </a:r>
            <a:r>
              <a:rPr lang="de-DE" sz="1600" dirty="0" err="1">
                <a:ea typeface="ＭＳ Ｐゴシック" charset="-128"/>
                <a:cs typeface="ＭＳ Ｐゴシック" charset="-128"/>
              </a:rPr>
              <a:t>hsi</a:t>
            </a: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                  A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:/home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/n/</a:t>
            </a:r>
            <a:r>
              <a:rPr lang="en-US" sz="1600" b="0" dirty="0" err="1" smtClean="0">
                <a:ea typeface="ＭＳ Ｐゴシック" charset="-128"/>
                <a:cs typeface="ＭＳ Ｐゴシック" charset="-128"/>
              </a:rPr>
              <a:t>nickb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-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&gt; 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put </a:t>
            </a:r>
            <a:r>
              <a:rPr lang="en-US" sz="1600" dirty="0" err="1">
                <a:ea typeface="ＭＳ Ｐゴシック" charset="-128"/>
                <a:cs typeface="ＭＳ Ｐゴシック" charset="-128"/>
              </a:rPr>
              <a:t>myfile</a:t>
            </a:r>
            <a:endParaRPr lang="en-US" sz="1600" b="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                  put 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'</a:t>
            </a:r>
            <a:r>
              <a:rPr lang="en-US" sz="1600" b="0" dirty="0" err="1">
                <a:ea typeface="ＭＳ Ｐゴシック" charset="-128"/>
                <a:cs typeface="ＭＳ Ｐゴシック" charset="-128"/>
              </a:rPr>
              <a:t>myfile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' : '/home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/n/</a:t>
            </a:r>
            <a:r>
              <a:rPr lang="en-US" sz="1600" b="0" dirty="0" err="1" smtClean="0">
                <a:ea typeface="ＭＳ Ｐゴシック" charset="-128"/>
                <a:cs typeface="ＭＳ Ｐゴシック" charset="-128"/>
              </a:rPr>
              <a:t>nickb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/</a:t>
            </a:r>
            <a:r>
              <a:rPr lang="en-US" sz="1600" b="0" dirty="0" err="1">
                <a:ea typeface="ＭＳ Ｐゴシック" charset="-128"/>
                <a:cs typeface="ＭＳ Ｐゴシック" charset="-128"/>
              </a:rPr>
              <a:t>myfile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' ( 2097152 bytes, 31445.8 KBS (</a:t>
            </a:r>
            <a:r>
              <a:rPr lang="en-US" sz="1600" b="0" dirty="0" err="1">
                <a:ea typeface="ＭＳ Ｐゴシック" charset="-128"/>
                <a:cs typeface="ＭＳ Ｐゴシック" charset="-128"/>
              </a:rPr>
              <a:t>cos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=4))</a:t>
            </a:r>
          </a:p>
          <a:p>
            <a:pPr>
              <a:buFontTx/>
              <a:buNone/>
            </a:pPr>
            <a:endParaRPr lang="en-US" sz="1000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b="1" dirty="0" smtClean="0">
                <a:ea typeface="ＭＳ Ｐゴシック" charset="-128"/>
                <a:cs typeface="ＭＳ Ｐゴシック" charset="-128"/>
              </a:rPr>
              <a:t>Retrieve file from archive to file system:</a:t>
            </a:r>
            <a:endParaRPr lang="en-US" sz="1900" b="1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                  A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:/home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/n/</a:t>
            </a:r>
            <a:r>
              <a:rPr lang="en-US" sz="1600" b="0" dirty="0" err="1" smtClean="0">
                <a:ea typeface="ＭＳ Ｐゴシック" charset="-128"/>
                <a:cs typeface="ＭＳ Ｐゴシック" charset="-128"/>
              </a:rPr>
              <a:t>nickb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-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&gt; 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get </a:t>
            </a:r>
            <a:r>
              <a:rPr lang="en-US" sz="1600" dirty="0" err="1">
                <a:ea typeface="ＭＳ Ｐゴシック" charset="-128"/>
                <a:cs typeface="ＭＳ Ｐゴシック" charset="-128"/>
              </a:rPr>
              <a:t>myfile</a:t>
            </a:r>
            <a:endParaRPr lang="en-US" sz="1600" b="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                  get 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'</a:t>
            </a:r>
            <a:r>
              <a:rPr lang="en-US" sz="1600" b="0" dirty="0" err="1">
                <a:ea typeface="ＭＳ Ｐゴシック" charset="-128"/>
                <a:cs typeface="ＭＳ Ｐゴシック" charset="-128"/>
              </a:rPr>
              <a:t>myfile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' : '/home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/n/</a:t>
            </a:r>
            <a:r>
              <a:rPr lang="en-US" sz="1600" b="0" dirty="0" err="1" smtClean="0">
                <a:ea typeface="ＭＳ Ｐゴシック" charset="-128"/>
                <a:cs typeface="ＭＳ Ｐゴシック" charset="-128"/>
              </a:rPr>
              <a:t>nickb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/</a:t>
            </a:r>
            <a:r>
              <a:rPr lang="en-US" sz="1600" b="0" dirty="0" err="1">
                <a:ea typeface="ＭＳ Ｐゴシック" charset="-128"/>
                <a:cs typeface="ＭＳ Ｐゴシック" charset="-128"/>
              </a:rPr>
              <a:t>myfile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' (2010/12/19 10:26:49 2097152 bytes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,  46436.2 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KBS )</a:t>
            </a:r>
          </a:p>
          <a:p>
            <a:pPr>
              <a:buFontTx/>
              <a:buNone/>
            </a:pPr>
            <a:endParaRPr lang="en-US" sz="1000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b="1" dirty="0">
                <a:ea typeface="ＭＳ Ｐゴシック" charset="-128"/>
                <a:cs typeface="ＭＳ Ｐゴシック" charset="-128"/>
              </a:rPr>
              <a:t>Full pathname or </a:t>
            </a:r>
            <a:r>
              <a:rPr lang="en-US" sz="1900" b="1" dirty="0" smtClean="0">
                <a:ea typeface="ＭＳ Ｐゴシック" charset="-128"/>
                <a:cs typeface="ＭＳ Ｐゴシック" charset="-128"/>
              </a:rPr>
              <a:t>rename file during transfer:</a:t>
            </a:r>
            <a:endParaRPr lang="en-US" sz="1900" b="1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                 A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:/home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/n/</a:t>
            </a:r>
            <a:r>
              <a:rPr lang="en-US" sz="1600" b="0" dirty="0" err="1" smtClean="0">
                <a:ea typeface="ＭＳ Ｐゴシック" charset="-128"/>
                <a:cs typeface="ＭＳ Ｐゴシック" charset="-128"/>
              </a:rPr>
              <a:t>nickb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-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&gt; 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put </a:t>
            </a:r>
            <a:r>
              <a:rPr lang="en-US" sz="1600" dirty="0" err="1">
                <a:ea typeface="ＭＳ Ｐゴシック" charset="-128"/>
                <a:cs typeface="ＭＳ Ｐゴシック" charset="-128"/>
              </a:rPr>
              <a:t>local_file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 : </a:t>
            </a:r>
            <a:r>
              <a:rPr lang="en-US" sz="1600" dirty="0" err="1">
                <a:ea typeface="ＭＳ Ｐゴシック" charset="-128"/>
                <a:cs typeface="ＭＳ Ｐゴシック" charset="-128"/>
              </a:rPr>
              <a:t>hpss_file</a:t>
            </a:r>
            <a:endParaRPr lang="en-US" sz="1600" b="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                 A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:/home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/n/</a:t>
            </a:r>
            <a:r>
              <a:rPr lang="en-US" sz="1600" b="0" dirty="0" err="1" smtClean="0">
                <a:ea typeface="ＭＳ Ｐゴシック" charset="-128"/>
                <a:cs typeface="ＭＳ Ｐゴシック" charset="-128"/>
              </a:rPr>
              <a:t>nickb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-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&gt; 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get </a:t>
            </a:r>
            <a:r>
              <a:rPr lang="en-US" sz="1600" dirty="0" err="1">
                <a:ea typeface="ＭＳ Ｐゴシック" charset="-128"/>
                <a:cs typeface="ＭＳ Ｐゴシック" charset="-128"/>
              </a:rPr>
              <a:t>local_file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 : </a:t>
            </a:r>
            <a:r>
              <a:rPr lang="en-US" sz="1600" dirty="0" err="1">
                <a:ea typeface="ＭＳ Ｐゴシック" charset="-128"/>
                <a:cs typeface="ＭＳ Ｐゴシック" charset="-128"/>
              </a:rPr>
              <a:t>hpss_file</a:t>
            </a:r>
            <a:endParaRPr lang="en-US" sz="1600" dirty="0">
              <a:ea typeface="ＭＳ Ｐゴシック" charset="-128"/>
              <a:cs typeface="ＭＳ Ｐゴシック" charset="-128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28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8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Storing and Retrieving </a:t>
            </a:r>
            <a:r>
              <a:rPr lang="en-US" dirty="0" smtClean="0"/>
              <a:t>Directories with HTAR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HTAR stores a Unix tar-compatible bundle of files (aggregate) in the archive</a:t>
            </a:r>
          </a:p>
          <a:p>
            <a:pPr lvl="1"/>
            <a:r>
              <a:rPr lang="en-US" dirty="0" smtClean="0"/>
              <a:t>Traverses subdirectories like tar</a:t>
            </a:r>
          </a:p>
          <a:p>
            <a:pPr lvl="1"/>
            <a:r>
              <a:rPr lang="en-US" dirty="0" smtClean="0"/>
              <a:t>No local staging space required--aggregate stored directly into the archive</a:t>
            </a:r>
          </a:p>
          <a:p>
            <a:r>
              <a:rPr lang="en-US" dirty="0" smtClean="0"/>
              <a:t>Recommended utility for storing small files</a:t>
            </a:r>
          </a:p>
          <a:p>
            <a:r>
              <a:rPr lang="en-US" dirty="0" smtClean="0"/>
              <a:t>Some limitations</a:t>
            </a:r>
          </a:p>
          <a:p>
            <a:pPr lvl="1"/>
            <a:r>
              <a:rPr lang="en-US" dirty="0" smtClean="0"/>
              <a:t>5M member files</a:t>
            </a:r>
          </a:p>
          <a:p>
            <a:pPr lvl="1"/>
            <a:r>
              <a:rPr lang="en-US" dirty="0" smtClean="0"/>
              <a:t>64GB max member file size</a:t>
            </a:r>
          </a:p>
          <a:p>
            <a:pPr lvl="1"/>
            <a:r>
              <a:rPr lang="en-US" dirty="0" smtClean="0"/>
              <a:t>155/100 path/filename character limitation</a:t>
            </a:r>
          </a:p>
          <a:p>
            <a:pPr lvl="1"/>
            <a:r>
              <a:rPr lang="en-US" dirty="0" smtClean="0"/>
              <a:t>Max archive file size* currently 10TB</a:t>
            </a:r>
          </a:p>
          <a:p>
            <a:r>
              <a:rPr lang="en-US" dirty="0" smtClean="0"/>
              <a:t>Syntax:  </a:t>
            </a:r>
            <a:r>
              <a:rPr lang="en-US" i="1" dirty="0" err="1" smtClean="0"/>
              <a:t>htar</a:t>
            </a:r>
            <a:r>
              <a:rPr lang="en-US" i="1" dirty="0" smtClean="0"/>
              <a:t> [options] &lt;archive file&gt; &lt;local </a:t>
            </a:r>
            <a:r>
              <a:rPr lang="en-US" i="1" dirty="0" err="1" smtClean="0"/>
              <a:t>file|dir</a:t>
            </a:r>
            <a:r>
              <a:rPr lang="en-US" i="1" dirty="0" smtClean="0"/>
              <a:t>&gt;</a:t>
            </a:r>
            <a:endParaRPr lang="en-US" dirty="0" smtClean="0"/>
          </a:p>
          <a:p>
            <a:pPr lvl="1"/>
            <a:r>
              <a:rPr lang="en-US" b="1" dirty="0" smtClean="0"/>
              <a:t>Store</a:t>
            </a:r>
          </a:p>
          <a:p>
            <a:pPr marL="457200" lvl="1" indent="0">
              <a:buNone/>
            </a:pPr>
            <a:r>
              <a:rPr lang="en-US" sz="1900" dirty="0" smtClean="0">
                <a:latin typeface="Monaco"/>
                <a:cs typeface="Monaco"/>
              </a:rPr>
              <a:t>  -</a:t>
            </a:r>
            <a:r>
              <a:rPr lang="en-US" sz="1900" dirty="0">
                <a:latin typeface="Monaco"/>
                <a:cs typeface="Monaco"/>
              </a:rPr>
              <a:t>bash-3.2$ </a:t>
            </a:r>
            <a:r>
              <a:rPr lang="en-US" sz="1900" b="1" dirty="0" err="1" smtClean="0">
                <a:latin typeface="Monaco"/>
                <a:cs typeface="Monaco"/>
              </a:rPr>
              <a:t>htar</a:t>
            </a:r>
            <a:r>
              <a:rPr lang="en-US" sz="1900" b="1" dirty="0" smtClean="0">
                <a:latin typeface="Monaco"/>
                <a:cs typeface="Monaco"/>
              </a:rPr>
              <a:t> –</a:t>
            </a:r>
            <a:r>
              <a:rPr lang="en-US" sz="1900" b="1" dirty="0" err="1" smtClean="0">
                <a:latin typeface="Monaco"/>
                <a:cs typeface="Monaco"/>
              </a:rPr>
              <a:t>cvf</a:t>
            </a:r>
            <a:r>
              <a:rPr lang="en-US" sz="1900" b="1" dirty="0" smtClean="0">
                <a:latin typeface="Monaco"/>
                <a:cs typeface="Monaco"/>
              </a:rPr>
              <a:t> /home/n/</a:t>
            </a:r>
            <a:r>
              <a:rPr lang="en-US" sz="1900" b="1" dirty="0" err="1" smtClean="0">
                <a:latin typeface="Monaco"/>
                <a:cs typeface="Monaco"/>
              </a:rPr>
              <a:t>nickb</a:t>
            </a:r>
            <a:r>
              <a:rPr lang="en-US" sz="1900" b="1" dirty="0" smtClean="0">
                <a:latin typeface="Monaco"/>
                <a:cs typeface="Monaco"/>
              </a:rPr>
              <a:t>/</a:t>
            </a:r>
            <a:r>
              <a:rPr lang="en-US" sz="1900" b="1" dirty="0" err="1" smtClean="0">
                <a:latin typeface="Monaco"/>
                <a:cs typeface="Monaco"/>
              </a:rPr>
              <a:t>mydir.tar</a:t>
            </a:r>
            <a:r>
              <a:rPr lang="en-US" sz="1900" b="1" dirty="0" smtClean="0">
                <a:latin typeface="Monaco"/>
                <a:cs typeface="Monaco"/>
              </a:rPr>
              <a:t> ./</a:t>
            </a:r>
            <a:r>
              <a:rPr lang="en-US" sz="1900" b="1" dirty="0" err="1" smtClean="0">
                <a:latin typeface="Monaco"/>
                <a:cs typeface="Monaco"/>
              </a:rPr>
              <a:t>mydir</a:t>
            </a:r>
            <a:endParaRPr lang="en-US" sz="1900" b="1" dirty="0" smtClean="0">
              <a:latin typeface="Monaco"/>
              <a:cs typeface="Monaco"/>
            </a:endParaRPr>
          </a:p>
          <a:p>
            <a:pPr lvl="1"/>
            <a:r>
              <a:rPr lang="en-US" sz="2500" b="1" dirty="0" smtClean="0"/>
              <a:t>List</a:t>
            </a:r>
          </a:p>
          <a:p>
            <a:pPr marL="457200" lvl="1" indent="0">
              <a:buNone/>
            </a:pPr>
            <a:r>
              <a:rPr lang="en-US" sz="1900" dirty="0" smtClean="0">
                <a:latin typeface="Monaco"/>
                <a:cs typeface="Monaco"/>
              </a:rPr>
              <a:t>  -</a:t>
            </a:r>
            <a:r>
              <a:rPr lang="en-US" sz="1900" dirty="0">
                <a:latin typeface="Monaco"/>
                <a:cs typeface="Monaco"/>
              </a:rPr>
              <a:t>bash-3.2$ </a:t>
            </a:r>
            <a:r>
              <a:rPr lang="en-US" sz="1900" b="1" dirty="0" err="1" smtClean="0">
                <a:latin typeface="Monaco"/>
                <a:cs typeface="Monaco"/>
              </a:rPr>
              <a:t>htar</a:t>
            </a:r>
            <a:r>
              <a:rPr lang="en-US" sz="1900" b="1" dirty="0" smtClean="0">
                <a:latin typeface="Monaco"/>
                <a:cs typeface="Monaco"/>
              </a:rPr>
              <a:t> –</a:t>
            </a:r>
            <a:r>
              <a:rPr lang="en-US" sz="1900" b="1" dirty="0" err="1" smtClean="0">
                <a:latin typeface="Monaco"/>
                <a:cs typeface="Monaco"/>
              </a:rPr>
              <a:t>tvf</a:t>
            </a:r>
            <a:r>
              <a:rPr lang="en-US" sz="1900" b="1" dirty="0" smtClean="0">
                <a:latin typeface="Monaco"/>
                <a:cs typeface="Monaco"/>
              </a:rPr>
              <a:t> /home/n/</a:t>
            </a:r>
            <a:r>
              <a:rPr lang="en-US" sz="1900" b="1" dirty="0" err="1" smtClean="0">
                <a:latin typeface="Monaco"/>
                <a:cs typeface="Monaco"/>
              </a:rPr>
              <a:t>nickb</a:t>
            </a:r>
            <a:r>
              <a:rPr lang="en-US" sz="1900" b="1" dirty="0" smtClean="0">
                <a:latin typeface="Monaco"/>
                <a:cs typeface="Monaco"/>
              </a:rPr>
              <a:t>/</a:t>
            </a:r>
            <a:r>
              <a:rPr lang="en-US" sz="1900" b="1" dirty="0" err="1" smtClean="0">
                <a:latin typeface="Monaco"/>
                <a:cs typeface="Monaco"/>
              </a:rPr>
              <a:t>mydir.tar</a:t>
            </a:r>
            <a:endParaRPr lang="en-US" sz="1900" dirty="0" smtClean="0"/>
          </a:p>
          <a:p>
            <a:pPr lvl="1"/>
            <a:r>
              <a:rPr lang="en-US" sz="2500" b="1" dirty="0" smtClean="0"/>
              <a:t>Retrieve</a:t>
            </a:r>
          </a:p>
          <a:p>
            <a:pPr marL="457200" lvl="1" indent="0">
              <a:buNone/>
            </a:pPr>
            <a:r>
              <a:rPr lang="en-US" sz="1900" dirty="0" smtClean="0">
                <a:latin typeface="Monaco"/>
                <a:cs typeface="Monaco"/>
              </a:rPr>
              <a:t>  -</a:t>
            </a:r>
            <a:r>
              <a:rPr lang="en-US" sz="1900" dirty="0">
                <a:latin typeface="Monaco"/>
                <a:cs typeface="Monaco"/>
              </a:rPr>
              <a:t>bash-3.2$ </a:t>
            </a:r>
            <a:r>
              <a:rPr lang="en-US" sz="1900" b="1" dirty="0" err="1" smtClean="0">
                <a:latin typeface="Monaco"/>
                <a:cs typeface="Monaco"/>
              </a:rPr>
              <a:t>htar</a:t>
            </a:r>
            <a:r>
              <a:rPr lang="en-US" sz="1900" b="1" dirty="0" smtClean="0">
                <a:latin typeface="Monaco"/>
                <a:cs typeface="Monaco"/>
              </a:rPr>
              <a:t> –</a:t>
            </a:r>
            <a:r>
              <a:rPr lang="en-US" sz="1900" b="1" dirty="0" err="1" smtClean="0">
                <a:latin typeface="Monaco"/>
                <a:cs typeface="Monaco"/>
              </a:rPr>
              <a:t>xvf</a:t>
            </a:r>
            <a:r>
              <a:rPr lang="en-US" sz="1900" b="1" dirty="0" smtClean="0">
                <a:latin typeface="Monaco"/>
                <a:cs typeface="Monaco"/>
              </a:rPr>
              <a:t> /home/n/</a:t>
            </a:r>
            <a:r>
              <a:rPr lang="en-US" sz="1900" b="1" dirty="0" err="1" smtClean="0">
                <a:latin typeface="Monaco"/>
                <a:cs typeface="Monaco"/>
              </a:rPr>
              <a:t>nickb</a:t>
            </a:r>
            <a:r>
              <a:rPr lang="en-US" sz="1900" b="1" dirty="0" smtClean="0">
                <a:latin typeface="Monaco"/>
                <a:cs typeface="Monaco"/>
              </a:rPr>
              <a:t>/</a:t>
            </a:r>
            <a:r>
              <a:rPr lang="en-US" sz="1900" b="1" dirty="0" err="1" smtClean="0">
                <a:latin typeface="Monaco"/>
                <a:cs typeface="Monaco"/>
              </a:rPr>
              <a:t>mydir.tar</a:t>
            </a:r>
            <a:r>
              <a:rPr lang="en-US" sz="1900" b="1" dirty="0" smtClean="0">
                <a:latin typeface="Monaco"/>
                <a:cs typeface="Monaco"/>
              </a:rPr>
              <a:t> [file…]</a:t>
            </a:r>
          </a:p>
          <a:p>
            <a:pPr marL="457200" lvl="1" indent="0">
              <a:buNone/>
            </a:pPr>
            <a:endParaRPr lang="en-US" sz="1300" b="1" dirty="0" smtClean="0">
              <a:latin typeface="Monaco"/>
              <a:cs typeface="Monaco"/>
            </a:endParaRPr>
          </a:p>
          <a:p>
            <a:pPr marL="457200" lvl="1" indent="0">
              <a:buNone/>
            </a:pPr>
            <a:r>
              <a:rPr lang="en-US" sz="1300" dirty="0" smtClean="0">
                <a:latin typeface="Monaco"/>
                <a:cs typeface="Monaco"/>
              </a:rPr>
              <a:t>* By configuration, not an HPSS limitation</a:t>
            </a:r>
            <a:endParaRPr lang="en-US" sz="1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29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0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system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8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Avoiding Common Mistakes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30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6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Files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Tape storage systems do not work well with large numbers of small files</a:t>
            </a:r>
          </a:p>
          <a:p>
            <a:pPr lvl="1"/>
            <a:r>
              <a:rPr lang="en-US" dirty="0" smtClean="0"/>
              <a:t>Tape is sequential media—tapes must be mounted in drives and positioned to specific locations for IO to occur</a:t>
            </a:r>
          </a:p>
          <a:p>
            <a:r>
              <a:rPr lang="en-US" dirty="0" smtClean="0"/>
              <a:t>Mounting and positioning tapes are the slowest system activities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file retrieval incurs delays due to high volume of tape mounts and tape positioning</a:t>
            </a:r>
          </a:p>
          <a:p>
            <a:pPr lvl="1"/>
            <a:r>
              <a:rPr lang="en-US" dirty="0" smtClean="0"/>
              <a:t>Small files stored periodically over long periods of time can be written to hundreds of tapes—especially problematic for retrieval</a:t>
            </a:r>
          </a:p>
          <a:p>
            <a:r>
              <a:rPr lang="en-US" dirty="0" smtClean="0"/>
              <a:t>Use HTAR when possible to optimize small file storage and retrieval</a:t>
            </a:r>
          </a:p>
          <a:p>
            <a:r>
              <a:rPr lang="en-US" dirty="0" smtClean="0"/>
              <a:t>Recommend file sizes in the 10s – 100s of GB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31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8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HPSS system is backed by a single metadata server</a:t>
            </a:r>
          </a:p>
          <a:p>
            <a:pPr lvl="1"/>
            <a:r>
              <a:rPr lang="en-US" dirty="0" smtClean="0"/>
              <a:t>Metadata is stored in a single SQL database instance</a:t>
            </a:r>
          </a:p>
          <a:p>
            <a:pPr lvl="1"/>
            <a:r>
              <a:rPr lang="en-US" dirty="0" smtClean="0"/>
              <a:t>Every user interaction causes database activity</a:t>
            </a:r>
          </a:p>
          <a:p>
            <a:r>
              <a:rPr lang="en-US" dirty="0" smtClean="0"/>
              <a:t>Metadata-intensive operations incur delays</a:t>
            </a:r>
          </a:p>
          <a:p>
            <a:pPr lvl="1"/>
            <a:r>
              <a:rPr lang="en-US" dirty="0" smtClean="0"/>
              <a:t>Recursive operations such as “</a:t>
            </a:r>
            <a:r>
              <a:rPr lang="en-US" i="1" dirty="0" err="1" smtClean="0"/>
              <a:t>chown</a:t>
            </a:r>
            <a:r>
              <a:rPr lang="en-US" i="1" dirty="0" smtClean="0"/>
              <a:t> –R ./*</a:t>
            </a:r>
            <a:r>
              <a:rPr lang="en-US" dirty="0" smtClean="0"/>
              <a:t>” may take longer than expected</a:t>
            </a:r>
          </a:p>
          <a:p>
            <a:pPr lvl="1"/>
            <a:r>
              <a:rPr lang="en-US" dirty="0" smtClean="0"/>
              <a:t>Directories containing more than a few thousand files may become difficult to work with interactively</a:t>
            </a:r>
          </a:p>
          <a:p>
            <a:pPr marL="0" indent="0">
              <a:buNone/>
            </a:pPr>
            <a:r>
              <a:rPr lang="en-US" sz="1800" b="0" dirty="0" smtClean="0">
                <a:latin typeface="Monaco"/>
                <a:cs typeface="Monaco"/>
              </a:rPr>
              <a:t>   </a:t>
            </a:r>
            <a:r>
              <a:rPr lang="en-US" sz="1100" b="0" dirty="0" smtClean="0">
                <a:latin typeface="Monaco"/>
                <a:cs typeface="Monaco"/>
              </a:rPr>
              <a:t>-</a:t>
            </a:r>
            <a:r>
              <a:rPr lang="en-US" sz="1100" b="0" dirty="0">
                <a:latin typeface="Monaco"/>
                <a:cs typeface="Monaco"/>
              </a:rPr>
              <a:t>bash-3.2$ </a:t>
            </a:r>
            <a:r>
              <a:rPr lang="en-US" sz="1100" dirty="0" smtClean="0">
                <a:latin typeface="Monaco"/>
                <a:cs typeface="Monaco"/>
              </a:rPr>
              <a:t>time </a:t>
            </a:r>
            <a:r>
              <a:rPr lang="en-US" sz="1100" dirty="0" err="1" smtClean="0">
                <a:latin typeface="Monaco"/>
                <a:cs typeface="Monaco"/>
              </a:rPr>
              <a:t>hsi</a:t>
            </a:r>
            <a:r>
              <a:rPr lang="en-US" sz="1100" dirty="0" smtClean="0">
                <a:latin typeface="Monaco"/>
                <a:cs typeface="Monaco"/>
              </a:rPr>
              <a:t> –q ‘</a:t>
            </a:r>
            <a:r>
              <a:rPr lang="en-US" sz="1100" dirty="0" err="1" smtClean="0">
                <a:latin typeface="Monaco"/>
                <a:cs typeface="Monaco"/>
              </a:rPr>
              <a:t>ls</a:t>
            </a:r>
            <a:r>
              <a:rPr lang="en-US" sz="1100" dirty="0" smtClean="0">
                <a:latin typeface="Monaco"/>
                <a:cs typeface="Monaco"/>
              </a:rPr>
              <a:t> –l /home/n/</a:t>
            </a:r>
            <a:r>
              <a:rPr lang="en-US" sz="1100" dirty="0" err="1" smtClean="0">
                <a:latin typeface="Monaco"/>
                <a:cs typeface="Monaco"/>
              </a:rPr>
              <a:t>nickb</a:t>
            </a:r>
            <a:r>
              <a:rPr lang="en-US" sz="1100" dirty="0" smtClean="0">
                <a:latin typeface="Monaco"/>
                <a:cs typeface="Monaco"/>
              </a:rPr>
              <a:t>/</a:t>
            </a:r>
            <a:r>
              <a:rPr lang="en-US" sz="1100" dirty="0" err="1" smtClean="0">
                <a:latin typeface="Monaco"/>
                <a:cs typeface="Monaco"/>
              </a:rPr>
              <a:t>tmp</a:t>
            </a:r>
            <a:r>
              <a:rPr lang="en-US" sz="1100" dirty="0" smtClean="0">
                <a:latin typeface="Monaco"/>
                <a:cs typeface="Monaco"/>
              </a:rPr>
              <a:t>/testing/80k-files/’ &gt; /</a:t>
            </a:r>
            <a:r>
              <a:rPr lang="en-US" sz="1100" dirty="0" err="1" smtClean="0">
                <a:latin typeface="Monaco"/>
                <a:cs typeface="Monaco"/>
              </a:rPr>
              <a:t>dev</a:t>
            </a:r>
            <a:r>
              <a:rPr lang="en-US" sz="1100" dirty="0" smtClean="0">
                <a:latin typeface="Monaco"/>
                <a:cs typeface="Monaco"/>
              </a:rPr>
              <a:t>/null 2&gt;&amp;1</a:t>
            </a:r>
            <a:endParaRPr lang="en-US" sz="1100" dirty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1100" b="0" dirty="0">
                <a:latin typeface="Monaco"/>
                <a:cs typeface="Monaco"/>
              </a:rPr>
              <a:t>   </a:t>
            </a:r>
            <a:endParaRPr lang="en-US" sz="1100" b="0" dirty="0" smtClean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1100" b="0" dirty="0">
                <a:latin typeface="Monaco"/>
                <a:cs typeface="Monaco"/>
              </a:rPr>
              <a:t> </a:t>
            </a:r>
            <a:r>
              <a:rPr lang="en-US" sz="1100" b="0" dirty="0" smtClean="0">
                <a:latin typeface="Monaco"/>
                <a:cs typeface="Monaco"/>
              </a:rPr>
              <a:t>    real 20m59.374s</a:t>
            </a:r>
          </a:p>
          <a:p>
            <a:pPr marL="0" indent="0">
              <a:buNone/>
            </a:pPr>
            <a:r>
              <a:rPr lang="en-US" sz="1100" b="0" dirty="0">
                <a:latin typeface="Monaco"/>
                <a:cs typeface="Monaco"/>
              </a:rPr>
              <a:t> </a:t>
            </a:r>
            <a:r>
              <a:rPr lang="en-US" sz="1100" b="0" dirty="0" smtClean="0">
                <a:latin typeface="Monaco"/>
                <a:cs typeface="Monaco"/>
              </a:rPr>
              <a:t>    user   0m7.156s</a:t>
            </a:r>
          </a:p>
          <a:p>
            <a:pPr marL="0" indent="0">
              <a:buNone/>
            </a:pPr>
            <a:r>
              <a:rPr lang="en-US" sz="1100" b="0" dirty="0">
                <a:latin typeface="Monaco"/>
                <a:cs typeface="Monaco"/>
              </a:rPr>
              <a:t> </a:t>
            </a:r>
            <a:r>
              <a:rPr lang="en-US" sz="1100" b="0" dirty="0" smtClean="0">
                <a:latin typeface="Monaco"/>
                <a:cs typeface="Monaco"/>
              </a:rPr>
              <a:t>    sys    0m7.548s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3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Directories,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hsi</a:t>
            </a:r>
            <a:r>
              <a:rPr lang="en-US" dirty="0" smtClean="0"/>
              <a:t> “</a:t>
            </a:r>
            <a:r>
              <a:rPr lang="en-US" i="1" dirty="0" err="1" smtClean="0"/>
              <a:t>ls</a:t>
            </a:r>
            <a:r>
              <a:rPr lang="en-US" i="1" dirty="0" smtClean="0"/>
              <a:t> –l</a:t>
            </a:r>
            <a:r>
              <a:rPr lang="en-US" dirty="0" smtClean="0"/>
              <a:t>” exponential delay: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33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Picture 5" descr="hsi-ls-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654" y="1815224"/>
            <a:ext cx="6104759" cy="457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58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Long-running Transfers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prone for a variety of reasons</a:t>
            </a:r>
          </a:p>
          <a:p>
            <a:pPr lvl="1"/>
            <a:r>
              <a:rPr lang="en-US" dirty="0" smtClean="0"/>
              <a:t>Transient network issues, planned/unplanned maintenance, etc.</a:t>
            </a:r>
          </a:p>
          <a:p>
            <a:r>
              <a:rPr lang="en-US" dirty="0" smtClean="0"/>
              <a:t>Many clients do not have capability to resume interrupted transfers</a:t>
            </a:r>
          </a:p>
          <a:p>
            <a:r>
              <a:rPr lang="en-US" dirty="0" smtClean="0"/>
              <a:t>Can affect archive internal data management (migration) performance</a:t>
            </a:r>
          </a:p>
          <a:p>
            <a:r>
              <a:rPr lang="en-US" dirty="0" smtClean="0"/>
              <a:t>Recommend keeping transfers to 24hrs or less if possible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34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4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Hands-on 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35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9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archive: Hands-on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ssh</a:t>
            </a:r>
            <a:r>
              <a:rPr lang="en-US" dirty="0" smtClean="0"/>
              <a:t>, log into any NERSC compute platform</a:t>
            </a:r>
          </a:p>
          <a:p>
            <a:pPr marL="0" indent="0">
              <a:buNone/>
            </a:pPr>
            <a:r>
              <a:rPr lang="en-US" sz="1600" b="0" dirty="0" smtClean="0">
                <a:latin typeface="Monaco"/>
                <a:cs typeface="Monaco"/>
              </a:rPr>
              <a:t>   -bash-3.2$ </a:t>
            </a:r>
            <a:r>
              <a:rPr lang="en-US" sz="1800" dirty="0" err="1">
                <a:latin typeface="Monaco"/>
                <a:cs typeface="Monaco"/>
              </a:rPr>
              <a:t>ssh</a:t>
            </a: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dtn01.nersc.gov</a:t>
            </a:r>
            <a:endParaRPr lang="en-US" sz="1800" dirty="0">
              <a:latin typeface="Monaco"/>
              <a:cs typeface="Monaco"/>
            </a:endParaRPr>
          </a:p>
          <a:p>
            <a:r>
              <a:rPr lang="en-US" dirty="0" smtClean="0"/>
              <a:t>Start HPSS storage client “</a:t>
            </a:r>
            <a:r>
              <a:rPr lang="en-US" dirty="0" err="1" smtClean="0"/>
              <a:t>hsi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de-DE" sz="1600" b="0" dirty="0" smtClean="0">
                <a:latin typeface="Monaco"/>
                <a:cs typeface="Monaco"/>
              </a:rPr>
              <a:t>   -</a:t>
            </a:r>
            <a:r>
              <a:rPr lang="de-DE" sz="1600" b="0" dirty="0">
                <a:latin typeface="Monaco"/>
                <a:cs typeface="Monaco"/>
              </a:rPr>
              <a:t>bash-3.2$ </a:t>
            </a:r>
            <a:r>
              <a:rPr lang="de-DE" sz="1800" dirty="0" err="1" smtClean="0">
                <a:latin typeface="Monaco"/>
                <a:cs typeface="Monaco"/>
              </a:rPr>
              <a:t>hsi</a:t>
            </a:r>
            <a:endParaRPr lang="de-DE" sz="1800" dirty="0" smtClean="0">
              <a:latin typeface="Monaco"/>
              <a:cs typeface="Monaco"/>
            </a:endParaRPr>
          </a:p>
          <a:p>
            <a:r>
              <a:rPr lang="en-US" dirty="0"/>
              <a:t>Enter NERSC password at prompt (first time only</a:t>
            </a:r>
            <a:r>
              <a:rPr lang="en-US" dirty="0" smtClean="0"/>
              <a:t>)</a:t>
            </a:r>
            <a:endParaRPr lang="de-DE" sz="1800" dirty="0" smtClean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de-DE" sz="1600" b="0" dirty="0" smtClean="0">
                <a:latin typeface="Monaco"/>
                <a:cs typeface="Monaco"/>
              </a:rPr>
              <a:t>   Generating </a:t>
            </a:r>
            <a:r>
              <a:rPr lang="de-DE" sz="1600" b="0" dirty="0">
                <a:latin typeface="Monaco"/>
                <a:cs typeface="Monaco"/>
              </a:rPr>
              <a:t>.</a:t>
            </a:r>
            <a:r>
              <a:rPr lang="de-DE" sz="1600" b="0" dirty="0" err="1">
                <a:latin typeface="Monaco"/>
                <a:cs typeface="Monaco"/>
              </a:rPr>
              <a:t>netrc</a:t>
            </a:r>
            <a:r>
              <a:rPr lang="de-DE" sz="1600" b="0" dirty="0">
                <a:latin typeface="Monaco"/>
                <a:cs typeface="Monaco"/>
              </a:rPr>
              <a:t> </a:t>
            </a:r>
            <a:r>
              <a:rPr lang="de-DE" sz="1600" b="0" dirty="0" err="1">
                <a:latin typeface="Monaco"/>
                <a:cs typeface="Monaco"/>
              </a:rPr>
              <a:t>entry</a:t>
            </a:r>
            <a:r>
              <a:rPr lang="de-DE" sz="1600" b="0" dirty="0">
                <a:latin typeface="Monaco"/>
                <a:cs typeface="Monaco"/>
              </a:rPr>
              <a:t>...</a:t>
            </a:r>
          </a:p>
          <a:p>
            <a:pPr marL="0" indent="0">
              <a:buNone/>
            </a:pPr>
            <a:r>
              <a:rPr lang="de-DE" sz="1600" b="0" dirty="0" smtClean="0">
                <a:latin typeface="Monaco"/>
                <a:cs typeface="Monaco"/>
              </a:rPr>
              <a:t>   nickb</a:t>
            </a:r>
            <a:r>
              <a:rPr lang="de-DE" sz="1600" b="0" dirty="0">
                <a:latin typeface="Monaco"/>
                <a:cs typeface="Monaco"/>
              </a:rPr>
              <a:t>@auth2.nersc.gov's </a:t>
            </a:r>
            <a:r>
              <a:rPr lang="de-DE" sz="1600" b="0" dirty="0" err="1">
                <a:latin typeface="Monaco"/>
                <a:cs typeface="Monaco"/>
              </a:rPr>
              <a:t>password</a:t>
            </a:r>
            <a:r>
              <a:rPr lang="de-DE" sz="1600" b="0" dirty="0" smtClean="0">
                <a:latin typeface="Monaco"/>
                <a:cs typeface="Monaco"/>
              </a:rPr>
              <a:t>:</a:t>
            </a:r>
            <a:endParaRPr lang="en-US" sz="1600" dirty="0">
              <a:latin typeface="Monaco"/>
              <a:cs typeface="Monaco"/>
            </a:endParaRPr>
          </a:p>
          <a:p>
            <a:r>
              <a:rPr lang="en-US" dirty="0" smtClean="0"/>
              <a:t>You should now be logged into your archive home directory</a:t>
            </a:r>
          </a:p>
          <a:p>
            <a:pPr marL="0" indent="0">
              <a:buNone/>
            </a:pPr>
            <a:r>
              <a:rPr lang="en-US" sz="1600" b="0" dirty="0" smtClean="0">
                <a:latin typeface="Monaco"/>
                <a:cs typeface="Monaco"/>
              </a:rPr>
              <a:t>   Username</a:t>
            </a:r>
            <a:r>
              <a:rPr lang="en-US" sz="1600" b="0" dirty="0">
                <a:latin typeface="Monaco"/>
                <a:cs typeface="Monaco"/>
              </a:rPr>
              <a:t>: </a:t>
            </a:r>
            <a:r>
              <a:rPr lang="en-US" sz="1600" b="0" dirty="0" err="1">
                <a:latin typeface="Monaco"/>
                <a:cs typeface="Monaco"/>
              </a:rPr>
              <a:t>nickb</a:t>
            </a:r>
            <a:r>
              <a:rPr lang="en-US" sz="1600" b="0" dirty="0">
                <a:latin typeface="Monaco"/>
                <a:cs typeface="Monaco"/>
              </a:rPr>
              <a:t>  UID: 33065  Acct: 33065(33065) Copies: 1 Firewall: </a:t>
            </a:r>
            <a:r>
              <a:rPr lang="en-US" sz="1600" b="0" dirty="0" smtClean="0">
                <a:latin typeface="Monaco"/>
                <a:cs typeface="Monaco"/>
              </a:rPr>
              <a:t>   off </a:t>
            </a:r>
            <a:r>
              <a:rPr lang="en-US" sz="1600" b="0" dirty="0">
                <a:latin typeface="Monaco"/>
                <a:cs typeface="Monaco"/>
              </a:rPr>
              <a:t>[hsi.3.4.5 Wed Jul 6 16:14:55 PDT 2011][V3.4.5_2010_01_27.01] </a:t>
            </a:r>
          </a:p>
          <a:p>
            <a:pPr marL="0" indent="0">
              <a:buNone/>
            </a:pPr>
            <a:r>
              <a:rPr lang="en-US" sz="1600" b="0" dirty="0" smtClean="0">
                <a:latin typeface="Monaco"/>
                <a:cs typeface="Monaco"/>
              </a:rPr>
              <a:t>   A</a:t>
            </a:r>
            <a:r>
              <a:rPr lang="en-US" sz="1600" b="0" dirty="0">
                <a:latin typeface="Monaco"/>
                <a:cs typeface="Monaco"/>
              </a:rPr>
              <a:t>:/home/n/</a:t>
            </a:r>
            <a:r>
              <a:rPr lang="en-US" sz="1600" b="0" dirty="0" err="1">
                <a:latin typeface="Monaco"/>
                <a:cs typeface="Monaco"/>
              </a:rPr>
              <a:t>nickb</a:t>
            </a:r>
            <a:r>
              <a:rPr lang="en-US" sz="1600" b="0" dirty="0">
                <a:latin typeface="Monaco"/>
                <a:cs typeface="Monaco"/>
              </a:rPr>
              <a:t>-&gt; </a:t>
            </a:r>
            <a:r>
              <a:rPr lang="en-US" sz="1800" dirty="0">
                <a:latin typeface="Monaco"/>
                <a:cs typeface="Monaco"/>
              </a:rPr>
              <a:t>quit</a:t>
            </a:r>
          </a:p>
          <a:p>
            <a:r>
              <a:rPr lang="en-US" dirty="0" smtClean="0"/>
              <a:t>Subsequent logins are now automated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HSI: Hands-on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</a:t>
            </a:r>
            <a:r>
              <a:rPr lang="en-US" dirty="0" err="1"/>
              <a:t>ssh</a:t>
            </a:r>
            <a:r>
              <a:rPr lang="en-US" dirty="0"/>
              <a:t>, log into any NERSC compute </a:t>
            </a:r>
            <a:r>
              <a:rPr lang="en-US" dirty="0" smtClean="0"/>
              <a:t>platform</a:t>
            </a:r>
            <a:endParaRPr lang="en-US" dirty="0"/>
          </a:p>
          <a:p>
            <a:pPr marL="0" indent="0">
              <a:buNone/>
            </a:pPr>
            <a:r>
              <a:rPr lang="en-US" sz="1600" b="0" dirty="0">
                <a:latin typeface="Monaco"/>
                <a:cs typeface="Monaco"/>
              </a:rPr>
              <a:t>   -bash-3.2$ </a:t>
            </a:r>
            <a:r>
              <a:rPr lang="en-US" sz="1800" dirty="0" err="1">
                <a:latin typeface="Monaco"/>
                <a:cs typeface="Monaco"/>
              </a:rPr>
              <a:t>ssh</a:t>
            </a:r>
            <a:r>
              <a:rPr lang="en-US" sz="1800" dirty="0">
                <a:latin typeface="Monaco"/>
                <a:cs typeface="Monaco"/>
              </a:rPr>
              <a:t> dtn01.nersc.gov</a:t>
            </a:r>
          </a:p>
          <a:p>
            <a:r>
              <a:rPr lang="en-US" dirty="0" smtClean="0"/>
              <a:t>Create a file in your home directory</a:t>
            </a:r>
          </a:p>
          <a:p>
            <a:pPr marL="0" indent="0">
              <a:buNone/>
            </a:pPr>
            <a:r>
              <a:rPr lang="en-US" sz="1800" b="0" dirty="0" smtClean="0"/>
              <a:t>        </a:t>
            </a:r>
            <a:r>
              <a:rPr lang="en-US" sz="1800" b="0" dirty="0">
                <a:latin typeface="Monaco"/>
                <a:cs typeface="Monaco"/>
              </a:rPr>
              <a:t>-bash-3.2$ </a:t>
            </a:r>
            <a:r>
              <a:rPr lang="en-US" sz="1800" dirty="0" smtClean="0">
                <a:latin typeface="Monaco"/>
                <a:cs typeface="Monaco"/>
              </a:rPr>
              <a:t>echo foo &gt; </a:t>
            </a:r>
            <a:r>
              <a:rPr lang="en-US" sz="1800" dirty="0" err="1" smtClean="0">
                <a:latin typeface="Monaco"/>
                <a:cs typeface="Monaco"/>
              </a:rPr>
              <a:t>abc.txt</a:t>
            </a:r>
            <a:endParaRPr lang="en-US" sz="1800" b="0" dirty="0" smtClean="0"/>
          </a:p>
          <a:p>
            <a:r>
              <a:rPr lang="en-US" dirty="0"/>
              <a:t>Start HPSS storage client “</a:t>
            </a:r>
            <a:r>
              <a:rPr lang="en-US" dirty="0" err="1"/>
              <a:t>hsi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b="0" dirty="0" smtClean="0"/>
              <a:t>     </a:t>
            </a:r>
            <a:r>
              <a:rPr lang="en-US" sz="1800" b="0" dirty="0">
                <a:latin typeface="Monaco"/>
                <a:cs typeface="Monaco"/>
              </a:rPr>
              <a:t>-bash-3.2$ </a:t>
            </a:r>
            <a:r>
              <a:rPr lang="en-US" sz="1800" dirty="0" err="1" smtClean="0">
                <a:latin typeface="Monaco"/>
                <a:cs typeface="Monaco"/>
              </a:rPr>
              <a:t>hsi</a:t>
            </a:r>
            <a:endParaRPr lang="en-US" sz="1800" b="0" dirty="0"/>
          </a:p>
          <a:p>
            <a:r>
              <a:rPr lang="en-US" dirty="0" smtClean="0"/>
              <a:t>Store file in archive</a:t>
            </a:r>
          </a:p>
          <a:p>
            <a:pPr marL="0" indent="0">
              <a:buNone/>
            </a:pPr>
            <a:r>
              <a:rPr lang="en-US" sz="1800" b="0" dirty="0"/>
              <a:t> </a:t>
            </a:r>
            <a:r>
              <a:rPr lang="en-US" sz="1800" b="0" dirty="0" smtClean="0"/>
              <a:t>       </a:t>
            </a:r>
            <a:r>
              <a:rPr lang="en-US" sz="1800" b="0" dirty="0" smtClean="0">
                <a:ea typeface="ＭＳ Ｐゴシック" charset="-128"/>
                <a:cs typeface="ＭＳ Ｐゴシック" charset="-128"/>
              </a:rPr>
              <a:t>A</a:t>
            </a:r>
            <a:r>
              <a:rPr lang="en-US" sz="1800" b="0" dirty="0">
                <a:ea typeface="ＭＳ Ｐゴシック" charset="-128"/>
                <a:cs typeface="ＭＳ Ｐゴシック" charset="-128"/>
              </a:rPr>
              <a:t>:/home/n/</a:t>
            </a:r>
            <a:r>
              <a:rPr lang="en-US" sz="1800" b="0" dirty="0" err="1">
                <a:ea typeface="ＭＳ Ｐゴシック" charset="-128"/>
                <a:cs typeface="ＭＳ Ｐゴシック" charset="-128"/>
              </a:rPr>
              <a:t>nickb</a:t>
            </a:r>
            <a:r>
              <a:rPr lang="en-US" sz="1800" b="0" dirty="0">
                <a:ea typeface="ＭＳ Ｐゴシック" charset="-128"/>
                <a:cs typeface="ＭＳ Ｐゴシック" charset="-128"/>
              </a:rPr>
              <a:t>-</a:t>
            </a:r>
            <a:r>
              <a:rPr lang="en-US" sz="1800" b="0" dirty="0" smtClean="0">
                <a:ea typeface="ＭＳ Ｐゴシック" charset="-128"/>
                <a:cs typeface="ＭＳ Ｐゴシック" charset="-128"/>
              </a:rPr>
              <a:t>&gt;  </a:t>
            </a:r>
            <a:r>
              <a:rPr lang="en-US" sz="1800" dirty="0" smtClean="0">
                <a:latin typeface="Monaco"/>
                <a:cs typeface="Monaco"/>
              </a:rPr>
              <a:t>put </a:t>
            </a:r>
            <a:r>
              <a:rPr lang="en-US" sz="1800" dirty="0" err="1" smtClean="0">
                <a:latin typeface="Monaco"/>
                <a:cs typeface="Monaco"/>
              </a:rPr>
              <a:t>abc.txt</a:t>
            </a:r>
            <a:endParaRPr lang="en-US" sz="1800" b="0" dirty="0" smtClean="0"/>
          </a:p>
          <a:p>
            <a:r>
              <a:rPr lang="en-US" dirty="0" smtClean="0"/>
              <a:t>Retrieve file and rename</a:t>
            </a:r>
          </a:p>
          <a:p>
            <a:pPr marL="0" indent="0">
              <a:buNone/>
            </a:pPr>
            <a:r>
              <a:rPr lang="en-US" sz="1800" b="0" dirty="0" smtClean="0">
                <a:ea typeface="ＭＳ Ｐゴシック" charset="-128"/>
                <a:cs typeface="ＭＳ Ｐゴシック" charset="-128"/>
              </a:rPr>
              <a:t>        A</a:t>
            </a:r>
            <a:r>
              <a:rPr lang="en-US" sz="1800" b="0" dirty="0">
                <a:ea typeface="ＭＳ Ｐゴシック" charset="-128"/>
                <a:cs typeface="ＭＳ Ｐゴシック" charset="-128"/>
              </a:rPr>
              <a:t>:/home/n/</a:t>
            </a:r>
            <a:r>
              <a:rPr lang="en-US" sz="1800" b="0" dirty="0" err="1">
                <a:ea typeface="ＭＳ Ｐゴシック" charset="-128"/>
                <a:cs typeface="ＭＳ Ｐゴシック" charset="-128"/>
              </a:rPr>
              <a:t>nickb</a:t>
            </a:r>
            <a:r>
              <a:rPr lang="en-US" sz="1800" b="0" dirty="0">
                <a:ea typeface="ＭＳ Ｐゴシック" charset="-128"/>
                <a:cs typeface="ＭＳ Ｐゴシック" charset="-128"/>
              </a:rPr>
              <a:t>-&gt; </a:t>
            </a:r>
            <a:r>
              <a:rPr lang="en-US" sz="1800" b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smtClean="0">
                <a:latin typeface="Monaco"/>
                <a:ea typeface="ＭＳ Ｐゴシック" charset="-128"/>
                <a:cs typeface="Monaco"/>
              </a:rPr>
              <a:t>get abc_1.txt : </a:t>
            </a:r>
            <a:r>
              <a:rPr lang="en-US" sz="1800" dirty="0" err="1" smtClean="0">
                <a:latin typeface="Monaco"/>
                <a:ea typeface="ＭＳ Ｐゴシック" charset="-128"/>
                <a:cs typeface="Monaco"/>
              </a:rPr>
              <a:t>abc.txt</a:t>
            </a:r>
            <a:endParaRPr lang="en-US" sz="1800" dirty="0" smtClean="0">
              <a:latin typeface="Monaco"/>
              <a:ea typeface="ＭＳ Ｐゴシック" charset="-128"/>
              <a:cs typeface="Monaco"/>
            </a:endParaRPr>
          </a:p>
          <a:p>
            <a:pPr marL="0" indent="0">
              <a:buNone/>
            </a:pPr>
            <a:r>
              <a:rPr lang="en-US" sz="1800" b="0" dirty="0" smtClean="0">
                <a:ea typeface="ＭＳ Ｐゴシック" charset="-128"/>
                <a:cs typeface="ＭＳ Ｐゴシック" charset="-128"/>
              </a:rPr>
              <a:t>        A</a:t>
            </a:r>
            <a:r>
              <a:rPr lang="en-US" sz="1800" b="0" dirty="0">
                <a:ea typeface="ＭＳ Ｐゴシック" charset="-128"/>
                <a:cs typeface="ＭＳ Ｐゴシック" charset="-128"/>
              </a:rPr>
              <a:t>:/home/n/</a:t>
            </a:r>
            <a:r>
              <a:rPr lang="en-US" sz="1800" b="0" dirty="0" err="1">
                <a:ea typeface="ＭＳ Ｐゴシック" charset="-128"/>
                <a:cs typeface="ＭＳ Ｐゴシック" charset="-128"/>
              </a:rPr>
              <a:t>nickb</a:t>
            </a:r>
            <a:r>
              <a:rPr lang="en-US" sz="1800" b="0" dirty="0">
                <a:ea typeface="ＭＳ Ｐゴシック" charset="-128"/>
                <a:cs typeface="ＭＳ Ｐゴシック" charset="-128"/>
              </a:rPr>
              <a:t>-&gt; </a:t>
            </a:r>
            <a:r>
              <a:rPr lang="en-US" sz="1800" b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smtClean="0">
                <a:latin typeface="Monaco"/>
                <a:ea typeface="ＭＳ Ｐゴシック" charset="-128"/>
                <a:cs typeface="Monaco"/>
              </a:rPr>
              <a:t>quit</a:t>
            </a:r>
            <a:endParaRPr lang="en-US" sz="1800" b="0" dirty="0" smtClean="0"/>
          </a:p>
          <a:p>
            <a:r>
              <a:rPr lang="en-US" dirty="0" smtClean="0"/>
              <a:t>Compare files*</a:t>
            </a:r>
          </a:p>
          <a:p>
            <a:pPr marL="0" indent="0">
              <a:buNone/>
            </a:pPr>
            <a:r>
              <a:rPr lang="en-US" b="0" dirty="0" smtClean="0"/>
              <a:t>     </a:t>
            </a:r>
            <a:r>
              <a:rPr lang="en-US" sz="1900" b="0" dirty="0">
                <a:latin typeface="Monaco"/>
                <a:cs typeface="Monaco"/>
              </a:rPr>
              <a:t>-bash-3.2$ </a:t>
            </a:r>
            <a:r>
              <a:rPr lang="en-US" sz="1900" dirty="0" smtClean="0">
                <a:latin typeface="Monaco"/>
                <a:cs typeface="Monaco"/>
              </a:rPr>
              <a:t>sha1sum </a:t>
            </a:r>
            <a:r>
              <a:rPr lang="en-US" sz="1900" dirty="0" err="1" smtClean="0">
                <a:latin typeface="Monaco"/>
                <a:cs typeface="Monaco"/>
              </a:rPr>
              <a:t>abc.txt</a:t>
            </a:r>
            <a:r>
              <a:rPr lang="en-US" sz="1900" dirty="0" smtClean="0">
                <a:latin typeface="Monaco"/>
                <a:cs typeface="Monaco"/>
              </a:rPr>
              <a:t> abc_1.txt</a:t>
            </a:r>
          </a:p>
          <a:p>
            <a:pPr marL="0" indent="0">
              <a:buNone/>
            </a:pPr>
            <a:r>
              <a:rPr lang="en-US" sz="1900" b="0" dirty="0">
                <a:latin typeface="Monaco"/>
                <a:cs typeface="Monaco"/>
              </a:rPr>
              <a:t>   f1d2d2f924e986ac86fdf7b36c94bcdf32beec15  </a:t>
            </a:r>
            <a:r>
              <a:rPr lang="en-US" sz="1900" b="0" dirty="0" err="1">
                <a:latin typeface="Monaco"/>
                <a:cs typeface="Monaco"/>
              </a:rPr>
              <a:t>abc.txt</a:t>
            </a:r>
            <a:endParaRPr lang="en-US" sz="1900" b="0" dirty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1900" b="0" dirty="0" smtClean="0">
                <a:latin typeface="Monaco"/>
                <a:cs typeface="Monaco"/>
              </a:rPr>
              <a:t>   f1d2d2f924e986ac86fdf7b36c94bcdf32beec15  </a:t>
            </a:r>
            <a:r>
              <a:rPr lang="en-US" sz="1900" b="0" dirty="0">
                <a:latin typeface="Monaco"/>
                <a:cs typeface="Monaco"/>
              </a:rPr>
              <a:t>abc_1.</a:t>
            </a:r>
            <a:r>
              <a:rPr lang="en-US" sz="1900" b="0" dirty="0" smtClean="0">
                <a:latin typeface="Monaco"/>
                <a:cs typeface="Monaco"/>
              </a:rPr>
              <a:t>txt</a:t>
            </a:r>
          </a:p>
          <a:p>
            <a:pPr marL="0" indent="0">
              <a:buNone/>
            </a:pPr>
            <a:endParaRPr lang="en-US" sz="1900" b="0" dirty="0" smtClean="0">
              <a:latin typeface="Monaco"/>
              <a:cs typeface="Monaco"/>
            </a:endParaRPr>
          </a:p>
          <a:p>
            <a:pPr marL="0" lvl="1" indent="0">
              <a:buNone/>
            </a:pPr>
            <a:r>
              <a:rPr lang="en-US" sz="1400" dirty="0">
                <a:cs typeface="Monaco"/>
              </a:rPr>
              <a:t>* </a:t>
            </a:r>
            <a:r>
              <a:rPr lang="en-US" sz="1400" b="1" dirty="0" smtClean="0">
                <a:cs typeface="Monaco"/>
              </a:rPr>
              <a:t>Note</a:t>
            </a:r>
            <a:r>
              <a:rPr lang="en-US" sz="1400" dirty="0" smtClean="0">
                <a:cs typeface="Monaco"/>
              </a:rPr>
              <a:t>:  checksums supported in the next HSI release with:  </a:t>
            </a:r>
            <a:r>
              <a:rPr lang="en-US" sz="1200" dirty="0" smtClean="0">
                <a:latin typeface="Monaco"/>
                <a:cs typeface="Monaco"/>
              </a:rPr>
              <a:t>‘</a:t>
            </a:r>
            <a:r>
              <a:rPr lang="en-US" sz="1200" dirty="0" err="1" smtClean="0">
                <a:latin typeface="Monaco"/>
                <a:cs typeface="Monaco"/>
              </a:rPr>
              <a:t>hsi</a:t>
            </a:r>
            <a:r>
              <a:rPr lang="en-US" sz="1200" dirty="0" smtClean="0">
                <a:latin typeface="Monaco"/>
                <a:cs typeface="Monaco"/>
              </a:rPr>
              <a:t> ‘put </a:t>
            </a:r>
            <a:r>
              <a:rPr lang="en-US" sz="1200" b="1" i="1" dirty="0" smtClean="0">
                <a:latin typeface="Monaco"/>
                <a:cs typeface="Monaco"/>
              </a:rPr>
              <a:t>–c on </a:t>
            </a:r>
            <a:r>
              <a:rPr lang="en-US" sz="1200" dirty="0" err="1" smtClean="0">
                <a:latin typeface="Monaco"/>
                <a:cs typeface="Monaco"/>
              </a:rPr>
              <a:t>local_file</a:t>
            </a:r>
            <a:r>
              <a:rPr lang="en-US" sz="1200" dirty="0" smtClean="0">
                <a:latin typeface="Monaco"/>
                <a:cs typeface="Monaco"/>
              </a:rPr>
              <a:t> : </a:t>
            </a:r>
            <a:r>
              <a:rPr lang="en-US" sz="1200" dirty="0" err="1" smtClean="0">
                <a:latin typeface="Monaco"/>
                <a:cs typeface="Monaco"/>
              </a:rPr>
              <a:t>remote_file</a:t>
            </a:r>
            <a:r>
              <a:rPr lang="en-US" sz="1200" dirty="0" smtClean="0">
                <a:latin typeface="Monaco"/>
                <a:cs typeface="Monaco"/>
              </a:rPr>
              <a:t>’</a:t>
            </a:r>
            <a:endParaRPr lang="en-US" sz="1200" dirty="0"/>
          </a:p>
          <a:p>
            <a:pPr marL="0" indent="0">
              <a:buNone/>
            </a:pPr>
            <a:endParaRPr lang="en-US" sz="19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37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1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HTAR: Hands-on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Using </a:t>
            </a:r>
            <a:r>
              <a:rPr lang="en-US" dirty="0" err="1"/>
              <a:t>ssh</a:t>
            </a:r>
            <a:r>
              <a:rPr lang="en-US" dirty="0"/>
              <a:t>, log into any NERSC compute platform</a:t>
            </a:r>
          </a:p>
          <a:p>
            <a:pPr marL="0" indent="0">
              <a:buNone/>
            </a:pPr>
            <a:r>
              <a:rPr lang="en-US" sz="1600" b="0" dirty="0">
                <a:latin typeface="Monaco"/>
                <a:cs typeface="Monaco"/>
              </a:rPr>
              <a:t>   -bash-3.2$ </a:t>
            </a:r>
            <a:r>
              <a:rPr lang="en-US" sz="1800" dirty="0" err="1">
                <a:latin typeface="Monaco"/>
                <a:cs typeface="Monaco"/>
              </a:rPr>
              <a:t>ssh</a:t>
            </a:r>
            <a:r>
              <a:rPr lang="en-US" sz="1800" dirty="0">
                <a:latin typeface="Monaco"/>
                <a:cs typeface="Monaco"/>
              </a:rPr>
              <a:t> dtn01.nersc.gov</a:t>
            </a:r>
          </a:p>
          <a:p>
            <a:r>
              <a:rPr lang="en-US" dirty="0"/>
              <a:t>Create a </a:t>
            </a:r>
            <a:r>
              <a:rPr lang="en-US" dirty="0" smtClean="0"/>
              <a:t>subdirectory in </a:t>
            </a:r>
            <a:r>
              <a:rPr lang="en-US" dirty="0"/>
              <a:t>your home directory</a:t>
            </a:r>
          </a:p>
          <a:p>
            <a:pPr marL="0" indent="0">
              <a:buNone/>
            </a:pPr>
            <a:r>
              <a:rPr lang="en-US" sz="1800" b="0" dirty="0"/>
              <a:t>        </a:t>
            </a:r>
            <a:r>
              <a:rPr lang="en-US" sz="1800" b="0" dirty="0">
                <a:latin typeface="Monaco"/>
                <a:cs typeface="Monaco"/>
              </a:rPr>
              <a:t>-bash-3.2$ </a:t>
            </a:r>
            <a:r>
              <a:rPr lang="en-US" sz="1800" dirty="0" err="1" smtClean="0">
                <a:latin typeface="Monaco"/>
                <a:cs typeface="Monaco"/>
              </a:rPr>
              <a:t>mkdir</a:t>
            </a:r>
            <a:r>
              <a:rPr lang="en-US" sz="1800" dirty="0" smtClean="0">
                <a:latin typeface="Monaco"/>
                <a:cs typeface="Monaco"/>
              </a:rPr>
              <a:t> </a:t>
            </a:r>
            <a:r>
              <a:rPr lang="en-US" sz="1800" dirty="0" err="1" smtClean="0">
                <a:latin typeface="Monaco"/>
                <a:cs typeface="Monaco"/>
              </a:rPr>
              <a:t>mydir</a:t>
            </a:r>
            <a:endParaRPr lang="en-US" sz="1800" b="0" dirty="0"/>
          </a:p>
          <a:p>
            <a:r>
              <a:rPr lang="en-US" dirty="0" smtClean="0"/>
              <a:t>Create a few files in the subdirectory</a:t>
            </a:r>
            <a:endParaRPr lang="en-US" dirty="0"/>
          </a:p>
          <a:p>
            <a:pPr marL="0" indent="0">
              <a:buNone/>
            </a:pPr>
            <a:r>
              <a:rPr lang="en-US" b="0" dirty="0"/>
              <a:t>     </a:t>
            </a:r>
            <a:r>
              <a:rPr lang="en-US" sz="1800" b="0" dirty="0">
                <a:latin typeface="Monaco"/>
                <a:cs typeface="Monaco"/>
              </a:rPr>
              <a:t>-bash-3.2$ </a:t>
            </a:r>
            <a:r>
              <a:rPr lang="en-US" sz="1800" dirty="0" smtClean="0">
                <a:latin typeface="Monaco"/>
                <a:cs typeface="Monaco"/>
              </a:rPr>
              <a:t>echo foo &gt; ./</a:t>
            </a:r>
            <a:r>
              <a:rPr lang="en-US" sz="1800" dirty="0" err="1" smtClean="0">
                <a:latin typeface="Monaco"/>
                <a:cs typeface="Monaco"/>
              </a:rPr>
              <a:t>mydir</a:t>
            </a:r>
            <a:r>
              <a:rPr lang="en-US" sz="1800" dirty="0" smtClean="0">
                <a:latin typeface="Monaco"/>
                <a:cs typeface="Monaco"/>
              </a:rPr>
              <a:t>/</a:t>
            </a:r>
            <a:r>
              <a:rPr lang="en-US" sz="1800" dirty="0" err="1" smtClean="0">
                <a:latin typeface="Monaco"/>
                <a:cs typeface="Monaco"/>
              </a:rPr>
              <a:t>a.txt</a:t>
            </a:r>
            <a:endParaRPr lang="en-US" sz="1800" dirty="0" smtClean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sz="1800" b="0" dirty="0" smtClean="0">
                <a:latin typeface="Monaco"/>
                <a:cs typeface="Monaco"/>
              </a:rPr>
              <a:t>   -</a:t>
            </a:r>
            <a:r>
              <a:rPr lang="en-US" sz="1800" b="0" dirty="0">
                <a:latin typeface="Monaco"/>
                <a:cs typeface="Monaco"/>
              </a:rPr>
              <a:t>bash-3.2$ </a:t>
            </a:r>
            <a:r>
              <a:rPr lang="en-US" sz="1800" dirty="0">
                <a:latin typeface="Monaco"/>
                <a:cs typeface="Monaco"/>
              </a:rPr>
              <a:t>echo </a:t>
            </a:r>
            <a:r>
              <a:rPr lang="en-US" sz="1800" dirty="0" smtClean="0">
                <a:latin typeface="Monaco"/>
                <a:cs typeface="Monaco"/>
              </a:rPr>
              <a:t>bar &gt; </a:t>
            </a:r>
            <a:r>
              <a:rPr lang="en-US" sz="1800" dirty="0">
                <a:latin typeface="Monaco"/>
                <a:cs typeface="Monaco"/>
              </a:rPr>
              <a:t>./</a:t>
            </a:r>
            <a:r>
              <a:rPr lang="en-US" sz="1800" dirty="0" err="1">
                <a:latin typeface="Monaco"/>
                <a:cs typeface="Monaco"/>
              </a:rPr>
              <a:t>mydir</a:t>
            </a:r>
            <a:r>
              <a:rPr lang="en-US" sz="1800" dirty="0" smtClean="0">
                <a:latin typeface="Monaco"/>
                <a:cs typeface="Monaco"/>
              </a:rPr>
              <a:t>/</a:t>
            </a:r>
            <a:r>
              <a:rPr lang="en-US" sz="1800" dirty="0" err="1" smtClean="0">
                <a:latin typeface="Monaco"/>
                <a:cs typeface="Monaco"/>
              </a:rPr>
              <a:t>b.txt</a:t>
            </a:r>
            <a:endParaRPr lang="en-US" sz="1800" b="0" dirty="0"/>
          </a:p>
          <a:p>
            <a:r>
              <a:rPr lang="en-US" dirty="0"/>
              <a:t>Store </a:t>
            </a:r>
            <a:r>
              <a:rPr lang="en-US" dirty="0" smtClean="0"/>
              <a:t>subdirectory in archive as “</a:t>
            </a:r>
            <a:r>
              <a:rPr lang="en-US" dirty="0" err="1" smtClean="0"/>
              <a:t>mydir.tar</a:t>
            </a:r>
            <a:r>
              <a:rPr lang="en-US" dirty="0" smtClean="0"/>
              <a:t>” with HTAR</a:t>
            </a:r>
            <a:endParaRPr lang="en-US" dirty="0"/>
          </a:p>
          <a:p>
            <a:pPr marL="0" indent="0">
              <a:buNone/>
            </a:pPr>
            <a:r>
              <a:rPr lang="en-US" sz="1800" b="0" dirty="0"/>
              <a:t>        </a:t>
            </a:r>
            <a:r>
              <a:rPr lang="en-US" sz="1800" b="0" dirty="0">
                <a:latin typeface="Monaco"/>
                <a:cs typeface="Monaco"/>
              </a:rPr>
              <a:t>-bash-3.2$ </a:t>
            </a:r>
            <a:r>
              <a:rPr lang="en-US" sz="1800" dirty="0" err="1" smtClean="0">
                <a:latin typeface="Monaco"/>
                <a:cs typeface="Monaco"/>
              </a:rPr>
              <a:t>htar</a:t>
            </a:r>
            <a:r>
              <a:rPr lang="en-US" sz="1800" dirty="0" smtClean="0">
                <a:latin typeface="Monaco"/>
                <a:cs typeface="Monaco"/>
              </a:rPr>
              <a:t> –</a:t>
            </a:r>
            <a:r>
              <a:rPr lang="en-US" sz="1800" dirty="0" err="1" smtClean="0">
                <a:latin typeface="Monaco"/>
                <a:cs typeface="Monaco"/>
              </a:rPr>
              <a:t>cvf</a:t>
            </a:r>
            <a:r>
              <a:rPr lang="en-US" sz="1800" dirty="0" smtClean="0">
                <a:latin typeface="Monaco"/>
                <a:cs typeface="Monaco"/>
              </a:rPr>
              <a:t> </a:t>
            </a:r>
            <a:r>
              <a:rPr lang="en-US" sz="1800" dirty="0" err="1" smtClean="0">
                <a:latin typeface="Monaco"/>
                <a:cs typeface="Monaco"/>
              </a:rPr>
              <a:t>mydir.tar</a:t>
            </a:r>
            <a:r>
              <a:rPr lang="en-US" sz="1800" dirty="0" smtClean="0">
                <a:latin typeface="Monaco"/>
                <a:cs typeface="Monaco"/>
              </a:rPr>
              <a:t> ./</a:t>
            </a:r>
            <a:r>
              <a:rPr lang="en-US" sz="1800" dirty="0" err="1" smtClean="0">
                <a:latin typeface="Monaco"/>
                <a:cs typeface="Monaco"/>
              </a:rPr>
              <a:t>mydir</a:t>
            </a:r>
            <a:endParaRPr lang="en-US" sz="1800" dirty="0">
              <a:latin typeface="Monaco"/>
              <a:cs typeface="Monaco"/>
            </a:endParaRPr>
          </a:p>
          <a:p>
            <a:r>
              <a:rPr lang="en-US" dirty="0" smtClean="0"/>
              <a:t>List newly created aggregate in archive</a:t>
            </a:r>
            <a:endParaRPr lang="en-US" dirty="0"/>
          </a:p>
          <a:p>
            <a:pPr marL="0" indent="0">
              <a:buNone/>
            </a:pPr>
            <a:r>
              <a:rPr lang="en-US" sz="1800" b="0" dirty="0"/>
              <a:t>        </a:t>
            </a:r>
            <a:r>
              <a:rPr lang="en-US" sz="1800" b="0" dirty="0">
                <a:latin typeface="Monaco"/>
                <a:cs typeface="Monaco"/>
              </a:rPr>
              <a:t>-bash-3.2$ </a:t>
            </a:r>
            <a:r>
              <a:rPr lang="en-US" sz="1800" dirty="0" err="1">
                <a:latin typeface="Monaco"/>
                <a:cs typeface="Monaco"/>
              </a:rPr>
              <a:t>htar</a:t>
            </a: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–</a:t>
            </a:r>
            <a:r>
              <a:rPr lang="en-US" sz="1800" dirty="0" err="1" smtClean="0">
                <a:latin typeface="Monaco"/>
                <a:cs typeface="Monaco"/>
              </a:rPr>
              <a:t>tvf</a:t>
            </a:r>
            <a:r>
              <a:rPr lang="en-US" sz="1800" dirty="0" smtClean="0">
                <a:latin typeface="Monaco"/>
                <a:cs typeface="Monaco"/>
              </a:rPr>
              <a:t> </a:t>
            </a:r>
            <a:r>
              <a:rPr lang="en-US" sz="1800" dirty="0" err="1" smtClean="0">
                <a:latin typeface="Monaco"/>
                <a:cs typeface="Monaco"/>
              </a:rPr>
              <a:t>mydir.tar</a:t>
            </a:r>
            <a:endParaRPr lang="en-US" sz="1800" b="0" dirty="0"/>
          </a:p>
          <a:p>
            <a:r>
              <a:rPr lang="en-US" dirty="0" smtClean="0"/>
              <a:t>Remove local directory and contents</a:t>
            </a:r>
          </a:p>
          <a:p>
            <a:pPr marL="0" indent="0">
              <a:buNone/>
            </a:pPr>
            <a:r>
              <a:rPr lang="en-US" sz="1900" b="0" dirty="0" smtClean="0">
                <a:latin typeface="Monaco"/>
                <a:cs typeface="Monaco"/>
              </a:rPr>
              <a:t>   -</a:t>
            </a:r>
            <a:r>
              <a:rPr lang="en-US" sz="1900" b="0" dirty="0">
                <a:latin typeface="Monaco"/>
                <a:cs typeface="Monaco"/>
              </a:rPr>
              <a:t>bash-3.2$ </a:t>
            </a:r>
            <a:r>
              <a:rPr lang="en-US" sz="1900" dirty="0" err="1" smtClean="0">
                <a:latin typeface="Monaco"/>
                <a:cs typeface="Monaco"/>
              </a:rPr>
              <a:t>rm</a:t>
            </a:r>
            <a:r>
              <a:rPr lang="en-US" sz="1900" dirty="0" smtClean="0">
                <a:latin typeface="Monaco"/>
                <a:cs typeface="Monaco"/>
              </a:rPr>
              <a:t> –</a:t>
            </a:r>
            <a:r>
              <a:rPr lang="en-US" sz="1900" dirty="0" err="1" smtClean="0">
                <a:latin typeface="Monaco"/>
                <a:cs typeface="Monaco"/>
              </a:rPr>
              <a:t>rf</a:t>
            </a:r>
            <a:r>
              <a:rPr lang="en-US" sz="1900" dirty="0" smtClean="0">
                <a:latin typeface="Monaco"/>
                <a:cs typeface="Monaco"/>
              </a:rPr>
              <a:t> ./</a:t>
            </a:r>
            <a:r>
              <a:rPr lang="en-US" sz="1900" dirty="0" err="1" smtClean="0">
                <a:latin typeface="Monaco"/>
                <a:cs typeface="Monaco"/>
              </a:rPr>
              <a:t>mydir</a:t>
            </a:r>
            <a:endParaRPr lang="en-US" sz="1900" dirty="0"/>
          </a:p>
          <a:p>
            <a:r>
              <a:rPr lang="en-US" dirty="0" smtClean="0"/>
              <a:t>Extract directory and files from archive</a:t>
            </a:r>
            <a:endParaRPr lang="en-US" dirty="0"/>
          </a:p>
          <a:p>
            <a:pPr marL="0" indent="0">
              <a:buNone/>
            </a:pPr>
            <a:r>
              <a:rPr lang="en-US" sz="1800" b="0" dirty="0">
                <a:ea typeface="ＭＳ Ｐゴシック" charset="-128"/>
                <a:cs typeface="ＭＳ Ｐゴシック" charset="-128"/>
              </a:rPr>
              <a:t>        </a:t>
            </a:r>
            <a:r>
              <a:rPr lang="en-US" sz="1800" b="0" dirty="0">
                <a:latin typeface="Monaco"/>
                <a:cs typeface="Monaco"/>
              </a:rPr>
              <a:t>-bash-3.2$ </a:t>
            </a:r>
            <a:r>
              <a:rPr lang="en-US" sz="1800" dirty="0" err="1" smtClean="0">
                <a:latin typeface="Monaco"/>
                <a:cs typeface="Monaco"/>
              </a:rPr>
              <a:t>htar</a:t>
            </a:r>
            <a:r>
              <a:rPr lang="en-US" sz="1800" dirty="0" smtClean="0">
                <a:latin typeface="Monaco"/>
                <a:cs typeface="Monaco"/>
              </a:rPr>
              <a:t> –</a:t>
            </a:r>
            <a:r>
              <a:rPr lang="en-US" sz="1800" dirty="0" err="1" smtClean="0">
                <a:latin typeface="Monaco"/>
                <a:cs typeface="Monaco"/>
              </a:rPr>
              <a:t>xvf</a:t>
            </a:r>
            <a:r>
              <a:rPr lang="en-US" sz="1800" dirty="0" smtClean="0">
                <a:latin typeface="Monaco"/>
                <a:cs typeface="Monaco"/>
              </a:rPr>
              <a:t> </a:t>
            </a:r>
            <a:r>
              <a:rPr lang="en-US" sz="1800" dirty="0" err="1" smtClean="0">
                <a:latin typeface="Monaco"/>
                <a:cs typeface="Monaco"/>
              </a:rPr>
              <a:t>mydir.tar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38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8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Energy Research Scientific Computing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39</a:t>
            </a:fld>
            <a:r>
              <a:rPr lang="en-US" smtClean="0"/>
              <a:t> -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Condensed Regular"/>
                <a:cs typeface="Avenir Next Condensed Regular"/>
              </a:rPr>
              <a:t>What’s the name of the file system that’s retiring?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Avenir Next Condensed Regular"/>
              <a:cs typeface="Avenir Next Condensed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Condensed Regular"/>
                <a:cs typeface="Avenir Next Condensed Regular"/>
              </a:rPr>
              <a:t>Where should you write data from your compute jobs on the cluster?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venir Next Condensed Regular"/>
              <a:cs typeface="Avenir Next Condensed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Condensed Regular"/>
                <a:cs typeface="Avenir Next Condensed Regular"/>
              </a:rPr>
              <a:t>What file system do you land in when you log into </a:t>
            </a:r>
            <a:r>
              <a:rPr lang="en-US" sz="2000" dirty="0" err="1" smtClean="0">
                <a:latin typeface="Avenir Next Condensed Regular"/>
                <a:cs typeface="Avenir Next Condensed Regular"/>
              </a:rPr>
              <a:t>Genepool</a:t>
            </a:r>
            <a:r>
              <a:rPr lang="en-US" sz="2000" dirty="0" smtClean="0">
                <a:latin typeface="Avenir Next Condensed Regular"/>
                <a:cs typeface="Avenir Next Condensed Regular"/>
              </a:rPr>
              <a:t> (login nodes, </a:t>
            </a:r>
            <a:r>
              <a:rPr lang="en-US" sz="2000" dirty="0" err="1" smtClean="0">
                <a:latin typeface="Avenir Next Condensed Regular"/>
                <a:cs typeface="Avenir Next Condensed Regular"/>
              </a:rPr>
              <a:t>gpints</a:t>
            </a:r>
            <a:r>
              <a:rPr lang="en-US" sz="2000" dirty="0" smtClean="0">
                <a:latin typeface="Avenir Next Condensed Regular"/>
                <a:cs typeface="Avenir Next Condensed Regular"/>
              </a:rPr>
              <a:t>, </a:t>
            </a:r>
            <a:r>
              <a:rPr lang="en-US" sz="2000" dirty="0" err="1" smtClean="0">
                <a:latin typeface="Avenir Next Condensed Regular"/>
                <a:cs typeface="Avenir Next Condensed Regular"/>
              </a:rPr>
              <a:t>etc</a:t>
            </a:r>
            <a:r>
              <a:rPr lang="en-US" sz="2000" dirty="0" smtClean="0">
                <a:latin typeface="Avenir Next Condensed Regular"/>
                <a:cs typeface="Avenir Next Condensed Regular"/>
              </a:rPr>
              <a:t>)?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venir Next Condensed Regular"/>
              <a:cs typeface="Avenir Next Condensed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Condensed Regular"/>
                <a:cs typeface="Avenir Next Condensed Regular"/>
              </a:rPr>
              <a:t>How many file systems are available to the JGI?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venir Next Condensed Regular"/>
              <a:cs typeface="Avenir Next Condensed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Condensed Regular"/>
                <a:cs typeface="Avenir Next Condensed Regular"/>
              </a:rPr>
              <a:t>Where do you have personal directories?  What are the quotas on those directories?</a:t>
            </a:r>
          </a:p>
          <a:p>
            <a:endParaRPr lang="en-US" sz="2000" dirty="0">
              <a:latin typeface="Avenir Next Condensed Regular"/>
              <a:cs typeface="Avenir Next Condensed Regular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Next Condensed Regular"/>
                <a:cs typeface="Avenir Next Condensed Regular"/>
              </a:rPr>
              <a:t>When was the last time you accessed a file on /house?  </a:t>
            </a:r>
            <a:endParaRPr lang="en-US" sz="2000" dirty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9393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40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8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41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3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refresher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house_training_retirement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16" y="359622"/>
            <a:ext cx="5013784" cy="6374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268" y="1826351"/>
            <a:ext cx="265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Condensed Medium"/>
                <a:cs typeface="Avenir Next Condensed Medium"/>
              </a:rPr>
              <a:t>We’re here already</a:t>
            </a:r>
          </a:p>
          <a:p>
            <a:endParaRPr lang="en-US" dirty="0">
              <a:latin typeface="Avenir Next Condensed Medium"/>
              <a:cs typeface="Avenir Next Condensed Medium"/>
            </a:endParaRPr>
          </a:p>
          <a:p>
            <a:r>
              <a:rPr lang="en-US" dirty="0" smtClean="0">
                <a:latin typeface="Avenir Next Condensed Medium"/>
                <a:cs typeface="Avenir Next Condensed Medium"/>
              </a:rPr>
              <a:t>8 weeks to go!</a:t>
            </a:r>
            <a:endParaRPr lang="en-US" dirty="0" smtClean="0">
              <a:latin typeface="Avenir Next Condensed Medium"/>
              <a:cs typeface="Avenir Next Condensed Medium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8864" y="1490470"/>
            <a:ext cx="3421456" cy="51431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1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let this be you in December!</a:t>
            </a:r>
            <a:endParaRPr lang="en-US" dirty="0"/>
          </a:p>
        </p:txBody>
      </p:sp>
      <p:pic>
        <p:nvPicPr>
          <p:cNvPr id="5" name="panda_omg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6579" y="1295400"/>
            <a:ext cx="3406928" cy="34069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9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data_usage_house_JG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74" y="1145504"/>
            <a:ext cx="8328859" cy="4741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373" y="1928299"/>
            <a:ext cx="3408401" cy="39703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Condensed Medium"/>
                <a:cs typeface="Avenir Next Condensed Medium"/>
              </a:rPr>
              <a:t>House was a collection of </a:t>
            </a:r>
            <a:r>
              <a:rPr lang="en-US" sz="2800" dirty="0" smtClean="0">
                <a:latin typeface="Avenir Next Condensed Demi Bold"/>
                <a:cs typeface="Avenir Next Condensed Demi Bold"/>
              </a:rPr>
              <a:t>ALL</a:t>
            </a:r>
            <a:r>
              <a:rPr lang="en-US" dirty="0" smtClean="0">
                <a:latin typeface="Avenir Next Condensed Medium"/>
                <a:cs typeface="Avenir Next Condensed Medium"/>
              </a:rPr>
              <a:t> the data at the JGI</a:t>
            </a:r>
          </a:p>
          <a:p>
            <a:endParaRPr lang="en-US" dirty="0">
              <a:latin typeface="Avenir Next Condensed Medium"/>
              <a:cs typeface="Avenir Next Condensed Medium"/>
            </a:endParaRPr>
          </a:p>
          <a:p>
            <a:r>
              <a:rPr lang="en-US" dirty="0" smtClean="0">
                <a:latin typeface="Avenir Next Condensed Medium"/>
                <a:cs typeface="Avenir Next Condensed Medium"/>
              </a:rPr>
              <a:t>Number of files: </a:t>
            </a:r>
            <a:r>
              <a:rPr lang="en-US" sz="2800" dirty="0" smtClean="0">
                <a:latin typeface="Avenir Next Condensed Demi Bold"/>
                <a:cs typeface="Avenir Next Condensed Demi Bold"/>
              </a:rPr>
              <a:t>583 Million </a:t>
            </a:r>
          </a:p>
          <a:p>
            <a:endParaRPr lang="en-US" dirty="0">
              <a:latin typeface="Avenir Next Condensed Medium"/>
              <a:cs typeface="Avenir Next Condensed Medium"/>
            </a:endParaRPr>
          </a:p>
          <a:p>
            <a:r>
              <a:rPr lang="en-US" dirty="0" smtClean="0">
                <a:latin typeface="Avenir Next Condensed Medium"/>
                <a:cs typeface="Avenir Next Condensed Medium"/>
              </a:rPr>
              <a:t>Average time since file last accessed: </a:t>
            </a:r>
            <a:r>
              <a:rPr lang="en-US" sz="2800" dirty="0" smtClean="0">
                <a:latin typeface="Avenir Next Condensed Demi Bold"/>
                <a:cs typeface="Avenir Next Condensed Demi Bold"/>
              </a:rPr>
              <a:t>2 years!!!!</a:t>
            </a:r>
          </a:p>
          <a:p>
            <a:endParaRPr lang="en-US" dirty="0" smtClean="0">
              <a:latin typeface="Avenir Next Condensed Medium"/>
              <a:cs typeface="Avenir Next Condensed Medium"/>
            </a:endParaRPr>
          </a:p>
          <a:p>
            <a:r>
              <a:rPr lang="en-US" dirty="0" smtClean="0">
                <a:latin typeface="Avenir Next Condensed Medium"/>
                <a:cs typeface="Avenir Next Condensed Medium"/>
              </a:rPr>
              <a:t>Backup policy: snapshots on some directories, backups of entire system have </a:t>
            </a:r>
            <a:r>
              <a:rPr lang="en-US" sz="2400" dirty="0" smtClean="0">
                <a:latin typeface="Avenir Next Condensed Demi Bold"/>
                <a:cs typeface="Avenir Next Condensed Demi Bold"/>
              </a:rPr>
              <a:t>not worked </a:t>
            </a:r>
            <a:r>
              <a:rPr lang="en-US" dirty="0" smtClean="0">
                <a:latin typeface="Avenir Next Condensed Medium"/>
                <a:cs typeface="Avenir Next Condensed Medium"/>
              </a:rPr>
              <a:t>properly for </a:t>
            </a:r>
            <a:r>
              <a:rPr lang="en-US" dirty="0" smtClean="0">
                <a:latin typeface="Avenir Next Condensed Demi Bold"/>
                <a:cs typeface="Avenir Next Condensed Demi Bold"/>
              </a:rPr>
              <a:t>~1 year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95096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strategy – Multiple file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8581" y="1199166"/>
            <a:ext cx="2943219" cy="1524000"/>
            <a:chOff x="6" y="0"/>
            <a:chExt cx="2943219" cy="1524000"/>
          </a:xfrm>
        </p:grpSpPr>
        <p:sp>
          <p:nvSpPr>
            <p:cNvPr id="6" name="Rounded Rectangle 5"/>
            <p:cNvSpPr/>
            <p:nvPr/>
          </p:nvSpPr>
          <p:spPr>
            <a:xfrm>
              <a:off x="6" y="0"/>
              <a:ext cx="2943219" cy="1524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3483" y="33476"/>
              <a:ext cx="1993299" cy="1401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b="1" kern="1200" dirty="0" smtClean="0"/>
                <a:t>/</a:t>
              </a:r>
              <a:r>
                <a:rPr lang="en-US" sz="1600" b="1" kern="1200" dirty="0" err="1" smtClean="0"/>
                <a:t>projectb</a:t>
              </a:r>
              <a:endParaRPr lang="en-US" sz="1600" b="1" kern="1200" dirty="0"/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2.6PB</a:t>
              </a:r>
              <a:endParaRPr lang="en-US" sz="1400" kern="1200" dirty="0"/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SCRATCH/Sandboxes = “Wild West</a:t>
              </a:r>
              <a:r>
                <a:rPr lang="en-US" sz="1400" kern="1200" dirty="0" smtClean="0"/>
                <a:t>”</a:t>
              </a:r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Write here from compute jobs</a:t>
              </a:r>
              <a:endParaRPr lang="en-US" sz="1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0187" y="1470628"/>
            <a:ext cx="2062162" cy="2062162"/>
            <a:chOff x="1471612" y="271462"/>
            <a:chExt cx="2062162" cy="2062162"/>
          </a:xfr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</p:grpSpPr>
        <p:sp>
          <p:nvSpPr>
            <p:cNvPr id="9" name="Pie 8"/>
            <p:cNvSpPr/>
            <p:nvPr/>
          </p:nvSpPr>
          <p:spPr>
            <a:xfrm>
              <a:off x="1471612" y="271462"/>
              <a:ext cx="2062162" cy="2062162"/>
            </a:xfrm>
            <a:prstGeom prst="pieWedg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6"/>
            <p:cNvSpPr/>
            <p:nvPr/>
          </p:nvSpPr>
          <p:spPr>
            <a:xfrm>
              <a:off x="2075605" y="875455"/>
              <a:ext cx="1458169" cy="14581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Working</a:t>
              </a:r>
              <a:r>
                <a:rPr lang="en-US" sz="2000" kern="1200" dirty="0" smtClean="0"/>
                <a:t> Directories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2.6 PB</a:t>
              </a: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3801" y="1199166"/>
            <a:ext cx="3028951" cy="1524000"/>
            <a:chOff x="4133842" y="0"/>
            <a:chExt cx="3028951" cy="1524000"/>
          </a:xfrm>
        </p:grpSpPr>
        <p:sp>
          <p:nvSpPr>
            <p:cNvPr id="12" name="Rounded Rectangle 11"/>
            <p:cNvSpPr/>
            <p:nvPr/>
          </p:nvSpPr>
          <p:spPr>
            <a:xfrm>
              <a:off x="4133842" y="0"/>
              <a:ext cx="3028951" cy="1524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076004" y="33477"/>
              <a:ext cx="2053312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b="1" kern="1200" dirty="0" err="1" smtClean="0"/>
                <a:t>WebFS</a:t>
              </a:r>
              <a:endParaRPr lang="en-US" sz="1600" b="1" kern="1200" dirty="0"/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small file system for web </a:t>
              </a:r>
              <a:r>
                <a:rPr lang="en-US" sz="1400" kern="1200" dirty="0" smtClean="0"/>
                <a:t>servers</a:t>
              </a:r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mounted on </a:t>
              </a:r>
              <a:r>
                <a:rPr lang="en-US" sz="1400" dirty="0" err="1" smtClean="0"/>
                <a:t>gpwebs</a:t>
              </a:r>
              <a:r>
                <a:rPr lang="en-US" sz="1400" dirty="0" smtClean="0"/>
                <a:t> and in </a:t>
              </a:r>
              <a:r>
                <a:rPr lang="en-US" sz="1400" dirty="0" err="1" smtClean="0"/>
                <a:t>xfer</a:t>
              </a:r>
              <a:r>
                <a:rPr lang="en-US" sz="1400" dirty="0" smtClean="0"/>
                <a:t> queue</a:t>
              </a:r>
              <a:endParaRPr lang="en-US" sz="14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28984" y="1470628"/>
            <a:ext cx="2062162" cy="2062162"/>
            <a:chOff x="3629025" y="271462"/>
            <a:chExt cx="2062162" cy="2062162"/>
          </a:xfrm>
        </p:grpSpPr>
        <p:sp>
          <p:nvSpPr>
            <p:cNvPr id="15" name="Pie 14"/>
            <p:cNvSpPr/>
            <p:nvPr/>
          </p:nvSpPr>
          <p:spPr>
            <a:xfrm rot="5400000">
              <a:off x="3629025" y="271462"/>
              <a:ext cx="2062162" cy="2062162"/>
            </a:xfrm>
            <a:prstGeom prst="pieWedge">
              <a:avLst/>
            </a:prstGeom>
            <a:gradFill rotWithShape="0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ie 6"/>
            <p:cNvSpPr/>
            <p:nvPr/>
          </p:nvSpPr>
          <p:spPr>
            <a:xfrm>
              <a:off x="3629025" y="875455"/>
              <a:ext cx="1458169" cy="1458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Web </a:t>
              </a:r>
              <a:r>
                <a:rPr lang="en-US" sz="2000" kern="1200" dirty="0" smtClean="0"/>
                <a:t>Services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100TB</a:t>
              </a:r>
              <a:r>
                <a:rPr lang="en-US" sz="2000" kern="1200" dirty="0" smtClean="0"/>
                <a:t> </a:t>
              </a:r>
              <a:endParaRPr lang="en-US" sz="20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581" y="4428991"/>
            <a:ext cx="3010694" cy="1534714"/>
            <a:chOff x="6" y="3227785"/>
            <a:chExt cx="3010694" cy="1534714"/>
          </a:xfrm>
        </p:grpSpPr>
        <p:sp>
          <p:nvSpPr>
            <p:cNvPr id="18" name="Rounded Rectangle 17"/>
            <p:cNvSpPr/>
            <p:nvPr/>
          </p:nvSpPr>
          <p:spPr>
            <a:xfrm>
              <a:off x="6" y="3238499"/>
              <a:ext cx="3010694" cy="1524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5073" y="3227785"/>
              <a:ext cx="2040532" cy="1534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b="1" dirty="0" err="1" smtClean="0"/>
                <a:t>DnA</a:t>
              </a:r>
              <a:endParaRPr lang="en-US" sz="1400" kern="1200" dirty="0"/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Project directories, finished </a:t>
              </a:r>
              <a:r>
                <a:rPr lang="en-US" sz="1400" kern="1200" dirty="0" smtClean="0"/>
                <a:t>products</a:t>
              </a:r>
              <a:endParaRPr lang="en-US" sz="1400" kern="1200" dirty="0"/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NCBI databases, </a:t>
              </a:r>
              <a:r>
                <a:rPr lang="en-US" sz="1400" kern="1200" dirty="0" err="1" smtClean="0"/>
                <a:t>etc</a:t>
              </a:r>
              <a:endParaRPr lang="en-US" sz="1400" kern="1200" dirty="0" smtClean="0"/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Read-only on compute nodes, read-write in </a:t>
              </a:r>
              <a:r>
                <a:rPr lang="en-US" sz="1400" dirty="0" err="1" smtClean="0"/>
                <a:t>xfer</a:t>
              </a:r>
              <a:r>
                <a:rPr lang="en-US" sz="1400" dirty="0" smtClean="0"/>
                <a:t> queue</a:t>
              </a:r>
              <a:endParaRPr lang="en-US" sz="1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50187" y="3630081"/>
            <a:ext cx="2062162" cy="2062162"/>
            <a:chOff x="1471612" y="2428875"/>
            <a:chExt cx="2062162" cy="2062162"/>
          </a:xfr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</p:grpSpPr>
        <p:sp>
          <p:nvSpPr>
            <p:cNvPr id="21" name="Pie 20"/>
            <p:cNvSpPr/>
            <p:nvPr/>
          </p:nvSpPr>
          <p:spPr>
            <a:xfrm rot="16200000">
              <a:off x="1471612" y="2428875"/>
              <a:ext cx="2062162" cy="2062162"/>
            </a:xfrm>
            <a:prstGeom prst="pieWedg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ie 6"/>
            <p:cNvSpPr/>
            <p:nvPr/>
          </p:nvSpPr>
          <p:spPr>
            <a:xfrm rot="21600000">
              <a:off x="2075605" y="2428875"/>
              <a:ext cx="1458169" cy="14581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Shared </a:t>
              </a:r>
              <a:r>
                <a:rPr lang="en-US" sz="2000" kern="1200" dirty="0" smtClean="0"/>
                <a:t>Data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1 </a:t>
              </a:r>
              <a:r>
                <a:rPr lang="en-US" sz="2000" dirty="0" err="1" smtClean="0"/>
                <a:t>Pb</a:t>
              </a:r>
              <a:endParaRPr lang="en-US" sz="20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34604" y="4439705"/>
            <a:ext cx="3113083" cy="1524000"/>
            <a:chOff x="4049716" y="3238499"/>
            <a:chExt cx="3113083" cy="1524000"/>
          </a:xfrm>
        </p:grpSpPr>
        <p:sp>
          <p:nvSpPr>
            <p:cNvPr id="24" name="Rounded Rectangle 23"/>
            <p:cNvSpPr/>
            <p:nvPr/>
          </p:nvSpPr>
          <p:spPr>
            <a:xfrm>
              <a:off x="4049716" y="3238499"/>
              <a:ext cx="3113083" cy="1524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5017118" y="3652976"/>
              <a:ext cx="2112204" cy="1076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kern="1200" dirty="0" smtClean="0"/>
                <a:t>     </a:t>
              </a:r>
              <a:r>
                <a:rPr lang="en-US" sz="1600" kern="1200" dirty="0" smtClean="0"/>
                <a:t> </a:t>
              </a:r>
              <a:r>
                <a:rPr lang="en-US" sz="1600" b="1" kern="1200" dirty="0" err="1" smtClean="0"/>
                <a:t>SeqFS</a:t>
              </a:r>
              <a:endParaRPr lang="en-US" sz="1600" b="1" kern="1200" dirty="0"/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500 TB File system</a:t>
              </a:r>
              <a:endParaRPr lang="en-US" sz="1400" kern="1200" dirty="0"/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accessible to sequencers at JGI</a:t>
              </a:r>
              <a:endParaRPr lang="en-US" sz="14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28978" y="3630081"/>
            <a:ext cx="2062162" cy="2062162"/>
            <a:chOff x="3629025" y="2428875"/>
            <a:chExt cx="2062162" cy="2062162"/>
          </a:xfr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</p:grpSpPr>
        <p:sp>
          <p:nvSpPr>
            <p:cNvPr id="27" name="Pie 26"/>
            <p:cNvSpPr/>
            <p:nvPr/>
          </p:nvSpPr>
          <p:spPr>
            <a:xfrm rot="10800000">
              <a:off x="3629025" y="2428875"/>
              <a:ext cx="2062162" cy="2062162"/>
            </a:xfrm>
            <a:prstGeom prst="pieWedg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ie 6"/>
            <p:cNvSpPr/>
            <p:nvPr/>
          </p:nvSpPr>
          <p:spPr>
            <a:xfrm rot="21600000">
              <a:off x="3629025" y="2428875"/>
              <a:ext cx="1458169" cy="14581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Sequencer </a:t>
              </a:r>
              <a:r>
                <a:rPr lang="en-US" sz="2000" kern="1200" dirty="0" smtClean="0"/>
                <a:t>Data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500TB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440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ProjectB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SCRATCH (/</a:t>
            </a:r>
            <a:r>
              <a:rPr lang="en-US" dirty="0" err="1" smtClean="0"/>
              <a:t>projectb</a:t>
            </a:r>
            <a:r>
              <a:rPr lang="en-US" dirty="0" smtClean="0"/>
              <a:t>/scratch/&lt;username&gt;)</a:t>
            </a:r>
          </a:p>
          <a:p>
            <a:pPr lvl="1"/>
            <a:r>
              <a:rPr lang="en-US" dirty="0" smtClean="0"/>
              <a:t>Each user has 20TB of SCRATCH space</a:t>
            </a:r>
          </a:p>
          <a:p>
            <a:pPr lvl="1"/>
            <a:r>
              <a:rPr lang="en-US" dirty="0" smtClean="0"/>
              <a:t>There are 300 users with SCRATCH space on </a:t>
            </a:r>
            <a:r>
              <a:rPr lang="en-US" dirty="0" err="1" smtClean="0"/>
              <a:t>ProjectB</a:t>
            </a:r>
            <a:r>
              <a:rPr lang="en-US" dirty="0" smtClean="0"/>
              <a:t> – if all these directories fill up, how much space would that require?</a:t>
            </a:r>
          </a:p>
          <a:p>
            <a:pPr lvl="1"/>
            <a:r>
              <a:rPr lang="en-US" dirty="0" smtClean="0"/>
              <a:t>PURGE POLICY – any file not used for 90+ days will be deleted</a:t>
            </a:r>
          </a:p>
          <a:p>
            <a:r>
              <a:rPr lang="en-US" dirty="0" smtClean="0"/>
              <a:t>SANDBOXES (/</a:t>
            </a:r>
            <a:r>
              <a:rPr lang="en-US" dirty="0" err="1" smtClean="0"/>
              <a:t>projectb</a:t>
            </a:r>
            <a:r>
              <a:rPr lang="en-US" dirty="0" smtClean="0"/>
              <a:t>/sandbox/&lt;program&gt;)</a:t>
            </a:r>
          </a:p>
          <a:p>
            <a:pPr lvl="1"/>
            <a:r>
              <a:rPr lang="en-US" dirty="0" smtClean="0"/>
              <a:t>Each program has a sandbox area, quotas total 1PB</a:t>
            </a:r>
          </a:p>
          <a:p>
            <a:pPr lvl="1"/>
            <a:r>
              <a:rPr lang="en-US" dirty="0" smtClean="0"/>
              <a:t>Directories are meant for active projects that require more than 90 days to complete – managed by each group</a:t>
            </a:r>
          </a:p>
          <a:p>
            <a:pPr lvl="1"/>
            <a:r>
              <a:rPr lang="en-US" dirty="0" smtClean="0"/>
              <a:t>Quotas are not easily increased – requires JGI </a:t>
            </a:r>
            <a:r>
              <a:rPr lang="en-US" dirty="0"/>
              <a:t>m</a:t>
            </a:r>
            <a:r>
              <a:rPr lang="en-US" dirty="0" smtClean="0"/>
              <a:t>anagement approval</a:t>
            </a:r>
          </a:p>
          <a:p>
            <a:pPr lvl="1"/>
            <a:r>
              <a:rPr lang="en-US" dirty="0" smtClean="0"/>
              <a:t>This space is expensive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RSC_Template_2013_POT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NERSC_Template_2013_POT.potx</Template>
  <TotalTime>10571</TotalTime>
  <Words>2863</Words>
  <Application>Microsoft Macintosh PowerPoint</Application>
  <PresentationFormat>On-screen Show (4:3)</PresentationFormat>
  <Paragraphs>431</Paragraphs>
  <Slides>41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NERSC_Template_2013_POT</vt:lpstr>
      <vt:lpstr>Kjiersten Fagnan JGI/NERSC Consultant</vt:lpstr>
      <vt:lpstr>Agenda</vt:lpstr>
      <vt:lpstr>File system overview</vt:lpstr>
      <vt:lpstr>Pop quiz!!</vt:lpstr>
      <vt:lpstr>Timeline refresher</vt:lpstr>
      <vt:lpstr>Don’t let this be you in December!</vt:lpstr>
      <vt:lpstr>Old strategy</vt:lpstr>
      <vt:lpstr>New strategy – Multiple file systems</vt:lpstr>
      <vt:lpstr>ProjectB</vt:lpstr>
      <vt:lpstr>DnA – Data n’ Archive </vt:lpstr>
      <vt:lpstr>WebFS</vt:lpstr>
      <vt:lpstr>SeqFS</vt:lpstr>
      <vt:lpstr>Summary</vt:lpstr>
      <vt:lpstr>A high-performance parallel file system efficiently manages concurrent file access</vt:lpstr>
      <vt:lpstr>Moving Data</vt:lpstr>
      <vt:lpstr>Transfers within NERSC</vt:lpstr>
      <vt:lpstr>Using the xfer queue on Genepool</vt:lpstr>
      <vt:lpstr>Using the xfer queue on Genepool</vt:lpstr>
      <vt:lpstr>Data Transfer Nodes</vt:lpstr>
      <vt:lpstr>Let’s move some data</vt:lpstr>
      <vt:lpstr>Archive Basics</vt:lpstr>
      <vt:lpstr>What is an archive?</vt:lpstr>
      <vt:lpstr>Why should I use an archive?</vt:lpstr>
      <vt:lpstr>Features of the NERSC archive</vt:lpstr>
      <vt:lpstr>Features of the NERSC archive, continued</vt:lpstr>
      <vt:lpstr>Using the NERSC Archive</vt:lpstr>
      <vt:lpstr>How to Log In</vt:lpstr>
      <vt:lpstr>Storing and Retrieving Files with HSI</vt:lpstr>
      <vt:lpstr>Storing and Retrieving Directories with HTAR</vt:lpstr>
      <vt:lpstr>Avoiding Common Mistakes</vt:lpstr>
      <vt:lpstr>Small Files</vt:lpstr>
      <vt:lpstr>Large Directories</vt:lpstr>
      <vt:lpstr>Large Directories, continued</vt:lpstr>
      <vt:lpstr>Long-running Transfers</vt:lpstr>
      <vt:lpstr>Hands-on Examples</vt:lpstr>
      <vt:lpstr>Logging into archive: Hands-on</vt:lpstr>
      <vt:lpstr>Using HSI: Hands-on</vt:lpstr>
      <vt:lpstr>Using HTAR: Hands-on</vt:lpstr>
      <vt:lpstr>National Energy Research Scientific Computing Center</vt:lpstr>
      <vt:lpstr>Section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Kirsten Fagnan</cp:lastModifiedBy>
  <cp:revision>148</cp:revision>
  <cp:lastPrinted>2012-06-09T14:57:01Z</cp:lastPrinted>
  <dcterms:created xsi:type="dcterms:W3CDTF">2012-09-05T15:57:49Z</dcterms:created>
  <dcterms:modified xsi:type="dcterms:W3CDTF">2013-09-27T06:49:13Z</dcterms:modified>
</cp:coreProperties>
</file>