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631" r:id="rId2"/>
    <p:sldId id="832" r:id="rId3"/>
    <p:sldId id="761" r:id="rId4"/>
    <p:sldId id="806" r:id="rId5"/>
    <p:sldId id="762" r:id="rId6"/>
    <p:sldId id="763" r:id="rId7"/>
    <p:sldId id="764" r:id="rId8"/>
    <p:sldId id="807" r:id="rId9"/>
    <p:sldId id="765" r:id="rId10"/>
    <p:sldId id="766" r:id="rId11"/>
    <p:sldId id="767" r:id="rId12"/>
    <p:sldId id="768" r:id="rId13"/>
    <p:sldId id="769" r:id="rId14"/>
    <p:sldId id="794" r:id="rId15"/>
    <p:sldId id="770" r:id="rId16"/>
    <p:sldId id="827" r:id="rId17"/>
    <p:sldId id="828" r:id="rId18"/>
    <p:sldId id="829" r:id="rId19"/>
    <p:sldId id="830" r:id="rId20"/>
    <p:sldId id="771" r:id="rId21"/>
    <p:sldId id="772" r:id="rId22"/>
    <p:sldId id="773" r:id="rId23"/>
    <p:sldId id="774" r:id="rId24"/>
    <p:sldId id="775" r:id="rId25"/>
    <p:sldId id="776" r:id="rId26"/>
    <p:sldId id="777" r:id="rId27"/>
    <p:sldId id="778" r:id="rId28"/>
    <p:sldId id="779" r:id="rId29"/>
    <p:sldId id="780" r:id="rId30"/>
    <p:sldId id="781" r:id="rId31"/>
    <p:sldId id="782" r:id="rId32"/>
    <p:sldId id="783" r:id="rId33"/>
    <p:sldId id="784" r:id="rId34"/>
    <p:sldId id="785" r:id="rId35"/>
    <p:sldId id="808" r:id="rId36"/>
    <p:sldId id="809" r:id="rId37"/>
    <p:sldId id="810" r:id="rId38"/>
    <p:sldId id="826" r:id="rId39"/>
    <p:sldId id="816" r:id="rId40"/>
    <p:sldId id="812" r:id="rId41"/>
    <p:sldId id="824" r:id="rId42"/>
    <p:sldId id="825" r:id="rId43"/>
    <p:sldId id="815" r:id="rId44"/>
    <p:sldId id="817" r:id="rId45"/>
    <p:sldId id="818" r:id="rId46"/>
    <p:sldId id="819" r:id="rId47"/>
    <p:sldId id="814" r:id="rId48"/>
    <p:sldId id="831" r:id="rId49"/>
    <p:sldId id="823" r:id="rId50"/>
    <p:sldId id="803" r:id="rId51"/>
    <p:sldId id="804" r:id="rId52"/>
    <p:sldId id="805" r:id="rId53"/>
    <p:sldId id="787" r:id="rId54"/>
    <p:sldId id="788" r:id="rId55"/>
    <p:sldId id="789" r:id="rId56"/>
    <p:sldId id="795" r:id="rId57"/>
    <p:sldId id="797" r:id="rId58"/>
    <p:sldId id="796" r:id="rId59"/>
    <p:sldId id="798" r:id="rId60"/>
    <p:sldId id="790" r:id="rId61"/>
    <p:sldId id="791" r:id="rId62"/>
    <p:sldId id="792" r:id="rId63"/>
    <p:sldId id="79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Wrigh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79707"/>
    <a:srgbClr val="1857C9"/>
    <a:srgbClr val="37586F"/>
    <a:srgbClr val="FF954A"/>
    <a:srgbClr val="153850"/>
    <a:srgbClr val="FED353"/>
    <a:srgbClr val="4A85C8"/>
    <a:srgbClr val="734D06"/>
    <a:srgbClr val="89898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2" autoAdjust="0"/>
    <p:restoredTop sz="97196" autoAdjust="0"/>
  </p:normalViewPr>
  <p:slideViewPr>
    <p:cSldViewPr snapToGrid="0" snapToObjects="1" showGuides="1">
      <p:cViewPr>
        <p:scale>
          <a:sx n="100" d="100"/>
          <a:sy n="100" d="100"/>
        </p:scale>
        <p:origin x="-1664" y="-2184"/>
      </p:cViewPr>
      <p:guideLst>
        <p:guide orient="horz" pos="3288"/>
        <p:guide orient="horz" pos="1428"/>
        <p:guide orient="horz" pos="1492"/>
        <p:guide orient="horz" pos="2784"/>
        <p:guide pos="2909"/>
        <p:guide pos="4281"/>
        <p:guide pos="4209"/>
        <p:guide pos="5581"/>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24"/>
    </p:cViewPr>
  </p:sorterViewPr>
  <p:notesViewPr>
    <p:cSldViewPr snapToGrid="0" snapToObjects="1">
      <p:cViewPr varScale="1">
        <p:scale>
          <a:sx n="85" d="100"/>
          <a:sy n="85" d="100"/>
        </p:scale>
        <p:origin x="-300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smtClean="0"/>
              <a:t>NERSC Presentation</a:t>
            </a:r>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D68A3-9B80-584C-9BEB-F8B43CF5A651}" type="datetime1">
              <a:rPr lang="en-US" sz="900" smtClean="0"/>
              <a:pPr/>
              <a:t>1/17/17</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58F80-FCEC-C745-BEA9-0BA1921C5D36}" type="slidenum">
              <a:rPr lang="en-US" sz="900" smtClean="0"/>
              <a:pPr/>
              <a:t>‹#›</a:t>
            </a:fld>
            <a:endParaRPr lang="en-US" sz="900"/>
          </a:p>
        </p:txBody>
      </p:sp>
    </p:spTree>
    <p:extLst>
      <p:ext uri="{BB962C8B-B14F-4D97-AF65-F5344CB8AC3E}">
        <p14:creationId xmlns:p14="http://schemas.microsoft.com/office/powerpoint/2010/main" val="10571373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NERSC Presentation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EAFF0-7375-1D4A-A389-D6238357B121}" type="datetime1">
              <a:rPr lang="en-US" smtClean="0"/>
              <a:pPr/>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11CB-48C6-1D49-AC56-5A39CE8EA9E7}" type="slidenum">
              <a:rPr lang="en-US" smtClean="0"/>
              <a:pPr/>
              <a:t>‹#›</a:t>
            </a:fld>
            <a:endParaRPr lang="en-US"/>
          </a:p>
        </p:txBody>
      </p:sp>
    </p:spTree>
    <p:extLst>
      <p:ext uri="{BB962C8B-B14F-4D97-AF65-F5344CB8AC3E}">
        <p14:creationId xmlns:p14="http://schemas.microsoft.com/office/powerpoint/2010/main" val="313598457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Porcess</a:t>
            </a:r>
            <a:r>
              <a:rPr lang="en-US" baseline="0" dirty="0" smtClean="0"/>
              <a:t> = task</a:t>
            </a:r>
          </a:p>
          <a:p>
            <a:endParaRPr lang="en-US" baseline="0" dirty="0" smtClean="0"/>
          </a:p>
          <a:p>
            <a:r>
              <a:rPr lang="en-US" baseline="0" dirty="0" err="1" smtClean="0"/>
              <a:t>Cpu</a:t>
            </a:r>
            <a:r>
              <a:rPr lang="en-US" baseline="0" dirty="0" smtClean="0"/>
              <a:t> binding </a:t>
            </a:r>
            <a:r>
              <a:rPr lang="en-US" baseline="0" dirty="0" err="1" smtClean="0"/>
              <a:t>cpu</a:t>
            </a:r>
            <a:r>
              <a:rPr lang="en-US" baseline="0" dirty="0" smtClean="0"/>
              <a:t> pinning</a:t>
            </a:r>
          </a:p>
          <a:p>
            <a:endParaRPr lang="en-US" baseline="0" dirty="0" smtClean="0"/>
          </a:p>
          <a:p>
            <a:r>
              <a:rPr lang="en-US" baseline="0" dirty="0" smtClean="0"/>
              <a:t>CPUs == hardware threads</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9</a:t>
            </a:fld>
            <a:endParaRPr lang="en-US"/>
          </a:p>
        </p:txBody>
      </p:sp>
    </p:spTree>
    <p:extLst>
      <p:ext uri="{BB962C8B-B14F-4D97-AF65-F5344CB8AC3E}">
        <p14:creationId xmlns:p14="http://schemas.microsoft.com/office/powerpoint/2010/main" val="3050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29</a:t>
            </a:fld>
            <a:endParaRPr lang="en-US"/>
          </a:p>
        </p:txBody>
      </p:sp>
    </p:spTree>
    <p:extLst>
      <p:ext uri="{BB962C8B-B14F-4D97-AF65-F5344CB8AC3E}">
        <p14:creationId xmlns:p14="http://schemas.microsoft.com/office/powerpoint/2010/main" val="299674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1/18/17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37</a:t>
            </a:fld>
            <a:endParaRPr lang="en-US"/>
          </a:p>
        </p:txBody>
      </p:sp>
    </p:spTree>
    <p:extLst>
      <p:ext uri="{BB962C8B-B14F-4D97-AF65-F5344CB8AC3E}">
        <p14:creationId xmlns:p14="http://schemas.microsoft.com/office/powerpoint/2010/main" val="299674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53</a:t>
            </a:fld>
            <a:endParaRPr lang="en-US"/>
          </a:p>
        </p:txBody>
      </p:sp>
    </p:spTree>
    <p:extLst>
      <p:ext uri="{BB962C8B-B14F-4D97-AF65-F5344CB8AC3E}">
        <p14:creationId xmlns:p14="http://schemas.microsoft.com/office/powerpoint/2010/main" val="178108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56</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57</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58</a:t>
            </a:fld>
            <a:endParaRPr lang="en-US"/>
          </a:p>
        </p:txBody>
      </p:sp>
    </p:spTree>
    <p:extLst>
      <p:ext uri="{BB962C8B-B14F-4D97-AF65-F5344CB8AC3E}">
        <p14:creationId xmlns:p14="http://schemas.microsoft.com/office/powerpoint/2010/main" val="48350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59</a:t>
            </a:fld>
            <a:endParaRPr lang="en-US"/>
          </a:p>
        </p:txBody>
      </p:sp>
    </p:spTree>
    <p:extLst>
      <p:ext uri="{BB962C8B-B14F-4D97-AF65-F5344CB8AC3E}">
        <p14:creationId xmlns:p14="http://schemas.microsoft.com/office/powerpoint/2010/main" val="48350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multiple different ways to achieve the process/thread affinity. </a:t>
            </a:r>
            <a:r>
              <a:rPr lang="en-US" baseline="0" dirty="0" err="1" smtClean="0"/>
              <a:t>Eg</a:t>
            </a:r>
            <a:r>
              <a:rPr lang="en-US" baseline="0" dirty="0" smtClean="0"/>
              <a:t>., </a:t>
            </a:r>
            <a:r>
              <a:rPr lang="en-US" baseline="0" dirty="0" err="1" smtClean="0"/>
              <a:t>numactl</a:t>
            </a:r>
            <a:r>
              <a:rPr lang="en-US" baseline="0" dirty="0" smtClean="0"/>
              <a:t> –</a:t>
            </a:r>
            <a:r>
              <a:rPr lang="en-US" baseline="0" dirty="0" err="1" smtClean="0"/>
              <a:t>physcpubind</a:t>
            </a:r>
            <a:r>
              <a:rPr lang="en-US" baseline="0" dirty="0" smtClean="0"/>
              <a:t>=</a:t>
            </a:r>
            <a:r>
              <a:rPr lang="en-US" baseline="0" dirty="0" err="1" smtClean="0"/>
              <a:t>cpus</a:t>
            </a:r>
            <a:r>
              <a:rPr lang="en-US" baseline="0" dirty="0" smtClean="0"/>
              <a:t>. Compilers have thread affinity feature as well.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OMP_PORC_BIND –</a:t>
            </a:r>
            <a:r>
              <a:rPr lang="en-US" baseline="0" dirty="0" smtClean="0"/>
              <a:t> specifies whether threads may be moved between CPUs.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OMP_PLACES – Specifies on which CPUs the threads should be placed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OMP_DISPLAY_ENV: If set to TRUE, the </a:t>
            </a:r>
            <a:r>
              <a:rPr lang="en-US" dirty="0" err="1" smtClean="0"/>
              <a:t>OpenMP</a:t>
            </a:r>
            <a:r>
              <a:rPr lang="en-US" dirty="0" smtClean="0"/>
              <a:t> version number and the values associated with the </a:t>
            </a:r>
            <a:r>
              <a:rPr lang="en-US" dirty="0" err="1" smtClean="0"/>
              <a:t>OpenMP</a:t>
            </a:r>
            <a:r>
              <a:rPr lang="en-US" dirty="0" smtClean="0"/>
              <a:t> environment variables are printed to </a:t>
            </a:r>
            <a:r>
              <a:rPr lang="en-US" dirty="0" err="1" smtClean="0"/>
              <a:t>stderr</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Intel compiler sets</a:t>
            </a:r>
            <a:r>
              <a:rPr lang="en-US" baseline="0" dirty="0" smtClean="0"/>
              <a:t> </a:t>
            </a:r>
            <a:r>
              <a:rPr lang="en-US" dirty="0" smtClean="0"/>
              <a:t>OMP_PROC_BIND=</a:t>
            </a:r>
            <a:r>
              <a:rPr lang="en-US" dirty="0" err="1" smtClean="0"/>
              <a:t>intel</a:t>
            </a:r>
            <a:r>
              <a:rPr lang="en-US" dirty="0" smtClean="0"/>
              <a:t> by default for KNL (not for </a:t>
            </a:r>
            <a:r>
              <a:rPr lang="en-US" dirty="0" err="1" smtClean="0"/>
              <a:t>Haswell</a:t>
            </a:r>
            <a:r>
              <a:rPr lang="en-US" dirty="0" smtClean="0"/>
              <a:t>),</a:t>
            </a:r>
            <a:r>
              <a:rPr lang="en-US" baseline="0" dirty="0" smtClean="0"/>
              <a:t> which then “promotes” it to </a:t>
            </a:r>
            <a:r>
              <a:rPr lang="en-US" dirty="0" smtClean="0"/>
              <a:t>OMP_PROC_BIND=spread at</a:t>
            </a:r>
            <a:r>
              <a:rPr lang="en-US" baseline="0" dirty="0" smtClean="0"/>
              <a:t> execution time;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GNU and Cray compilers does not enable OMP_PROC_BIND by default.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11</a:t>
            </a:fld>
            <a:endParaRPr lang="en-US"/>
          </a:p>
        </p:txBody>
      </p:sp>
    </p:spTree>
    <p:extLst>
      <p:ext uri="{BB962C8B-B14F-4D97-AF65-F5344CB8AC3E}">
        <p14:creationId xmlns:p14="http://schemas.microsoft.com/office/powerpoint/2010/main" val="24282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latin typeface="+mn-lt"/>
                <a:ea typeface="+mn-ea"/>
                <a:cs typeface="+mn-cs"/>
              </a:rPr>
              <a:t>Numactl</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membind</a:t>
            </a:r>
            <a:r>
              <a:rPr lang="en-US" sz="1200" b="1" kern="1200" dirty="0" smtClean="0">
                <a:solidFill>
                  <a:schemeClr val="tx1"/>
                </a:solidFill>
                <a:latin typeface="+mn-lt"/>
                <a:ea typeface="+mn-ea"/>
                <a:cs typeface="+mn-cs"/>
              </a:rPr>
              <a:t>=nodes, -m nodes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Only allocate memory from nodes.  Allocation will fail when there is not enough memory available on these nodes.  </a:t>
            </a:r>
            <a:r>
              <a:rPr lang="en-US" sz="1200" b="0" u="sng" kern="1200" dirty="0" smtClean="0">
                <a:solidFill>
                  <a:schemeClr val="tx1"/>
                </a:solidFill>
                <a:latin typeface="+mn-lt"/>
                <a:ea typeface="+mn-ea"/>
                <a:cs typeface="+mn-cs"/>
              </a:rPr>
              <a:t>nodes may be specified as noted above.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--preferred=node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Preferably  allocate memory on </a:t>
            </a:r>
            <a:r>
              <a:rPr lang="en-US" sz="1200" b="0" u="sng" kern="1200" dirty="0" smtClean="0">
                <a:solidFill>
                  <a:schemeClr val="tx1"/>
                </a:solidFill>
                <a:latin typeface="+mn-lt"/>
                <a:ea typeface="+mn-ea"/>
                <a:cs typeface="+mn-cs"/>
              </a:rPr>
              <a:t>node, but if memory cannot be allocated there fall back to other nodes.  This option takes only a single node number.  </a:t>
            </a:r>
            <a:r>
              <a:rPr lang="en-US" sz="1200" b="0" u="sng" kern="1200" dirty="0" err="1" smtClean="0">
                <a:solidFill>
                  <a:schemeClr val="tx1"/>
                </a:solidFill>
                <a:latin typeface="+mn-lt"/>
                <a:ea typeface="+mn-ea"/>
                <a:cs typeface="+mn-cs"/>
              </a:rPr>
              <a:t>Rela</a:t>
            </a:r>
            <a:r>
              <a:rPr lang="en-US" sz="1200" b="0" u="sng" kern="1200" dirty="0" smtClean="0">
                <a:solidFill>
                  <a:schemeClr val="tx1"/>
                </a:solidFill>
                <a:latin typeface="+mn-lt"/>
                <a:ea typeface="+mn-ea"/>
                <a:cs typeface="+mn-cs"/>
              </a:rPr>
              <a:t>-</a:t>
            </a:r>
          </a:p>
          <a:p>
            <a:r>
              <a:rPr lang="en-US" sz="1200" b="0" u="sng" kern="1200" dirty="0" smtClean="0">
                <a:solidFill>
                  <a:schemeClr val="tx1"/>
                </a:solidFill>
                <a:latin typeface="+mn-lt"/>
                <a:ea typeface="+mn-ea"/>
                <a:cs typeface="+mn-cs"/>
              </a:rPr>
              <a:t>              </a:t>
            </a:r>
            <a:r>
              <a:rPr lang="en-US" sz="1200" b="0" u="sng" kern="1200" dirty="0" err="1" smtClean="0">
                <a:solidFill>
                  <a:schemeClr val="tx1"/>
                </a:solidFill>
                <a:latin typeface="+mn-lt"/>
                <a:ea typeface="+mn-ea"/>
                <a:cs typeface="+mn-cs"/>
              </a:rPr>
              <a:t>tive</a:t>
            </a:r>
            <a:r>
              <a:rPr lang="en-US" sz="1200" b="0" u="sng" kern="1200" dirty="0" smtClean="0">
                <a:solidFill>
                  <a:schemeClr val="tx1"/>
                </a:solidFill>
                <a:latin typeface="+mn-lt"/>
                <a:ea typeface="+mn-ea"/>
                <a:cs typeface="+mn-cs"/>
              </a:rPr>
              <a:t> notation may be used.</a:t>
            </a:r>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12</a:t>
            </a:fld>
            <a:endParaRPr lang="en-US"/>
          </a:p>
        </p:txBody>
      </p:sp>
    </p:spTree>
    <p:extLst>
      <p:ext uri="{BB962C8B-B14F-4D97-AF65-F5344CB8AC3E}">
        <p14:creationId xmlns:p14="http://schemas.microsoft.com/office/powerpoint/2010/main" val="43356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13</a:t>
            </a:fld>
            <a:endParaRPr lang="en-US"/>
          </a:p>
        </p:txBody>
      </p:sp>
    </p:spTree>
    <p:extLst>
      <p:ext uri="{BB962C8B-B14F-4D97-AF65-F5344CB8AC3E}">
        <p14:creationId xmlns:p14="http://schemas.microsoft.com/office/powerpoint/2010/main" val="310471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1/19/17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16</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1/19/17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17</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1/19/17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18</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1/19/17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19</a:t>
            </a:fld>
            <a:endParaRPr lang="en-US"/>
          </a:p>
        </p:txBody>
      </p:sp>
    </p:spTree>
    <p:extLst>
      <p:ext uri="{BB962C8B-B14F-4D97-AF65-F5344CB8AC3E}">
        <p14:creationId xmlns:p14="http://schemas.microsoft.com/office/powerpoint/2010/main" val="33589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1/17/17</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21</a:t>
            </a:fld>
            <a:endParaRPr lang="en-US"/>
          </a:p>
        </p:txBody>
      </p:sp>
    </p:spTree>
    <p:extLst>
      <p:ext uri="{BB962C8B-B14F-4D97-AF65-F5344CB8AC3E}">
        <p14:creationId xmlns:p14="http://schemas.microsoft.com/office/powerpoint/2010/main" val="309237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sp>
        <p:nvSpPr>
          <p:cNvPr id="11" name="Footer Placeholder 2"/>
          <p:cNvSpPr>
            <a:spLocks noGrp="1"/>
          </p:cNvSpPr>
          <p:nvPr>
            <p:ph type="ftr" sz="quarter" idx="10"/>
          </p:nvPr>
        </p:nvSpPr>
        <p:spPr>
          <a:xfrm>
            <a:off x="5239927" y="6368805"/>
            <a:ext cx="2864157" cy="365125"/>
          </a:xfrm>
        </p:spPr>
        <p:txBody>
          <a:bodyPr/>
          <a:lstStyle/>
          <a:p>
            <a:r>
              <a:rPr lang="en-US" smtClean="0"/>
              <a:t>Footer Information</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chemeClr val="accent5"/>
                </a:solidFill>
              </a:defRPr>
            </a:lvl1pPr>
          </a:lstStyle>
          <a:p>
            <a:fld id="{05D5EFBC-1997-944F-B4EA-79715B63254B}" type="datetime4">
              <a:rPr lang="en-US" smtClean="0"/>
              <a:t>January 17, 2017</a:t>
            </a:fld>
            <a:endParaRPr lang="en-US" dirty="0"/>
          </a:p>
        </p:txBody>
      </p:sp>
      <p:pic>
        <p:nvPicPr>
          <p:cNvPr id="14" name="Picture Placeholder 17"/>
          <p:cNvPicPr>
            <a:picLocks/>
          </p:cNvPicPr>
          <p:nvPr userDrawn="1"/>
        </p:nvPicPr>
        <p:blipFill>
          <a:blip r:embed="rId2" cstate="print">
            <a:extLst>
              <a:ext uri="{28A0092B-C50C-407E-A947-70E740481C1C}">
                <a14:useLocalDpi xmlns:a14="http://schemas.microsoft.com/office/drawing/2010/main"/>
              </a:ext>
            </a:extLst>
          </a:blip>
          <a:srcRect l="-467" r="-467"/>
          <a:stretch>
            <a:fillRect/>
          </a:stretch>
        </p:blipFill>
        <p:spPr>
          <a:xfrm>
            <a:off x="4624388" y="231648"/>
            <a:ext cx="2057400" cy="2057400"/>
          </a:xfrm>
          <a:prstGeom prst="rect">
            <a:avLst/>
          </a:prstGeom>
        </p:spPr>
      </p:pic>
      <p:pic>
        <p:nvPicPr>
          <p:cNvPr id="15"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4636639" y="2383083"/>
            <a:ext cx="960120" cy="960120"/>
          </a:xfrm>
          <a:prstGeom prst="rect">
            <a:avLst/>
          </a:prstGeom>
        </p:spPr>
      </p:pic>
      <p:pic>
        <p:nvPicPr>
          <p:cNvPr id="16" name="Picture Placeholder 18"/>
          <p:cNvPicPr>
            <a:picLocks/>
          </p:cNvPicPr>
          <p:nvPr userDrawn="1"/>
        </p:nvPicPr>
        <p:blipFill>
          <a:blip r:embed="rId4" cstate="print">
            <a:extLst>
              <a:ext uri="{28A0092B-C50C-407E-A947-70E740481C1C}">
                <a14:useLocalDpi xmlns:a14="http://schemas.microsoft.com/office/drawing/2010/main"/>
              </a:ext>
            </a:extLst>
          </a:blip>
          <a:srcRect l="-467" r="-467"/>
          <a:stretch>
            <a:fillRect/>
          </a:stretch>
        </p:blipFill>
        <p:spPr>
          <a:xfrm>
            <a:off x="6767402" y="231648"/>
            <a:ext cx="2057400" cy="2057400"/>
          </a:xfrm>
          <a:prstGeom prst="rect">
            <a:avLst/>
          </a:prstGeom>
        </p:spPr>
      </p:pic>
      <p:pic>
        <p:nvPicPr>
          <p:cNvPr id="18" name="Picture 17"/>
          <p:cNvPicPr>
            <a:picLocks noChangeAspect="1"/>
          </p:cNvPicPr>
          <p:nvPr userDrawn="1"/>
        </p:nvPicPr>
        <p:blipFill>
          <a:blip r:embed="rId5"/>
          <a:stretch>
            <a:fillRect/>
          </a:stretch>
        </p:blipFill>
        <p:spPr>
          <a:xfrm>
            <a:off x="5720221" y="3454985"/>
            <a:ext cx="961567" cy="961568"/>
          </a:xfrm>
          <a:prstGeom prst="rect">
            <a:avLst/>
          </a:prstGeom>
        </p:spPr>
      </p:pic>
      <p:pic>
        <p:nvPicPr>
          <p:cNvPr id="21" name="Picture 20"/>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5720221" y="2383083"/>
            <a:ext cx="955924" cy="955925"/>
          </a:xfrm>
          <a:prstGeom prst="rect">
            <a:avLst/>
          </a:prstGeom>
        </p:spPr>
      </p:pic>
      <p:pic>
        <p:nvPicPr>
          <p:cNvPr id="22" name="Picture 21"/>
          <p:cNvPicPr>
            <a:picLocks noChangeAspect="1"/>
          </p:cNvPicPr>
          <p:nvPr userDrawn="1"/>
        </p:nvPicPr>
        <p:blipFill>
          <a:blip r:embed="rId7"/>
          <a:stretch>
            <a:fillRect/>
          </a:stretch>
        </p:blipFill>
        <p:spPr>
          <a:xfrm>
            <a:off x="4635192" y="3454985"/>
            <a:ext cx="961567" cy="961568"/>
          </a:xfrm>
          <a:prstGeom prst="rect">
            <a:avLst/>
          </a:prstGeom>
        </p:spPr>
      </p:pic>
      <p:pic>
        <p:nvPicPr>
          <p:cNvPr id="2" name="Picture 1" descr="m152_Ott_s271115_snap.png"/>
          <p:cNvPicPr>
            <a:picLocks/>
          </p:cNvPicPr>
          <p:nvPr userDrawn="1"/>
        </p:nvPicPr>
        <p:blipFill>
          <a:blip r:embed="rId8" cstate="print">
            <a:extLst>
              <a:ext uri="{28A0092B-C50C-407E-A947-70E740481C1C}">
                <a14:useLocalDpi xmlns:a14="http://schemas.microsoft.com/office/drawing/2010/main"/>
              </a:ext>
            </a:extLst>
          </a:blip>
          <a:stretch>
            <a:fillRect/>
          </a:stretch>
        </p:blipFill>
        <p:spPr>
          <a:xfrm>
            <a:off x="6767402" y="2377440"/>
            <a:ext cx="2057400" cy="2039112"/>
          </a:xfrm>
          <a:prstGeom prst="rect">
            <a:avLst/>
          </a:prstGeom>
        </p:spPr>
      </p:pic>
      <p:pic>
        <p:nvPicPr>
          <p:cNvPr id="10" name="Picture 9"/>
          <p:cNvPicPr>
            <a:picLocks noChangeAspect="1"/>
          </p:cNvPicPr>
          <p:nvPr userDrawn="1"/>
        </p:nvPicPr>
        <p:blipFill>
          <a:blip r:embed="rId9"/>
          <a:stretch>
            <a:fillRect/>
          </a:stretch>
        </p:blipFill>
        <p:spPr>
          <a:xfrm>
            <a:off x="952499" y="5029200"/>
            <a:ext cx="2146301" cy="879788"/>
          </a:xfrm>
          <a:prstGeom prst="rect">
            <a:avLst/>
          </a:prstGeom>
        </p:spPr>
      </p:pic>
      <p:pic>
        <p:nvPicPr>
          <p:cNvPr id="17" name="Picture 11" descr="LBNL_Logo-Full.pn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pic>
        <p:nvPicPr>
          <p:cNvPr id="19" name="Picture 10" descr="DOE LOGO"/>
          <p:cNvPicPr>
            <a:picLocks noChangeAspect="1" noChangeArrowheads="1"/>
          </p:cNvPicPr>
          <p:nvPr userDrawn="1"/>
        </p:nvPicPr>
        <p:blipFill>
          <a:blip r:embed="rId11"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Tree>
    <p:extLst>
      <p:ext uri="{BB962C8B-B14F-4D97-AF65-F5344CB8AC3E}">
        <p14:creationId xmlns:p14="http://schemas.microsoft.com/office/powerpoint/2010/main" val="363220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1" name="Footer Placeholder 10"/>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8" name="Picture 7"/>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9" name="Footer Placeholder 8"/>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Footer Information</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7" name="Picture 6"/>
          <p:cNvPicPr>
            <a:picLocks noChangeAspect="1"/>
          </p:cNvPicPr>
          <p:nvPr userDrawn="1"/>
        </p:nvPicPr>
        <p:blipFill>
          <a:blip r:embed="rId2"/>
          <a:stretch>
            <a:fillRect/>
          </a:stretch>
        </p:blipFill>
        <p:spPr>
          <a:xfrm>
            <a:off x="2148156" y="1107627"/>
            <a:ext cx="5535344" cy="28293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31" name="Rectangle 30"/>
          <p:cNvSpPr/>
          <p:nvPr userDrawn="1"/>
        </p:nvSpPr>
        <p:spPr>
          <a:xfrm>
            <a:off x="274564" y="1413567"/>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7" y="1499558"/>
            <a:ext cx="5937121" cy="1859978"/>
          </a:xfrm>
        </p:spPr>
        <p:txBody>
          <a:bodyPr anchor="ctr" anchorCtr="0">
            <a:normAutofit/>
          </a:bodyPr>
          <a:lstStyle>
            <a:lvl1pPr algn="l">
              <a:defRPr sz="3600">
                <a:solidFill>
                  <a:schemeClr val="bg1"/>
                </a:solidFill>
              </a:defRPr>
            </a:lvl1pPr>
          </a:lstStyle>
          <a:p>
            <a:r>
              <a:rPr lang="en-US" smtClean="0"/>
              <a:t>Click to edit Master title style</a:t>
            </a:r>
            <a:endParaRPr lang="en-US" dirty="0"/>
          </a:p>
        </p:txBody>
      </p:sp>
      <p:pic>
        <p:nvPicPr>
          <p:cNvPr id="7"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9"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
        <p:nvSpPr>
          <p:cNvPr id="16" name="Subtitle 2"/>
          <p:cNvSpPr txBox="1">
            <a:spLocks/>
          </p:cNvSpPr>
          <p:nvPr userDrawn="1"/>
        </p:nvSpPr>
        <p:spPr>
          <a:xfrm>
            <a:off x="1983841" y="3810610"/>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0" y="2382290"/>
            <a:ext cx="6586999" cy="933450"/>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3534123" y="3555702"/>
            <a:ext cx="1004970" cy="955925"/>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3555702"/>
            <a:ext cx="955924" cy="955925"/>
          </a:xfrm>
          <a:prstGeom prst="rect">
            <a:avLst/>
          </a:prstGeom>
        </p:spPr>
      </p:pic>
      <p:pic>
        <p:nvPicPr>
          <p:cNvPr id="19" name="Picture 18"/>
          <p:cNvPicPr>
            <a:picLocks noChangeAspect="1"/>
          </p:cNvPicPr>
          <p:nvPr userDrawn="1"/>
        </p:nvPicPr>
        <p:blipFill>
          <a:blip r:embed="rId5"/>
          <a:stretch>
            <a:fillRect/>
          </a:stretch>
        </p:blipFill>
        <p:spPr>
          <a:xfrm>
            <a:off x="5717869" y="3550059"/>
            <a:ext cx="961567" cy="961568"/>
          </a:xfrm>
          <a:prstGeom prst="rect">
            <a:avLst/>
          </a:prstGeom>
        </p:spPr>
      </p:pic>
      <p:pic>
        <p:nvPicPr>
          <p:cNvPr id="21" name="Picture Placeholder 17"/>
          <p:cNvPicPr>
            <a:picLocks/>
          </p:cNvPicPr>
          <p:nvPr userDrawn="1"/>
        </p:nvPicPr>
        <p:blipFill>
          <a:blip r:embed="rId6" cstate="print">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userDrawn="1"/>
        </p:nvPicPr>
        <p:blipFill>
          <a:blip r:embed="rId7" cstate="print">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0" name="Picture 19" descr="m152_Ott_s271115_snap.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pic>
        <p:nvPicPr>
          <p:cNvPr id="24" name="Picture 23"/>
          <p:cNvPicPr>
            <a:picLocks noChangeAspect="1"/>
          </p:cNvPicPr>
          <p:nvPr userDrawn="1"/>
        </p:nvPicPr>
        <p:blipFill>
          <a:blip r:embed="rId9"/>
          <a:stretch>
            <a:fillRect/>
          </a:stretch>
        </p:blipFill>
        <p:spPr>
          <a:xfrm>
            <a:off x="482600" y="4508500"/>
            <a:ext cx="3338316" cy="1706369"/>
          </a:xfrm>
          <a:prstGeom prst="rect">
            <a:avLst/>
          </a:prstGeom>
        </p:spPr>
      </p:pic>
      <p:pic>
        <p:nvPicPr>
          <p:cNvPr id="23" name="Picture 11" descr="LBNL_Logo-Full.pn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spTree>
    <p:extLst>
      <p:ext uri="{BB962C8B-B14F-4D97-AF65-F5344CB8AC3E}">
        <p14:creationId xmlns:p14="http://schemas.microsoft.com/office/powerpoint/2010/main" val="201378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42" y="179868"/>
            <a:ext cx="8326458" cy="76947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6"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Tree>
    <p:extLst>
      <p:ext uri="{BB962C8B-B14F-4D97-AF65-F5344CB8AC3E}">
        <p14:creationId xmlns:p14="http://schemas.microsoft.com/office/powerpoint/2010/main" val="262384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15"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6"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5" name="Picture 4"/>
          <p:cNvPicPr>
            <a:picLocks noChangeAspect="1"/>
          </p:cNvPicPr>
          <p:nvPr userDrawn="1"/>
        </p:nvPicPr>
        <p:blipFill rotWithShape="1">
          <a:blip r:embed="rId3"/>
          <a:srcRect r="7975"/>
          <a:stretch/>
        </p:blipFill>
        <p:spPr>
          <a:xfrm>
            <a:off x="7239000" y="179868"/>
            <a:ext cx="1905000" cy="8397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8" name="Straight Connector 7"/>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2" name="Footer Placeholder 11"/>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10" name="Straight Connector 9"/>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8" name="Footer Placeholder 7"/>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6" name="Straight Connector 5"/>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7" name="Footer Placeholder 6"/>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5" name="Straight Connector 4"/>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71"/>
            <a:ext cx="3008313" cy="1030519"/>
          </a:xfrm>
        </p:spPr>
        <p:txBody>
          <a:bodyPr anchor="ctr"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91171"/>
            <a:ext cx="5111750" cy="493499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28798"/>
            <a:ext cx="3008313" cy="37973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8" name="Picture 7"/>
          <p:cNvPicPr>
            <a:picLocks noChangeAspect="1"/>
          </p:cNvPicPr>
          <p:nvPr userDrawn="1"/>
        </p:nvPicPr>
        <p:blipFill rotWithShape="1">
          <a:blip r:embed="rId2"/>
          <a:srcRect r="7975"/>
          <a:stretch/>
        </p:blipFill>
        <p:spPr>
          <a:xfrm>
            <a:off x="7239000" y="179868"/>
            <a:ext cx="1905000" cy="83979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68"/>
            <a:ext cx="6819032" cy="769479"/>
          </a:xfrm>
          <a:prstGeom prst="rect">
            <a:avLst/>
          </a:prstGeom>
        </p:spPr>
        <p:txBody>
          <a:bodyPr vert="horz" lIns="91440" tIns="0" rIns="9144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8"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nersc.gov/users/computational-systems/cori/running-jobs/running-jobs-on-cori-knl-nodes/" TargetMode="External"/><Relationship Id="rId3" Type="http://schemas.openxmlformats.org/officeDocument/2006/relationships/hyperlink" Target="https://my.nersc.gov/script_generator.ph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consult@nersc.gov"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nersc.gov/users/computational-systems/cori/nesap/cori-knl-early-user-program-for-vasp-and-qe-users-at-nersc/application-for-early-knl-access-progra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playlist?list=PL20S5EeApOSumWZkzsaYxAvozjvFZ3ks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portal.nersc.gov/project/training/misc/xthi.c"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9740" y="4553007"/>
            <a:ext cx="4212160" cy="1377893"/>
          </a:xfrm>
        </p:spPr>
        <p:txBody>
          <a:bodyPr>
            <a:normAutofit/>
          </a:bodyPr>
          <a:lstStyle/>
          <a:p>
            <a:r>
              <a:rPr lang="en-US" sz="2000" dirty="0" smtClean="0"/>
              <a:t>Zhengji </a:t>
            </a:r>
            <a:r>
              <a:rPr lang="en-US" sz="2000" dirty="0" smtClean="0"/>
              <a:t>Zhao</a:t>
            </a:r>
            <a:br>
              <a:rPr lang="en-US" sz="2000" dirty="0" smtClean="0"/>
            </a:br>
            <a:r>
              <a:rPr lang="en-US" sz="2000" dirty="0" smtClean="0"/>
              <a:t>VASP Training Webinar,</a:t>
            </a:r>
            <a:br>
              <a:rPr lang="en-US" sz="2000" dirty="0" smtClean="0"/>
            </a:br>
            <a:r>
              <a:rPr lang="en-US" sz="2000" dirty="0" smtClean="0"/>
              <a:t>January 19 </a:t>
            </a:r>
            <a:r>
              <a:rPr lang="en-US" sz="2000" dirty="0" smtClean="0"/>
              <a:t>, 2017, </a:t>
            </a:r>
            <a:r>
              <a:rPr lang="en-US" sz="2000" dirty="0" smtClean="0"/>
              <a:t>Berkeley CA</a:t>
            </a:r>
            <a:endParaRPr lang="en-US" sz="2000" dirty="0"/>
          </a:p>
        </p:txBody>
      </p:sp>
      <p:sp>
        <p:nvSpPr>
          <p:cNvPr id="3" name="Text Placeholder 2"/>
          <p:cNvSpPr>
            <a:spLocks noGrp="1"/>
          </p:cNvSpPr>
          <p:nvPr>
            <p:ph type="body" sz="half" idx="2"/>
          </p:nvPr>
        </p:nvSpPr>
        <p:spPr/>
        <p:txBody>
          <a:bodyPr>
            <a:normAutofit/>
          </a:bodyPr>
          <a:lstStyle/>
          <a:p>
            <a:r>
              <a:rPr lang="en-US" dirty="0" smtClean="0"/>
              <a:t>Using MPI/</a:t>
            </a:r>
            <a:r>
              <a:rPr lang="en-US" dirty="0" err="1" smtClean="0"/>
              <a:t>OpenMP</a:t>
            </a:r>
            <a:r>
              <a:rPr lang="en-US" dirty="0" smtClean="0"/>
              <a:t> Hybrid VASP on Cori KNL Nodes</a:t>
            </a:r>
            <a:endParaRPr lang="en-US" dirty="0" smtClean="0"/>
          </a:p>
        </p:txBody>
      </p:sp>
      <p:sp>
        <p:nvSpPr>
          <p:cNvPr id="5" name="TextBox 4"/>
          <p:cNvSpPr txBox="1"/>
          <p:nvPr/>
        </p:nvSpPr>
        <p:spPr>
          <a:xfrm>
            <a:off x="2565400" y="6045200"/>
            <a:ext cx="5562600" cy="707886"/>
          </a:xfrm>
          <a:prstGeom prst="rect">
            <a:avLst/>
          </a:prstGeom>
          <a:noFill/>
        </p:spPr>
        <p:txBody>
          <a:bodyPr wrap="square" rtlCol="0">
            <a:spAutoFit/>
          </a:bodyPr>
          <a:lstStyle/>
          <a:p>
            <a:r>
              <a:rPr lang="en-US" sz="2000" b="1" dirty="0" smtClean="0">
                <a:solidFill>
                  <a:srgbClr val="37586F"/>
                </a:solidFill>
              </a:rPr>
              <a:t>Acknowledgement: </a:t>
            </a:r>
            <a:r>
              <a:rPr lang="en-US" sz="2000" b="1" dirty="0" err="1" smtClean="0">
                <a:solidFill>
                  <a:srgbClr val="37586F"/>
                </a:solidFill>
              </a:rPr>
              <a:t>Jeongnim</a:t>
            </a:r>
            <a:r>
              <a:rPr lang="en-US" sz="2000" b="1" dirty="0" smtClean="0">
                <a:solidFill>
                  <a:srgbClr val="37586F"/>
                </a:solidFill>
              </a:rPr>
              <a:t> Kim at Intel, Florian </a:t>
            </a:r>
            <a:r>
              <a:rPr lang="en-US" sz="2000" b="1" dirty="0" err="1" smtClean="0">
                <a:solidFill>
                  <a:srgbClr val="37586F"/>
                </a:solidFill>
              </a:rPr>
              <a:t>Wende</a:t>
            </a:r>
            <a:r>
              <a:rPr lang="en-US" sz="2000" b="1" dirty="0" smtClean="0">
                <a:solidFill>
                  <a:srgbClr val="37586F"/>
                </a:solidFill>
              </a:rPr>
              <a:t> at ZIB, </a:t>
            </a:r>
            <a:r>
              <a:rPr lang="en-US" sz="2000" b="1" dirty="0" err="1" smtClean="0">
                <a:solidFill>
                  <a:srgbClr val="37586F"/>
                </a:solidFill>
              </a:rPr>
              <a:t>Martijn</a:t>
            </a:r>
            <a:r>
              <a:rPr lang="en-US" sz="2000" b="1" dirty="0" smtClean="0">
                <a:solidFill>
                  <a:srgbClr val="37586F"/>
                </a:solidFill>
              </a:rPr>
              <a:t> </a:t>
            </a:r>
            <a:r>
              <a:rPr lang="en-US" sz="2000" b="1" dirty="0" err="1" smtClean="0">
                <a:solidFill>
                  <a:srgbClr val="37586F"/>
                </a:solidFill>
              </a:rPr>
              <a:t>Marsman</a:t>
            </a:r>
            <a:r>
              <a:rPr lang="en-US" sz="2000" b="1" dirty="0" smtClean="0">
                <a:solidFill>
                  <a:srgbClr val="37586F"/>
                </a:solidFill>
              </a:rPr>
              <a:t> at Univ. of Vienna</a:t>
            </a:r>
            <a:endParaRPr lang="en-US" sz="2000" b="1" dirty="0" smtClean="0">
              <a:solidFill>
                <a:srgbClr val="37586F"/>
              </a:solidFill>
            </a:endParaRPr>
          </a:p>
        </p:txBody>
      </p:sp>
    </p:spTree>
    <p:extLst>
      <p:ext uri="{BB962C8B-B14F-4D97-AF65-F5344CB8AC3E}">
        <p14:creationId xmlns:p14="http://schemas.microsoft.com/office/powerpoint/2010/main" val="31842008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minimum goal of process/thread/memory affinity is to achieve best resource utilization and to avoid NUMA performance penalty</a:t>
            </a:r>
            <a:endParaRPr lang="en-US" sz="2400" dirty="0"/>
          </a:p>
        </p:txBody>
      </p:sp>
      <p:sp>
        <p:nvSpPr>
          <p:cNvPr id="6" name="Content Placeholder 5"/>
          <p:cNvSpPr>
            <a:spLocks noGrp="1"/>
          </p:cNvSpPr>
          <p:nvPr>
            <p:ph idx="1"/>
          </p:nvPr>
        </p:nvSpPr>
        <p:spPr>
          <a:xfrm>
            <a:off x="457200" y="1295399"/>
            <a:ext cx="8229600" cy="4737101"/>
          </a:xfrm>
        </p:spPr>
        <p:txBody>
          <a:bodyPr>
            <a:normAutofit/>
          </a:bodyPr>
          <a:lstStyle/>
          <a:p>
            <a:r>
              <a:rPr lang="en-US" sz="2600" dirty="0"/>
              <a:t>Spread </a:t>
            </a:r>
            <a:r>
              <a:rPr lang="en-US" sz="2600" dirty="0" smtClean="0"/>
              <a:t>MPI </a:t>
            </a:r>
            <a:r>
              <a:rPr lang="en-US" sz="2600" dirty="0"/>
              <a:t>tasks and threads onto the cores and CPUs on the </a:t>
            </a:r>
            <a:r>
              <a:rPr lang="en-US" sz="2600" dirty="0" smtClean="0"/>
              <a:t>nodes </a:t>
            </a:r>
            <a:r>
              <a:rPr lang="en-US" sz="2600" dirty="0"/>
              <a:t>as </a:t>
            </a:r>
            <a:r>
              <a:rPr lang="en-US" sz="2600" dirty="0" smtClean="0"/>
              <a:t>evenly </a:t>
            </a:r>
            <a:r>
              <a:rPr lang="en-US" sz="2600" dirty="0"/>
              <a:t>as possible so that no cores and CPUs are oversubscribed while others stay idle. This can ensure the resources available on the </a:t>
            </a:r>
            <a:r>
              <a:rPr lang="en-US" sz="2600" dirty="0" smtClean="0"/>
              <a:t>node, such as cores, CPUs, NUMA nodes, memory and network bandwidths, etc., can </a:t>
            </a:r>
            <a:r>
              <a:rPr lang="en-US" sz="2600" dirty="0"/>
              <a:t>be best utilized.</a:t>
            </a:r>
          </a:p>
          <a:p>
            <a:r>
              <a:rPr lang="en-US" sz="2600" dirty="0"/>
              <a:t>Avoid </a:t>
            </a:r>
            <a:r>
              <a:rPr lang="en-US" sz="2600" dirty="0" smtClean="0"/>
              <a:t>accessing remote NUMA nodes as much as possible so to avoid performance penalty. </a:t>
            </a:r>
          </a:p>
          <a:p>
            <a:r>
              <a:rPr lang="en-US" sz="2600" dirty="0" smtClean="0">
                <a:solidFill>
                  <a:srgbClr val="FF0000"/>
                </a:solidFill>
              </a:rPr>
              <a:t>In context of KNL, enable and control the MCDRAM</a:t>
            </a:r>
            <a:r>
              <a:rPr lang="en-US" sz="2600" dirty="0">
                <a:solidFill>
                  <a:srgbClr val="FF0000"/>
                </a:solidFill>
              </a:rPr>
              <a:t> </a:t>
            </a:r>
            <a:r>
              <a:rPr lang="en-US" sz="2600" dirty="0" smtClean="0">
                <a:solidFill>
                  <a:srgbClr val="FF0000"/>
                </a:solidFill>
              </a:rPr>
              <a:t>access.</a:t>
            </a:r>
            <a:endParaRPr lang="en-US" sz="2600" dirty="0">
              <a:solidFill>
                <a:srgbClr val="FF0000"/>
              </a:solidFill>
            </a:endParaRP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10</a:t>
            </a:fld>
            <a:r>
              <a:rPr lang="en-US" smtClean="0"/>
              <a:t> -</a:t>
            </a:r>
            <a:endParaRPr lang="en-US" dirty="0"/>
          </a:p>
        </p:txBody>
      </p:sp>
    </p:spTree>
    <p:extLst>
      <p:ext uri="{BB962C8B-B14F-4D97-AF65-F5344CB8AC3E}">
        <p14:creationId xmlns:p14="http://schemas.microsoft.com/office/powerpoint/2010/main" val="783491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42" y="179868"/>
            <a:ext cx="8783658" cy="769479"/>
          </a:xfrm>
        </p:spPr>
        <p:txBody>
          <a:bodyPr>
            <a:noAutofit/>
          </a:bodyPr>
          <a:lstStyle/>
          <a:p>
            <a:r>
              <a:rPr lang="en-US" sz="2800" dirty="0" smtClean="0"/>
              <a:t>Using </a:t>
            </a:r>
            <a:r>
              <a:rPr lang="en-US" sz="2800" dirty="0" err="1" smtClean="0"/>
              <a:t>srun’s</a:t>
            </a:r>
            <a:r>
              <a:rPr lang="en-US" sz="2800" dirty="0" smtClean="0"/>
              <a:t> --</a:t>
            </a:r>
            <a:r>
              <a:rPr lang="en-US" sz="2800" dirty="0" err="1" smtClean="0"/>
              <a:t>cpu_bind</a:t>
            </a:r>
            <a:r>
              <a:rPr lang="en-US" sz="2800" dirty="0" smtClean="0"/>
              <a:t> option and </a:t>
            </a:r>
            <a:r>
              <a:rPr lang="en-US" sz="2800" dirty="0" err="1" smtClean="0"/>
              <a:t>OpenMP</a:t>
            </a:r>
            <a:r>
              <a:rPr lang="en-US" sz="2800" dirty="0" smtClean="0"/>
              <a:t> environment variables to achieve desired process/thread affinity</a:t>
            </a:r>
            <a:endParaRPr lang="en-US" sz="2800" dirty="0"/>
          </a:p>
        </p:txBody>
      </p:sp>
      <p:sp>
        <p:nvSpPr>
          <p:cNvPr id="5" name="Content Placeholder 4"/>
          <p:cNvSpPr>
            <a:spLocks noGrp="1"/>
          </p:cNvSpPr>
          <p:nvPr>
            <p:ph idx="1"/>
          </p:nvPr>
        </p:nvSpPr>
        <p:spPr>
          <a:xfrm>
            <a:off x="457200" y="1295399"/>
            <a:ext cx="8229600" cy="5073405"/>
          </a:xfrm>
        </p:spPr>
        <p:txBody>
          <a:bodyPr>
            <a:normAutofit fontScale="85000" lnSpcReduction="20000"/>
          </a:bodyPr>
          <a:lstStyle/>
          <a:p>
            <a:r>
              <a:rPr lang="en-US" dirty="0" smtClean="0"/>
              <a:t>Use </a:t>
            </a:r>
            <a:r>
              <a:rPr lang="en-US" dirty="0" err="1" smtClean="0"/>
              <a:t>srun</a:t>
            </a:r>
            <a:r>
              <a:rPr lang="en-US" dirty="0" smtClean="0"/>
              <a:t> -</a:t>
            </a:r>
            <a:r>
              <a:rPr lang="en-US" dirty="0"/>
              <a:t>-</a:t>
            </a:r>
            <a:r>
              <a:rPr lang="en-US" dirty="0" err="1"/>
              <a:t>cpu_bind</a:t>
            </a:r>
            <a:r>
              <a:rPr lang="en-US" dirty="0"/>
              <a:t> </a:t>
            </a:r>
            <a:r>
              <a:rPr lang="en-US" dirty="0" smtClean="0"/>
              <a:t>to bind tasks to CPUs</a:t>
            </a:r>
          </a:p>
          <a:p>
            <a:pPr lvl="1"/>
            <a:r>
              <a:rPr lang="en-US" dirty="0" smtClean="0"/>
              <a:t>Often needs to work with </a:t>
            </a:r>
            <a:r>
              <a:rPr lang="en-US" b="1" dirty="0" smtClean="0">
                <a:solidFill>
                  <a:srgbClr val="FF0000"/>
                </a:solidFill>
              </a:rPr>
              <a:t>the –c option of </a:t>
            </a:r>
            <a:r>
              <a:rPr lang="en-US" b="1" dirty="0" err="1" smtClean="0">
                <a:solidFill>
                  <a:srgbClr val="FF0000"/>
                </a:solidFill>
              </a:rPr>
              <a:t>srun</a:t>
            </a:r>
            <a:r>
              <a:rPr lang="en-US" b="1" dirty="0" smtClean="0">
                <a:solidFill>
                  <a:srgbClr val="0000FF"/>
                </a:solidFill>
              </a:rPr>
              <a:t> </a:t>
            </a:r>
            <a:r>
              <a:rPr lang="en-US" dirty="0" smtClean="0"/>
              <a:t>to evenly spread MPI tasks on the CPUs on the nodes</a:t>
            </a:r>
          </a:p>
          <a:p>
            <a:pPr lvl="1"/>
            <a:r>
              <a:rPr lang="en-US" b="1" dirty="0" smtClean="0">
                <a:solidFill>
                  <a:srgbClr val="FF0000"/>
                </a:solidFill>
              </a:rPr>
              <a:t>The </a:t>
            </a:r>
            <a:r>
              <a:rPr lang="en-US" b="1" dirty="0" err="1" smtClean="0">
                <a:solidFill>
                  <a:srgbClr val="FF0000"/>
                </a:solidFill>
              </a:rPr>
              <a:t>srun</a:t>
            </a:r>
            <a:r>
              <a:rPr lang="en-US" b="1" dirty="0" smtClean="0">
                <a:solidFill>
                  <a:srgbClr val="FF0000"/>
                </a:solidFill>
              </a:rPr>
              <a:t>  –c &lt;n&gt; (or --</a:t>
            </a:r>
            <a:r>
              <a:rPr lang="en-US" b="1" dirty="0" err="1" smtClean="0">
                <a:solidFill>
                  <a:srgbClr val="FF0000"/>
                </a:solidFill>
              </a:rPr>
              <a:t>cpus</a:t>
            </a:r>
            <a:r>
              <a:rPr lang="en-US" b="1" dirty="0" smtClean="0">
                <a:solidFill>
                  <a:srgbClr val="FF0000"/>
                </a:solidFill>
              </a:rPr>
              <a:t>-per-task=n) allocates (reserves) n number of CPUs per task (process)</a:t>
            </a:r>
          </a:p>
          <a:p>
            <a:pPr lvl="1"/>
            <a:r>
              <a:rPr lang="en-US" dirty="0" smtClean="0"/>
              <a:t>--</a:t>
            </a:r>
            <a:r>
              <a:rPr lang="en-US" dirty="0" err="1" smtClean="0"/>
              <a:t>cpu_bind</a:t>
            </a:r>
            <a:r>
              <a:rPr lang="en-US" dirty="0" smtClean="0"/>
              <a:t>=[{</a:t>
            </a:r>
            <a:r>
              <a:rPr lang="en-US" dirty="0" err="1" smtClean="0"/>
              <a:t>verbose,quiet</a:t>
            </a:r>
            <a:r>
              <a:rPr lang="en-US" dirty="0" smtClean="0"/>
              <a:t>},]type, type: cores, threads, </a:t>
            </a:r>
            <a:r>
              <a:rPr lang="en-US" dirty="0" err="1" smtClean="0"/>
              <a:t>map_cpu</a:t>
            </a:r>
            <a:r>
              <a:rPr lang="en-US" dirty="0" smtClean="0"/>
              <a:t>:&lt;list of CPUs&gt;, </a:t>
            </a:r>
            <a:r>
              <a:rPr lang="en-US" dirty="0" err="1" smtClean="0"/>
              <a:t>mask_cpu</a:t>
            </a:r>
            <a:r>
              <a:rPr lang="en-US" dirty="0" smtClean="0"/>
              <a:t>:&lt;list of masks&gt;, none, </a:t>
            </a:r>
            <a:r>
              <a:rPr lang="is-IS" dirty="0" smtClean="0"/>
              <a:t>…</a:t>
            </a:r>
          </a:p>
          <a:p>
            <a:r>
              <a:rPr lang="en-US" dirty="0" smtClean="0"/>
              <a:t>Use </a:t>
            </a:r>
            <a:r>
              <a:rPr lang="en-US" dirty="0" err="1" smtClean="0"/>
              <a:t>OpenMP</a:t>
            </a:r>
            <a:r>
              <a:rPr lang="en-US" dirty="0" smtClean="0"/>
              <a:t> </a:t>
            </a:r>
            <a:r>
              <a:rPr lang="en-US" dirty="0" err="1" smtClean="0"/>
              <a:t>envs</a:t>
            </a:r>
            <a:r>
              <a:rPr lang="en-US" dirty="0" smtClean="0"/>
              <a:t>, OMP_PROC_BIND and OMP_PLACES to fine pin each thread to a subset of CPUs allocated to the host task</a:t>
            </a:r>
          </a:p>
          <a:p>
            <a:pPr lvl="1"/>
            <a:r>
              <a:rPr lang="en-US" dirty="0" smtClean="0"/>
              <a:t>Different compilers may have different default values for them. The following are recommended, which yield a more compatible thread affinity among Intel, GNU and Cray compilers:</a:t>
            </a:r>
          </a:p>
          <a:p>
            <a:pPr marL="914400" lvl="2" indent="0">
              <a:buNone/>
            </a:pPr>
            <a:r>
              <a:rPr lang="en-US" b="1" dirty="0" smtClean="0">
                <a:solidFill>
                  <a:srgbClr val="FF0000"/>
                </a:solidFill>
              </a:rPr>
              <a:t>OMP_PROC_BIND=true </a:t>
            </a:r>
            <a:r>
              <a:rPr lang="en-US" dirty="0" smtClean="0">
                <a:solidFill>
                  <a:srgbClr val="000000"/>
                </a:solidFill>
              </a:rPr>
              <a:t># Specifying threads may not be moved between CPUs</a:t>
            </a:r>
          </a:p>
          <a:p>
            <a:pPr marL="914400" lvl="2" indent="0">
              <a:buNone/>
            </a:pPr>
            <a:r>
              <a:rPr lang="en-US" b="1" dirty="0" smtClean="0">
                <a:solidFill>
                  <a:srgbClr val="FF0000"/>
                </a:solidFill>
              </a:rPr>
              <a:t>OMP_PLACES=threads  </a:t>
            </a:r>
            <a:r>
              <a:rPr lang="en-US" dirty="0" smtClean="0">
                <a:solidFill>
                  <a:srgbClr val="000000"/>
                </a:solidFill>
              </a:rPr>
              <a:t># Specifying  a thread should be placed in a single CPU</a:t>
            </a:r>
          </a:p>
          <a:p>
            <a:pPr lvl="1"/>
            <a:r>
              <a:rPr lang="en-US" dirty="0" smtClean="0"/>
              <a:t>Use </a:t>
            </a:r>
            <a:r>
              <a:rPr lang="en-US" b="1" dirty="0" smtClean="0">
                <a:solidFill>
                  <a:srgbClr val="FF0000"/>
                </a:solidFill>
              </a:rPr>
              <a:t>OMP_DISPLAY_ENV=true </a:t>
            </a:r>
            <a:r>
              <a:rPr lang="en-US" dirty="0" smtClean="0"/>
              <a:t>to display the </a:t>
            </a:r>
            <a:r>
              <a:rPr lang="en-US" dirty="0" err="1" smtClean="0"/>
              <a:t>OpenMP</a:t>
            </a:r>
            <a:r>
              <a:rPr lang="en-US" dirty="0" smtClean="0"/>
              <a:t> environment variables set (useful when checking the default compiler behavior) </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11</a:t>
            </a:fld>
            <a:r>
              <a:rPr lang="en-US" smtClean="0"/>
              <a:t> -</a:t>
            </a:r>
            <a:endParaRPr lang="en-US" dirty="0"/>
          </a:p>
        </p:txBody>
      </p:sp>
    </p:spTree>
    <p:extLst>
      <p:ext uri="{BB962C8B-B14F-4D97-AF65-F5344CB8AC3E}">
        <p14:creationId xmlns:p14="http://schemas.microsoft.com/office/powerpoint/2010/main" val="16370956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Using </a:t>
            </a:r>
            <a:r>
              <a:rPr lang="en-US" sz="2800" dirty="0" err="1" smtClean="0"/>
              <a:t>srun’s</a:t>
            </a:r>
            <a:r>
              <a:rPr lang="en-US" sz="2800" dirty="0"/>
              <a:t> </a:t>
            </a:r>
            <a:r>
              <a:rPr lang="en-US" sz="2800" dirty="0" smtClean="0"/>
              <a:t>--</a:t>
            </a:r>
            <a:r>
              <a:rPr lang="en-US" sz="2800" dirty="0" err="1" smtClean="0"/>
              <a:t>mem_bind</a:t>
            </a:r>
            <a:r>
              <a:rPr lang="en-US" sz="2800" dirty="0" smtClean="0"/>
              <a:t> option and/or </a:t>
            </a:r>
            <a:r>
              <a:rPr lang="en-US" sz="2800" dirty="0" err="1" smtClean="0"/>
              <a:t>numactl</a:t>
            </a:r>
            <a:r>
              <a:rPr lang="en-US" sz="2800" dirty="0" smtClean="0"/>
              <a:t> to achieve desired memory affinity</a:t>
            </a:r>
            <a:endParaRPr lang="en-US" sz="2800" dirty="0"/>
          </a:p>
        </p:txBody>
      </p:sp>
      <p:sp>
        <p:nvSpPr>
          <p:cNvPr id="5" name="Content Placeholder 4"/>
          <p:cNvSpPr>
            <a:spLocks noGrp="1"/>
          </p:cNvSpPr>
          <p:nvPr>
            <p:ph idx="1"/>
          </p:nvPr>
        </p:nvSpPr>
        <p:spPr/>
        <p:txBody>
          <a:bodyPr>
            <a:normAutofit lnSpcReduction="10000"/>
          </a:bodyPr>
          <a:lstStyle/>
          <a:p>
            <a:r>
              <a:rPr lang="en-US" dirty="0" smtClean="0"/>
              <a:t>Use </a:t>
            </a:r>
            <a:r>
              <a:rPr lang="en-US" dirty="0" err="1"/>
              <a:t>srun</a:t>
            </a:r>
            <a:r>
              <a:rPr lang="en-US" dirty="0"/>
              <a:t> –</a:t>
            </a:r>
            <a:r>
              <a:rPr lang="en-US" dirty="0" err="1"/>
              <a:t>mem_bind</a:t>
            </a:r>
            <a:r>
              <a:rPr lang="en-US" dirty="0"/>
              <a:t> for memory affinity</a:t>
            </a:r>
          </a:p>
          <a:p>
            <a:pPr lvl="1"/>
            <a:r>
              <a:rPr lang="en-US" dirty="0"/>
              <a:t>--</a:t>
            </a:r>
            <a:r>
              <a:rPr lang="en-US" dirty="0" err="1"/>
              <a:t>mem_bind</a:t>
            </a:r>
            <a:r>
              <a:rPr lang="en-US" dirty="0" smtClean="0"/>
              <a:t>=[{</a:t>
            </a:r>
            <a:r>
              <a:rPr lang="en-US" dirty="0" err="1"/>
              <a:t>verbose,quiet</a:t>
            </a:r>
            <a:r>
              <a:rPr lang="en-US" dirty="0" smtClean="0"/>
              <a:t>},]type</a:t>
            </a:r>
            <a:r>
              <a:rPr lang="en-US" dirty="0"/>
              <a:t>: local, </a:t>
            </a:r>
            <a:r>
              <a:rPr lang="en-US" dirty="0" err="1"/>
              <a:t>map_mem</a:t>
            </a:r>
            <a:r>
              <a:rPr lang="en-US" dirty="0"/>
              <a:t>:&lt;NUMA id list&gt;, </a:t>
            </a:r>
            <a:r>
              <a:rPr lang="en-US" dirty="0" err="1"/>
              <a:t>mask_mem</a:t>
            </a:r>
            <a:r>
              <a:rPr lang="en-US" dirty="0"/>
              <a:t>:&lt;NUMA mask list&gt;, </a:t>
            </a:r>
            <a:r>
              <a:rPr lang="en-US" dirty="0" smtClean="0"/>
              <a:t>none,</a:t>
            </a:r>
            <a:r>
              <a:rPr lang="is-IS" dirty="0" smtClean="0"/>
              <a:t>…</a:t>
            </a:r>
            <a:endParaRPr lang="is-IS" dirty="0"/>
          </a:p>
          <a:p>
            <a:pPr lvl="1"/>
            <a:r>
              <a:rPr lang="en-US" dirty="0"/>
              <a:t>E</a:t>
            </a:r>
            <a:r>
              <a:rPr lang="is-IS" dirty="0"/>
              <a:t>.g., --mem_bind=&lt;MCDRAM NUMA id&gt;</a:t>
            </a:r>
            <a:r>
              <a:rPr lang="en-US" dirty="0"/>
              <a:t>  when allocations fit into MDCRAM in flat mode</a:t>
            </a:r>
          </a:p>
          <a:p>
            <a:r>
              <a:rPr lang="en-US" dirty="0"/>
              <a:t>Use </a:t>
            </a:r>
            <a:r>
              <a:rPr lang="en-US" dirty="0" err="1"/>
              <a:t>Numactl</a:t>
            </a:r>
            <a:r>
              <a:rPr lang="en-US" dirty="0"/>
              <a:t> –p </a:t>
            </a:r>
            <a:r>
              <a:rPr lang="en-US" dirty="0" smtClean="0"/>
              <a:t>&lt;NUMA id&gt; </a:t>
            </a:r>
            <a:endParaRPr lang="en-US" dirty="0"/>
          </a:p>
          <a:p>
            <a:pPr lvl="1"/>
            <a:r>
              <a:rPr lang="en-US" dirty="0" err="1"/>
              <a:t>S</a:t>
            </a:r>
            <a:r>
              <a:rPr lang="en-US" dirty="0" err="1" smtClean="0"/>
              <a:t>run</a:t>
            </a:r>
            <a:r>
              <a:rPr lang="en-US" dirty="0" smtClean="0"/>
              <a:t> </a:t>
            </a:r>
            <a:r>
              <a:rPr lang="en-US" dirty="0"/>
              <a:t>does not have this functionality </a:t>
            </a:r>
            <a:r>
              <a:rPr lang="en-US" dirty="0" smtClean="0"/>
              <a:t>currently (</a:t>
            </a:r>
            <a:r>
              <a:rPr lang="hr-HR" dirty="0" smtClean="0"/>
              <a:t>16.05.6)</a:t>
            </a:r>
            <a:r>
              <a:rPr lang="en-US" dirty="0" smtClean="0"/>
              <a:t>, </a:t>
            </a:r>
            <a:r>
              <a:rPr lang="en-US" dirty="0"/>
              <a:t>will be supported in </a:t>
            </a:r>
            <a:r>
              <a:rPr lang="en-US" dirty="0" err="1"/>
              <a:t>Slurm</a:t>
            </a:r>
            <a:r>
              <a:rPr lang="en-US" dirty="0"/>
              <a:t> 17.02.</a:t>
            </a:r>
          </a:p>
          <a:p>
            <a:pPr lvl="1"/>
            <a:r>
              <a:rPr lang="en-US" dirty="0"/>
              <a:t>E.g., </a:t>
            </a:r>
            <a:r>
              <a:rPr lang="en-US" dirty="0" err="1"/>
              <a:t>numactl</a:t>
            </a:r>
            <a:r>
              <a:rPr lang="en-US" dirty="0"/>
              <a:t> –p &lt;MCDRAM NUMA id&gt; ./</a:t>
            </a:r>
            <a:r>
              <a:rPr lang="en-US" dirty="0" err="1"/>
              <a:t>a.out</a:t>
            </a:r>
            <a:r>
              <a:rPr lang="en-US" dirty="0"/>
              <a:t>  so that allocations that don’t fit into MCDRAM spill over to </a:t>
            </a:r>
            <a:r>
              <a:rPr lang="en-US" dirty="0" smtClean="0"/>
              <a:t>DDR memory</a:t>
            </a:r>
            <a:endParaRPr lang="en-US" dirty="0"/>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12</a:t>
            </a:fld>
            <a:r>
              <a:rPr lang="en-US" smtClean="0"/>
              <a:t> -</a:t>
            </a:r>
            <a:endParaRPr lang="en-US" dirty="0"/>
          </a:p>
        </p:txBody>
      </p:sp>
    </p:spTree>
    <p:extLst>
      <p:ext uri="{BB962C8B-B14F-4D97-AF65-F5344CB8AC3E}">
        <p14:creationId xmlns:p14="http://schemas.microsoft.com/office/powerpoint/2010/main" val="790314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Default </a:t>
            </a:r>
            <a:r>
              <a:rPr lang="en-US" dirty="0" err="1"/>
              <a:t>S</a:t>
            </a:r>
            <a:r>
              <a:rPr lang="en-US" dirty="0" err="1" smtClean="0"/>
              <a:t>lurm</a:t>
            </a:r>
            <a:r>
              <a:rPr lang="en-US" dirty="0" smtClean="0"/>
              <a:t> behavior with respect to process/thread/memory binding</a:t>
            </a:r>
            <a:endParaRPr lang="en-US" dirty="0"/>
          </a:p>
        </p:txBody>
      </p:sp>
      <p:sp>
        <p:nvSpPr>
          <p:cNvPr id="5" name="Content Placeholder 4"/>
          <p:cNvSpPr>
            <a:spLocks noGrp="1"/>
          </p:cNvSpPr>
          <p:nvPr>
            <p:ph idx="1"/>
          </p:nvPr>
        </p:nvSpPr>
        <p:spPr>
          <a:xfrm>
            <a:off x="457200" y="1295400"/>
            <a:ext cx="8229600" cy="4985327"/>
          </a:xfrm>
        </p:spPr>
        <p:txBody>
          <a:bodyPr>
            <a:noAutofit/>
          </a:bodyPr>
          <a:lstStyle/>
          <a:p>
            <a:r>
              <a:rPr lang="en-US" sz="2400" dirty="0" smtClean="0"/>
              <a:t>By </a:t>
            </a:r>
            <a:r>
              <a:rPr lang="en-US" sz="2400" dirty="0" err="1" smtClean="0"/>
              <a:t>Slurm</a:t>
            </a:r>
            <a:r>
              <a:rPr lang="en-US" sz="2400" dirty="0" smtClean="0"/>
              <a:t> default, a decent CPU binding </a:t>
            </a:r>
            <a:r>
              <a:rPr lang="en-US" sz="2400" dirty="0"/>
              <a:t>is set only when the MPI tasks per </a:t>
            </a:r>
            <a:r>
              <a:rPr lang="en-US" sz="2400" dirty="0" smtClean="0"/>
              <a:t>node x CPUs </a:t>
            </a:r>
            <a:r>
              <a:rPr lang="en-US" sz="2400" dirty="0"/>
              <a:t>per </a:t>
            </a:r>
            <a:r>
              <a:rPr lang="en-US" sz="2400" dirty="0" smtClean="0"/>
              <a:t>task = </a:t>
            </a:r>
            <a:r>
              <a:rPr lang="en-US" sz="2400" dirty="0"/>
              <a:t>the total number of </a:t>
            </a:r>
            <a:r>
              <a:rPr lang="en-US" sz="2400" dirty="0" smtClean="0"/>
              <a:t>CPUs allocated per node, e.g., 68x4=272</a:t>
            </a:r>
          </a:p>
          <a:p>
            <a:r>
              <a:rPr lang="en-US" sz="2400" dirty="0" smtClean="0"/>
              <a:t>Otherwise, </a:t>
            </a:r>
            <a:r>
              <a:rPr lang="en-US" sz="2400" dirty="0" err="1" smtClean="0"/>
              <a:t>Slurm</a:t>
            </a:r>
            <a:r>
              <a:rPr lang="en-US" sz="2400" dirty="0" smtClean="0"/>
              <a:t> does not do anything with CPU binding. The </a:t>
            </a:r>
            <a:r>
              <a:rPr lang="en-US" sz="2400" dirty="0" err="1" smtClean="0"/>
              <a:t>srun’s</a:t>
            </a:r>
            <a:r>
              <a:rPr lang="en-US" sz="2400" dirty="0" smtClean="0"/>
              <a:t> </a:t>
            </a:r>
            <a:r>
              <a:rPr lang="en-US" sz="2400" dirty="0" smtClean="0">
                <a:solidFill>
                  <a:srgbClr val="FF0000"/>
                </a:solidFill>
              </a:rPr>
              <a:t>--</a:t>
            </a:r>
            <a:r>
              <a:rPr lang="en-US" sz="2400" dirty="0" err="1" smtClean="0">
                <a:solidFill>
                  <a:srgbClr val="FF0000"/>
                </a:solidFill>
              </a:rPr>
              <a:t>cpu_bind</a:t>
            </a:r>
            <a:r>
              <a:rPr lang="en-US" sz="2400" dirty="0" smtClean="0">
                <a:solidFill>
                  <a:srgbClr val="FF0000"/>
                </a:solidFill>
              </a:rPr>
              <a:t> and –c options must be used explicitly </a:t>
            </a:r>
            <a:r>
              <a:rPr lang="en-US" sz="2400" dirty="0" smtClean="0"/>
              <a:t>to achieve optimal process/thread affinity.</a:t>
            </a:r>
          </a:p>
          <a:p>
            <a:r>
              <a:rPr lang="en-US" sz="2400" dirty="0" smtClean="0"/>
              <a:t>No default </a:t>
            </a:r>
            <a:r>
              <a:rPr lang="en-US" sz="2400" dirty="0"/>
              <a:t>memory binding is set </a:t>
            </a:r>
            <a:r>
              <a:rPr lang="en-US" sz="2400" dirty="0" smtClean="0"/>
              <a:t>by </a:t>
            </a:r>
            <a:r>
              <a:rPr lang="en-US" sz="2400" dirty="0" err="1" smtClean="0"/>
              <a:t>Slurm</a:t>
            </a:r>
            <a:r>
              <a:rPr lang="en-US" sz="2400" dirty="0" smtClean="0"/>
              <a:t>. Processes can allocate memory from all </a:t>
            </a:r>
            <a:r>
              <a:rPr lang="en-US" sz="2400" dirty="0"/>
              <a:t>NUMA </a:t>
            </a:r>
            <a:r>
              <a:rPr lang="en-US" sz="2400" dirty="0" smtClean="0"/>
              <a:t>nodes. </a:t>
            </a:r>
            <a:r>
              <a:rPr lang="en-US" sz="2400" dirty="0">
                <a:solidFill>
                  <a:srgbClr val="FF0000"/>
                </a:solidFill>
              </a:rPr>
              <a:t>T</a:t>
            </a:r>
            <a:r>
              <a:rPr lang="en-US" sz="2400" dirty="0" smtClean="0">
                <a:solidFill>
                  <a:srgbClr val="FF0000"/>
                </a:solidFill>
              </a:rPr>
              <a:t>he --</a:t>
            </a:r>
            <a:r>
              <a:rPr lang="en-US" sz="2400" dirty="0" err="1" smtClean="0">
                <a:solidFill>
                  <a:srgbClr val="FF0000"/>
                </a:solidFill>
              </a:rPr>
              <a:t>mem_bind</a:t>
            </a:r>
            <a:r>
              <a:rPr lang="en-US" sz="2400" dirty="0" smtClean="0">
                <a:solidFill>
                  <a:srgbClr val="FF0000"/>
                </a:solidFill>
              </a:rPr>
              <a:t> </a:t>
            </a:r>
            <a:r>
              <a:rPr lang="en-US" sz="2400" dirty="0">
                <a:solidFill>
                  <a:srgbClr val="FF0000"/>
                </a:solidFill>
              </a:rPr>
              <a:t>(or </a:t>
            </a:r>
            <a:r>
              <a:rPr lang="en-US" sz="2400" dirty="0" err="1">
                <a:solidFill>
                  <a:srgbClr val="FF0000"/>
                </a:solidFill>
              </a:rPr>
              <a:t>numactl</a:t>
            </a:r>
            <a:r>
              <a:rPr lang="en-US" sz="2400" dirty="0">
                <a:solidFill>
                  <a:srgbClr val="FF0000"/>
                </a:solidFill>
              </a:rPr>
              <a:t>) should be used </a:t>
            </a:r>
            <a:r>
              <a:rPr lang="en-US" sz="2400" dirty="0" smtClean="0">
                <a:solidFill>
                  <a:srgbClr val="FF0000"/>
                </a:solidFill>
              </a:rPr>
              <a:t>explicitly to </a:t>
            </a:r>
            <a:r>
              <a:rPr lang="en-US" sz="2400" dirty="0" smtClean="0"/>
              <a:t>set memory bindings.</a:t>
            </a:r>
          </a:p>
          <a:p>
            <a:endParaRPr lang="en-US" sz="2400" b="0" dirty="0" smtClean="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13</a:t>
            </a:fld>
            <a:r>
              <a:rPr lang="en-US" dirty="0" smtClean="0"/>
              <a:t> -</a:t>
            </a:r>
            <a:endParaRPr lang="en-US" dirty="0"/>
          </a:p>
        </p:txBody>
      </p:sp>
    </p:spTree>
    <p:extLst>
      <p:ext uri="{BB962C8B-B14F-4D97-AF65-F5344CB8AC3E}">
        <p14:creationId xmlns:p14="http://schemas.microsoft.com/office/powerpoint/2010/main" val="34812649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Default </a:t>
            </a:r>
            <a:r>
              <a:rPr lang="en-US" dirty="0" err="1"/>
              <a:t>Slurm</a:t>
            </a:r>
            <a:r>
              <a:rPr lang="en-US" dirty="0"/>
              <a:t> behavior with respect to process/thread/memory </a:t>
            </a:r>
            <a:r>
              <a:rPr lang="en-US" dirty="0" smtClean="0"/>
              <a:t>binding (continued)</a:t>
            </a:r>
            <a:endParaRPr lang="en-US" dirty="0"/>
          </a:p>
        </p:txBody>
      </p:sp>
      <p:sp>
        <p:nvSpPr>
          <p:cNvPr id="3" name="Content Placeholder 2"/>
          <p:cNvSpPr>
            <a:spLocks noGrp="1"/>
          </p:cNvSpPr>
          <p:nvPr>
            <p:ph idx="1"/>
          </p:nvPr>
        </p:nvSpPr>
        <p:spPr>
          <a:xfrm>
            <a:off x="457200" y="1295400"/>
            <a:ext cx="8354290" cy="4830764"/>
          </a:xfrm>
        </p:spPr>
        <p:txBody>
          <a:bodyPr>
            <a:normAutofit fontScale="92500" lnSpcReduction="20000"/>
          </a:bodyPr>
          <a:lstStyle/>
          <a:p>
            <a:r>
              <a:rPr lang="en-US" altLang="zh-CN" sz="2600" dirty="0" smtClean="0"/>
              <a:t>The </a:t>
            </a:r>
            <a:r>
              <a:rPr lang="en-US" sz="2600" dirty="0" smtClean="0"/>
              <a:t>default </a:t>
            </a:r>
            <a:r>
              <a:rPr lang="en-US" sz="2600" dirty="0"/>
              <a:t>distribution, the –m option of </a:t>
            </a:r>
            <a:r>
              <a:rPr lang="en-US" sz="2600" dirty="0" err="1"/>
              <a:t>srun</a:t>
            </a:r>
            <a:r>
              <a:rPr lang="en-US" sz="2600" dirty="0"/>
              <a:t>, is </a:t>
            </a:r>
            <a:r>
              <a:rPr lang="en-US" sz="2600" dirty="0" err="1"/>
              <a:t>block:cyclic</a:t>
            </a:r>
            <a:r>
              <a:rPr lang="en-US" sz="2600" dirty="0"/>
              <a:t> on </a:t>
            </a:r>
            <a:r>
              <a:rPr lang="en-US" sz="2600" dirty="0" smtClean="0"/>
              <a:t>Cori. </a:t>
            </a:r>
          </a:p>
          <a:p>
            <a:pPr lvl="1"/>
            <a:r>
              <a:rPr lang="en-US" sz="2000" b="0" dirty="0" smtClean="0"/>
              <a:t>The cyclic distribution method distributes </a:t>
            </a:r>
            <a:r>
              <a:rPr lang="en-US" sz="2000" b="0" dirty="0"/>
              <a:t>allocated CPUs for binding to a given task consecutively from the same </a:t>
            </a:r>
            <a:r>
              <a:rPr lang="en-US" sz="2000" b="0" dirty="0" smtClean="0"/>
              <a:t>socket</a:t>
            </a:r>
            <a:r>
              <a:rPr lang="en-US" sz="2000" b="0" dirty="0"/>
              <a:t>, and from the next consecutive socket for the next task, in a round-robin fashion across sockets</a:t>
            </a:r>
            <a:r>
              <a:rPr lang="en-US" sz="2000" b="0" dirty="0" smtClean="0"/>
              <a:t>.</a:t>
            </a:r>
            <a:endParaRPr lang="en-US" sz="2600" dirty="0" smtClean="0"/>
          </a:p>
          <a:p>
            <a:r>
              <a:rPr lang="en-US" sz="2600" dirty="0" smtClean="0"/>
              <a:t>The </a:t>
            </a:r>
            <a:r>
              <a:rPr lang="en-US" sz="2600" dirty="0"/>
              <a:t>–m </a:t>
            </a:r>
            <a:r>
              <a:rPr lang="en-US" sz="2600" dirty="0" err="1"/>
              <a:t>block:block</a:t>
            </a:r>
            <a:r>
              <a:rPr lang="en-US" sz="2600" dirty="0"/>
              <a:t> also works. You are encouraged to experiment with –m </a:t>
            </a:r>
            <a:r>
              <a:rPr lang="en-US" sz="2600" dirty="0" err="1"/>
              <a:t>block:block</a:t>
            </a:r>
            <a:r>
              <a:rPr lang="en-US" sz="2600" dirty="0"/>
              <a:t> as some applications perform better with the block distribution. </a:t>
            </a:r>
            <a:endParaRPr lang="en-US" sz="2600" dirty="0" smtClean="0"/>
          </a:p>
          <a:p>
            <a:pPr lvl="1"/>
            <a:r>
              <a:rPr lang="en-US" sz="2000" b="0" dirty="0" smtClean="0"/>
              <a:t>The  </a:t>
            </a:r>
            <a:r>
              <a:rPr lang="en-US" sz="2000" b="0" dirty="0"/>
              <a:t>block distribution </a:t>
            </a:r>
            <a:r>
              <a:rPr lang="en-US" sz="2000" b="0" dirty="0" smtClean="0"/>
              <a:t>method distributes </a:t>
            </a:r>
            <a:r>
              <a:rPr lang="en-US" sz="2000" b="0" dirty="0"/>
              <a:t>allocated CPUs consecutively from the same socket for binding to tasks, before using </a:t>
            </a:r>
            <a:r>
              <a:rPr lang="en-US" sz="2000" b="0" dirty="0" smtClean="0"/>
              <a:t>the next </a:t>
            </a:r>
            <a:r>
              <a:rPr lang="en-US" sz="2000" b="0" dirty="0"/>
              <a:t>consecutive socket</a:t>
            </a:r>
            <a:r>
              <a:rPr lang="en-US" sz="2000" b="0" dirty="0" smtClean="0"/>
              <a:t>.</a:t>
            </a:r>
          </a:p>
          <a:p>
            <a:r>
              <a:rPr lang="en-US" sz="2600" dirty="0" smtClean="0"/>
              <a:t>The </a:t>
            </a:r>
            <a:r>
              <a:rPr lang="mr-IN" sz="2600" dirty="0"/>
              <a:t>–</a:t>
            </a:r>
            <a:r>
              <a:rPr lang="en-US" sz="2600" dirty="0"/>
              <a:t>m option is relevant to </a:t>
            </a:r>
            <a:r>
              <a:rPr lang="en-US" sz="2600" dirty="0" smtClean="0"/>
              <a:t>the KNL nodes when they are configured in the </a:t>
            </a:r>
            <a:r>
              <a:rPr lang="en-US" sz="2600" dirty="0"/>
              <a:t>sub-NUMA cluster </a:t>
            </a:r>
            <a:r>
              <a:rPr lang="en-US" sz="2600" dirty="0" smtClean="0"/>
              <a:t>modes, </a:t>
            </a:r>
            <a:r>
              <a:rPr lang="en-US" sz="2600" dirty="0"/>
              <a:t>e.g., SNC2, SNC4, </a:t>
            </a:r>
            <a:r>
              <a:rPr lang="en-US" sz="2600" dirty="0" smtClean="0"/>
              <a:t>etc. </a:t>
            </a:r>
            <a:r>
              <a:rPr lang="en-US" sz="2600" dirty="0" err="1" smtClean="0"/>
              <a:t>Slurm</a:t>
            </a:r>
            <a:r>
              <a:rPr lang="en-US" sz="2600" dirty="0" smtClean="0"/>
              <a:t> treats “NUMA nodes with CPUs”  as “sockets”, although KNL is a single socket node.</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14</a:t>
            </a:fld>
            <a:r>
              <a:rPr lang="en-US" smtClean="0"/>
              <a:t> -</a:t>
            </a:r>
            <a:endParaRPr lang="en-US" dirty="0"/>
          </a:p>
        </p:txBody>
      </p:sp>
    </p:spTree>
    <p:extLst>
      <p:ext uri="{BB962C8B-B14F-4D97-AF65-F5344CB8AC3E}">
        <p14:creationId xmlns:p14="http://schemas.microsoft.com/office/powerpoint/2010/main" val="2064701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42" y="179868"/>
            <a:ext cx="8326458" cy="769479"/>
          </a:xfrm>
        </p:spPr>
        <p:txBody>
          <a:bodyPr>
            <a:noAutofit/>
          </a:bodyPr>
          <a:lstStyle/>
          <a:p>
            <a:r>
              <a:rPr lang="en-US" sz="2600" dirty="0" smtClean="0"/>
              <a:t>Available partitions and NUMA/MCDRAM modes on Cori KNL </a:t>
            </a:r>
            <a:r>
              <a:rPr lang="en-US" sz="2600" dirty="0" smtClean="0"/>
              <a:t>nodes</a:t>
            </a:r>
            <a:endParaRPr lang="en-US" sz="2600" dirty="0"/>
          </a:p>
        </p:txBody>
      </p:sp>
      <p:sp>
        <p:nvSpPr>
          <p:cNvPr id="3" name="Content Placeholder 2"/>
          <p:cNvSpPr>
            <a:spLocks noGrp="1"/>
          </p:cNvSpPr>
          <p:nvPr>
            <p:ph idx="1"/>
          </p:nvPr>
        </p:nvSpPr>
        <p:spPr>
          <a:xfrm>
            <a:off x="469899" y="1244599"/>
            <a:ext cx="8377767" cy="5257801"/>
          </a:xfrm>
        </p:spPr>
        <p:txBody>
          <a:bodyPr>
            <a:normAutofit fontScale="85000" lnSpcReduction="10000"/>
          </a:bodyPr>
          <a:lstStyle/>
          <a:p>
            <a:r>
              <a:rPr lang="en-US" sz="3100" dirty="0" smtClean="0"/>
              <a:t>Same partitions as </a:t>
            </a:r>
            <a:r>
              <a:rPr lang="en-US" sz="3100" dirty="0" err="1" smtClean="0"/>
              <a:t>Haswell</a:t>
            </a:r>
            <a:r>
              <a:rPr lang="en-US" sz="3100" dirty="0" smtClean="0"/>
              <a:t> </a:t>
            </a:r>
          </a:p>
          <a:p>
            <a:pPr lvl="1"/>
            <a:r>
              <a:rPr lang="en-US" dirty="0" smtClean="0"/>
              <a:t>#SBATCH –p regular</a:t>
            </a:r>
          </a:p>
          <a:p>
            <a:pPr lvl="1"/>
            <a:r>
              <a:rPr lang="en-US" dirty="0" smtClean="0"/>
              <a:t>#SBATCH –p debug</a:t>
            </a:r>
          </a:p>
          <a:p>
            <a:pPr lvl="1"/>
            <a:r>
              <a:rPr lang="en-US" dirty="0" smtClean="0"/>
              <a:t>Type </a:t>
            </a:r>
            <a:r>
              <a:rPr lang="en-US" dirty="0" err="1" smtClean="0"/>
              <a:t>sinfo</a:t>
            </a:r>
            <a:r>
              <a:rPr lang="en-US" dirty="0" smtClean="0"/>
              <a:t> –s for more info about partitions and nodes</a:t>
            </a:r>
          </a:p>
          <a:p>
            <a:r>
              <a:rPr lang="en-US" sz="3100" dirty="0" smtClean="0"/>
              <a:t>Using the –C </a:t>
            </a:r>
            <a:r>
              <a:rPr lang="en-US" sz="3100" dirty="0" err="1" smtClean="0"/>
              <a:t>knl</a:t>
            </a:r>
            <a:r>
              <a:rPr lang="en-US" sz="3100" dirty="0" smtClean="0"/>
              <a:t>,&lt;NUMA&gt;,&lt;MCDRAM&gt; options of </a:t>
            </a:r>
            <a:r>
              <a:rPr lang="en-US" sz="3100" dirty="0" err="1" smtClean="0"/>
              <a:t>sbatch</a:t>
            </a:r>
            <a:r>
              <a:rPr lang="en-US" sz="3100" dirty="0" smtClean="0"/>
              <a:t> to request KNL nodes with desired features</a:t>
            </a:r>
          </a:p>
          <a:p>
            <a:pPr lvl="1"/>
            <a:r>
              <a:rPr lang="en-US" dirty="0" smtClean="0">
                <a:solidFill>
                  <a:srgbClr val="FF0000"/>
                </a:solidFill>
              </a:rPr>
              <a:t>#SBATCH –C </a:t>
            </a:r>
            <a:r>
              <a:rPr lang="en-US" dirty="0" err="1" smtClean="0">
                <a:solidFill>
                  <a:srgbClr val="FF0000"/>
                </a:solidFill>
              </a:rPr>
              <a:t>knl,quad,flat</a:t>
            </a:r>
            <a:endParaRPr lang="en-US" dirty="0">
              <a:solidFill>
                <a:srgbClr val="FF0000"/>
              </a:solidFill>
            </a:endParaRPr>
          </a:p>
          <a:p>
            <a:r>
              <a:rPr lang="en-US" sz="3100" dirty="0" smtClean="0"/>
              <a:t>Supports combination of the following NUMA/MCDRAM modes: </a:t>
            </a:r>
          </a:p>
          <a:p>
            <a:pPr lvl="1"/>
            <a:r>
              <a:rPr lang="en-US" dirty="0" err="1" smtClean="0"/>
              <a:t>AllowNUMA</a:t>
            </a:r>
            <a:r>
              <a:rPr lang="en-US" dirty="0"/>
              <a:t>=a2a,snc2,snc4,hemi,quad</a:t>
            </a:r>
          </a:p>
          <a:p>
            <a:pPr lvl="1"/>
            <a:r>
              <a:rPr lang="en-US" dirty="0" err="1" smtClean="0"/>
              <a:t>AllowMCDRAM</a:t>
            </a:r>
            <a:r>
              <a:rPr lang="en-US" dirty="0"/>
              <a:t>=</a:t>
            </a:r>
            <a:r>
              <a:rPr lang="en-US" dirty="0" err="1"/>
              <a:t>cache,split,equal,</a:t>
            </a:r>
            <a:r>
              <a:rPr lang="en-US" dirty="0" err="1" smtClean="0"/>
              <a:t>flat</a:t>
            </a:r>
            <a:endParaRPr lang="en-US" dirty="0" smtClean="0"/>
          </a:p>
          <a:p>
            <a:r>
              <a:rPr lang="en-US" sz="3100" dirty="0" smtClean="0"/>
              <a:t>Nodes </a:t>
            </a:r>
            <a:r>
              <a:rPr lang="en-US" sz="3100" dirty="0" smtClean="0"/>
              <a:t>can be rebooted automatically </a:t>
            </a:r>
          </a:p>
          <a:p>
            <a:pPr lvl="1"/>
            <a:r>
              <a:rPr lang="en-US" dirty="0" smtClean="0"/>
              <a:t>Frequent reboots are not encouraged, as they currently take a long time</a:t>
            </a:r>
          </a:p>
          <a:p>
            <a:pPr lvl="1"/>
            <a:r>
              <a:rPr lang="en-US" dirty="0" err="1">
                <a:solidFill>
                  <a:srgbClr val="FF0000"/>
                </a:solidFill>
              </a:rPr>
              <a:t>Quad,cache</a:t>
            </a:r>
            <a:r>
              <a:rPr lang="en-US" dirty="0">
                <a:solidFill>
                  <a:srgbClr val="FF0000"/>
                </a:solidFill>
              </a:rPr>
              <a:t> is the Cori default</a:t>
            </a: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15</a:t>
            </a:fld>
            <a:r>
              <a:rPr lang="en-US" smtClean="0"/>
              <a:t> -</a:t>
            </a:r>
            <a:endParaRPr lang="en-US" dirty="0"/>
          </a:p>
        </p:txBody>
      </p:sp>
    </p:spTree>
    <p:extLst>
      <p:ext uri="{BB962C8B-B14F-4D97-AF65-F5344CB8AC3E}">
        <p14:creationId xmlns:p14="http://schemas.microsoft.com/office/powerpoint/2010/main" val="18013489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cpu_bind</a:t>
            </a:r>
            <a:r>
              <a:rPr lang="en-US" dirty="0" smtClean="0"/>
              <a:t> option of </a:t>
            </a:r>
            <a:r>
              <a:rPr lang="en-US" dirty="0" err="1" smtClean="0"/>
              <a:t>srun</a:t>
            </a:r>
            <a:r>
              <a:rPr lang="en-US" dirty="0" smtClean="0"/>
              <a:t> enables CPU bindings</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16</a:t>
            </a:fld>
            <a:r>
              <a:rPr lang="en-US" smtClean="0"/>
              <a:t> -</a:t>
            </a:r>
            <a:endParaRPr lang="en-US" dirty="0"/>
          </a:p>
        </p:txBody>
      </p:sp>
      <p:sp>
        <p:nvSpPr>
          <p:cNvPr id="80" name="TextBox 79"/>
          <p:cNvSpPr txBox="1"/>
          <p:nvPr/>
        </p:nvSpPr>
        <p:spPr>
          <a:xfrm>
            <a:off x="298349" y="1637487"/>
            <a:ext cx="9004300" cy="369332"/>
          </a:xfrm>
          <a:prstGeom prst="rect">
            <a:avLst/>
          </a:prstGeom>
          <a:noFill/>
        </p:spPr>
        <p:txBody>
          <a:bodyPr wrap="square" rtlCol="0">
            <a:spAutoFit/>
          </a:bodyPr>
          <a:lstStyle/>
          <a:p>
            <a:r>
              <a:rPr lang="en-US" dirty="0" err="1" smtClean="0"/>
              <a:t>srun</a:t>
            </a:r>
            <a:r>
              <a:rPr lang="en-US" dirty="0" smtClean="0"/>
              <a:t> </a:t>
            </a:r>
            <a:r>
              <a:rPr lang="en-US" dirty="0"/>
              <a:t>–n </a:t>
            </a:r>
            <a:r>
              <a:rPr lang="en-US" dirty="0" smtClean="0"/>
              <a:t>4 .</a:t>
            </a:r>
            <a:r>
              <a:rPr lang="en-US" dirty="0"/>
              <a:t>/</a:t>
            </a:r>
            <a:r>
              <a:rPr lang="en-US" dirty="0" err="1"/>
              <a:t>a.out</a:t>
            </a:r>
            <a:r>
              <a:rPr lang="en-US" dirty="0"/>
              <a:t> </a:t>
            </a:r>
            <a:r>
              <a:rPr lang="en-US" dirty="0" smtClean="0"/>
              <a:t>  #</a:t>
            </a:r>
            <a:r>
              <a:rPr lang="en-US" dirty="0" smtClean="0">
                <a:sym typeface="Wingdings"/>
              </a:rPr>
              <a:t> no CPU </a:t>
            </a:r>
            <a:r>
              <a:rPr lang="en-US" dirty="0" err="1" smtClean="0">
                <a:sym typeface="Wingdings"/>
              </a:rPr>
              <a:t>bidings</a:t>
            </a:r>
            <a:r>
              <a:rPr lang="en-US" dirty="0" smtClean="0">
                <a:sym typeface="Wingdings"/>
              </a:rPr>
              <a:t>. Tasks can move around within 68 cores/272 CPUs</a:t>
            </a:r>
            <a:r>
              <a:rPr lang="en-US" dirty="0" smtClean="0"/>
              <a:t> </a:t>
            </a:r>
          </a:p>
        </p:txBody>
      </p:sp>
      <p:sp>
        <p:nvSpPr>
          <p:cNvPr id="157" name="TextBox 156"/>
          <p:cNvSpPr txBox="1"/>
          <p:nvPr/>
        </p:nvSpPr>
        <p:spPr>
          <a:xfrm>
            <a:off x="360342" y="1029256"/>
            <a:ext cx="5410620" cy="646331"/>
          </a:xfrm>
          <a:prstGeom prst="rect">
            <a:avLst/>
          </a:prstGeom>
          <a:noFill/>
        </p:spPr>
        <p:txBody>
          <a:bodyPr wrap="square" rtlCol="0">
            <a:spAutoFit/>
          </a:bodyPr>
          <a:lstStyle/>
          <a:p>
            <a:r>
              <a:rPr lang="en-US" dirty="0" err="1"/>
              <a:t>s</a:t>
            </a:r>
            <a:r>
              <a:rPr lang="en-US" dirty="0" err="1" smtClean="0"/>
              <a:t>alloc</a:t>
            </a:r>
            <a:r>
              <a:rPr lang="en-US" dirty="0" smtClean="0"/>
              <a:t> </a:t>
            </a:r>
            <a:r>
              <a:rPr lang="mr-IN" dirty="0" smtClean="0"/>
              <a:t>–</a:t>
            </a:r>
            <a:r>
              <a:rPr lang="en-US" dirty="0" smtClean="0"/>
              <a:t>N 1 </a:t>
            </a:r>
            <a:r>
              <a:rPr lang="mr-IN" dirty="0" smtClean="0"/>
              <a:t>–</a:t>
            </a:r>
            <a:r>
              <a:rPr lang="en-US" dirty="0" smtClean="0"/>
              <a:t>p debug </a:t>
            </a:r>
            <a:r>
              <a:rPr lang="mr-IN" dirty="0" smtClean="0"/>
              <a:t>–</a:t>
            </a:r>
            <a:r>
              <a:rPr lang="en-US" dirty="0" smtClean="0"/>
              <a:t>C </a:t>
            </a:r>
            <a:r>
              <a:rPr lang="en-US" dirty="0" err="1" smtClean="0"/>
              <a:t>knl,quad,flat</a:t>
            </a:r>
            <a:endParaRPr lang="en-US" dirty="0" smtClean="0"/>
          </a:p>
          <a:p>
            <a:r>
              <a:rPr lang="mr-IN" dirty="0" smtClean="0"/>
              <a:t>…</a:t>
            </a:r>
            <a:endParaRPr lang="en-US" dirty="0" smtClean="0"/>
          </a:p>
        </p:txBody>
      </p:sp>
      <p:sp>
        <p:nvSpPr>
          <p:cNvPr id="232" name="TextBox 231"/>
          <p:cNvSpPr txBox="1"/>
          <p:nvPr/>
        </p:nvSpPr>
        <p:spPr>
          <a:xfrm>
            <a:off x="287672" y="2063457"/>
            <a:ext cx="2900028" cy="646331"/>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mr-IN" dirty="0" smtClean="0"/>
              <a:t>–</a:t>
            </a:r>
            <a:r>
              <a:rPr lang="en-US" dirty="0" err="1" smtClean="0"/>
              <a:t>cpu_bind</a:t>
            </a:r>
            <a:r>
              <a:rPr lang="en-US" dirty="0" smtClean="0"/>
              <a:t>=</a:t>
            </a:r>
          </a:p>
          <a:p>
            <a:r>
              <a:rPr lang="en-US" dirty="0" smtClean="0"/>
              <a:t>cores ./</a:t>
            </a:r>
            <a:r>
              <a:rPr lang="en-US" dirty="0" err="1" smtClean="0"/>
              <a:t>a.out</a:t>
            </a:r>
            <a:r>
              <a:rPr lang="en-US" dirty="0" smtClean="0"/>
              <a:t> </a:t>
            </a:r>
          </a:p>
        </p:txBody>
      </p:sp>
      <p:sp>
        <p:nvSpPr>
          <p:cNvPr id="233" name="TextBox 232"/>
          <p:cNvSpPr txBox="1"/>
          <p:nvPr/>
        </p:nvSpPr>
        <p:spPr>
          <a:xfrm>
            <a:off x="3253650" y="2031876"/>
            <a:ext cx="2623856" cy="646331"/>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en-US" dirty="0" err="1" smtClean="0"/>
              <a:t>cpu_bind</a:t>
            </a:r>
            <a:r>
              <a:rPr lang="en-US" dirty="0" smtClean="0"/>
              <a:t>=</a:t>
            </a:r>
          </a:p>
          <a:p>
            <a:r>
              <a:rPr lang="en-US" dirty="0" smtClean="0"/>
              <a:t>threads ./</a:t>
            </a:r>
            <a:r>
              <a:rPr lang="en-US" dirty="0" err="1" smtClean="0"/>
              <a:t>a.out</a:t>
            </a:r>
            <a:r>
              <a:rPr lang="en-US" dirty="0" smtClean="0"/>
              <a:t> </a:t>
            </a:r>
          </a:p>
        </p:txBody>
      </p:sp>
      <p:grpSp>
        <p:nvGrpSpPr>
          <p:cNvPr id="19" name="Group 18"/>
          <p:cNvGrpSpPr/>
          <p:nvPr/>
        </p:nvGrpSpPr>
        <p:grpSpPr>
          <a:xfrm>
            <a:off x="3369493" y="2790410"/>
            <a:ext cx="2325722" cy="3932766"/>
            <a:chOff x="638312" y="2590223"/>
            <a:chExt cx="2325722" cy="3932766"/>
          </a:xfrm>
        </p:grpSpPr>
        <p:sp>
          <p:nvSpPr>
            <p:cNvPr id="372" name="Rectangle 371"/>
            <p:cNvSpPr/>
            <p:nvPr/>
          </p:nvSpPr>
          <p:spPr>
            <a:xfrm>
              <a:off x="689694" y="2590223"/>
              <a:ext cx="2274340" cy="3932766"/>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4" name="Group 373"/>
            <p:cNvGrpSpPr/>
            <p:nvPr/>
          </p:nvGrpSpPr>
          <p:grpSpPr>
            <a:xfrm>
              <a:off x="1171974" y="3004119"/>
              <a:ext cx="1398097" cy="3353769"/>
              <a:chOff x="1108363" y="2048457"/>
              <a:chExt cx="1581728" cy="4501308"/>
            </a:xfrm>
          </p:grpSpPr>
          <p:sp>
            <p:nvSpPr>
              <p:cNvPr id="415" name="Rectangle 414"/>
              <p:cNvSpPr/>
              <p:nvPr/>
            </p:nvSpPr>
            <p:spPr>
              <a:xfrm>
                <a:off x="1108363" y="2050618"/>
                <a:ext cx="1581728" cy="4499147"/>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7" name="Straight Connector 416"/>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27" name="TextBox 426"/>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376" name="Rectangle 375"/>
            <p:cNvSpPr/>
            <p:nvPr/>
          </p:nvSpPr>
          <p:spPr>
            <a:xfrm flipH="1">
              <a:off x="1232013" y="3018578"/>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Rank0</a:t>
              </a:r>
              <a:endParaRPr lang="en-US" sz="1000" dirty="0">
                <a:solidFill>
                  <a:srgbClr val="000000"/>
                </a:solidFill>
              </a:endParaRPr>
            </a:p>
          </p:txBody>
        </p:sp>
        <p:cxnSp>
          <p:nvCxnSpPr>
            <p:cNvPr id="382" name="Straight Connector 381"/>
            <p:cNvCxnSpPr/>
            <p:nvPr/>
          </p:nvCxnSpPr>
          <p:spPr>
            <a:xfrm flipV="1">
              <a:off x="1169215" y="6098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492244" y="5598564"/>
              <a:ext cx="0" cy="74943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848571" y="5590312"/>
              <a:ext cx="0" cy="757691"/>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H="1">
              <a:off x="2207791" y="5590312"/>
              <a:ext cx="1020" cy="75790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86" name="TextBox 385"/>
            <p:cNvSpPr txBox="1"/>
            <p:nvPr/>
          </p:nvSpPr>
          <p:spPr>
            <a:xfrm>
              <a:off x="689693" y="2989011"/>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387" name="TextBox 386"/>
            <p:cNvSpPr txBox="1"/>
            <p:nvPr/>
          </p:nvSpPr>
          <p:spPr>
            <a:xfrm>
              <a:off x="685653" y="3242312"/>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388" name="TextBox 387"/>
            <p:cNvSpPr txBox="1"/>
            <p:nvPr/>
          </p:nvSpPr>
          <p:spPr>
            <a:xfrm>
              <a:off x="689681" y="3674826"/>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389" name="TextBox 388"/>
            <p:cNvSpPr txBox="1"/>
            <p:nvPr/>
          </p:nvSpPr>
          <p:spPr>
            <a:xfrm>
              <a:off x="686208" y="3454666"/>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390" name="TextBox 389"/>
            <p:cNvSpPr txBox="1"/>
            <p:nvPr/>
          </p:nvSpPr>
          <p:spPr>
            <a:xfrm>
              <a:off x="639166" y="6117151"/>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400" name="TextBox 399"/>
            <p:cNvSpPr txBox="1"/>
            <p:nvPr/>
          </p:nvSpPr>
          <p:spPr>
            <a:xfrm>
              <a:off x="1118413" y="6135204"/>
              <a:ext cx="1539267" cy="215444"/>
            </a:xfrm>
            <a:prstGeom prst="rect">
              <a:avLst/>
            </a:prstGeom>
            <a:noFill/>
          </p:spPr>
          <p:txBody>
            <a:bodyPr wrap="square" rtlCol="0">
              <a:spAutoFit/>
            </a:bodyPr>
            <a:lstStyle/>
            <a:p>
              <a:r>
                <a:rPr lang="en-US" sz="800" b="1" dirty="0" smtClean="0"/>
                <a:t> CPU        CPU        CPU       CPU </a:t>
              </a:r>
            </a:p>
          </p:txBody>
        </p:sp>
        <p:sp>
          <p:nvSpPr>
            <p:cNvPr id="370" name="TextBox 369"/>
            <p:cNvSpPr txBox="1"/>
            <p:nvPr/>
          </p:nvSpPr>
          <p:spPr>
            <a:xfrm rot="16200000">
              <a:off x="666737" y="4110758"/>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26" name="Straight Connector 125"/>
            <p:cNvCxnSpPr/>
            <p:nvPr/>
          </p:nvCxnSpPr>
          <p:spPr>
            <a:xfrm flipV="1">
              <a:off x="1169215" y="5852779"/>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1171974" y="480550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1171974" y="5022793"/>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1154794" y="5590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639166" y="5606558"/>
              <a:ext cx="630953" cy="246221"/>
            </a:xfrm>
            <a:prstGeom prst="rect">
              <a:avLst/>
            </a:prstGeom>
            <a:noFill/>
          </p:spPr>
          <p:txBody>
            <a:bodyPr wrap="square" rtlCol="0">
              <a:spAutoFit/>
            </a:bodyPr>
            <a:lstStyle/>
            <a:p>
              <a:r>
                <a:rPr lang="en-US" sz="1000" b="1" dirty="0" smtClean="0">
                  <a:solidFill>
                    <a:srgbClr val="734D06"/>
                  </a:solidFill>
                </a:rPr>
                <a:t>Core 65</a:t>
              </a:r>
            </a:p>
          </p:txBody>
        </p:sp>
        <p:sp>
          <p:nvSpPr>
            <p:cNvPr id="150" name="TextBox 149"/>
            <p:cNvSpPr txBox="1"/>
            <p:nvPr/>
          </p:nvSpPr>
          <p:spPr>
            <a:xfrm>
              <a:off x="638312" y="5870930"/>
              <a:ext cx="630953" cy="246221"/>
            </a:xfrm>
            <a:prstGeom prst="rect">
              <a:avLst/>
            </a:prstGeom>
            <a:noFill/>
          </p:spPr>
          <p:txBody>
            <a:bodyPr wrap="square" rtlCol="0">
              <a:spAutoFit/>
            </a:bodyPr>
            <a:lstStyle/>
            <a:p>
              <a:r>
                <a:rPr lang="en-US" sz="1000" b="1" dirty="0" smtClean="0">
                  <a:solidFill>
                    <a:srgbClr val="734D06"/>
                  </a:solidFill>
                </a:rPr>
                <a:t>Core 66</a:t>
              </a:r>
            </a:p>
          </p:txBody>
        </p:sp>
      </p:grpSp>
      <p:grpSp>
        <p:nvGrpSpPr>
          <p:cNvPr id="159" name="Group 158"/>
          <p:cNvGrpSpPr/>
          <p:nvPr/>
        </p:nvGrpSpPr>
        <p:grpSpPr>
          <a:xfrm>
            <a:off x="549562" y="2801224"/>
            <a:ext cx="2325722" cy="3932766"/>
            <a:chOff x="638312" y="2590223"/>
            <a:chExt cx="2325722" cy="3932766"/>
          </a:xfrm>
        </p:grpSpPr>
        <p:sp>
          <p:nvSpPr>
            <p:cNvPr id="160" name="Rectangle 159"/>
            <p:cNvSpPr/>
            <p:nvPr/>
          </p:nvSpPr>
          <p:spPr>
            <a:xfrm>
              <a:off x="689694" y="2590223"/>
              <a:ext cx="2274340" cy="3932766"/>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1" name="Group 160"/>
            <p:cNvGrpSpPr/>
            <p:nvPr/>
          </p:nvGrpSpPr>
          <p:grpSpPr>
            <a:xfrm>
              <a:off x="1171974" y="3004119"/>
              <a:ext cx="1398097" cy="3353769"/>
              <a:chOff x="1108363" y="2048457"/>
              <a:chExt cx="1581728" cy="4501308"/>
            </a:xfrm>
          </p:grpSpPr>
          <p:sp>
            <p:nvSpPr>
              <p:cNvPr id="183" name="Rectangle 182"/>
              <p:cNvSpPr/>
              <p:nvPr/>
            </p:nvSpPr>
            <p:spPr>
              <a:xfrm>
                <a:off x="1108363" y="2050618"/>
                <a:ext cx="1581728" cy="4499147"/>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162" name="Rectangle 161"/>
            <p:cNvSpPr/>
            <p:nvPr/>
          </p:nvSpPr>
          <p:spPr>
            <a:xfrm>
              <a:off x="1396482" y="3031195"/>
              <a:ext cx="966925" cy="18531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sp>
          <p:nvSpPr>
            <p:cNvPr id="163" name="Rectangle 162"/>
            <p:cNvSpPr/>
            <p:nvPr/>
          </p:nvSpPr>
          <p:spPr>
            <a:xfrm>
              <a:off x="1396482" y="3259877"/>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Rank </a:t>
              </a:r>
              <a:r>
                <a:rPr lang="en-US" sz="1000" dirty="0">
                  <a:solidFill>
                    <a:schemeClr val="tx1"/>
                  </a:solidFill>
                </a:rPr>
                <a:t>1</a:t>
              </a:r>
            </a:p>
          </p:txBody>
        </p:sp>
        <p:sp>
          <p:nvSpPr>
            <p:cNvPr id="164" name="Rectangle 163"/>
            <p:cNvSpPr/>
            <p:nvPr/>
          </p:nvSpPr>
          <p:spPr>
            <a:xfrm>
              <a:off x="1400756" y="3482592"/>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a:t>
              </a:r>
              <a:r>
                <a:rPr lang="en-US" sz="1000" dirty="0">
                  <a:solidFill>
                    <a:srgbClr val="000000"/>
                  </a:solidFill>
                </a:rPr>
                <a:t>2</a:t>
              </a:r>
            </a:p>
          </p:txBody>
        </p:sp>
        <p:cxnSp>
          <p:nvCxnSpPr>
            <p:cNvPr id="165" name="Straight Connector 164"/>
            <p:cNvCxnSpPr/>
            <p:nvPr/>
          </p:nvCxnSpPr>
          <p:spPr>
            <a:xfrm flipV="1">
              <a:off x="1169215" y="6098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1492244" y="5598564"/>
              <a:ext cx="0" cy="74943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1848571" y="5590312"/>
              <a:ext cx="0" cy="757691"/>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207791" y="5590312"/>
              <a:ext cx="1020" cy="75790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689693" y="2989011"/>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170" name="TextBox 169"/>
            <p:cNvSpPr txBox="1"/>
            <p:nvPr/>
          </p:nvSpPr>
          <p:spPr>
            <a:xfrm>
              <a:off x="685653" y="3242312"/>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171" name="TextBox 170"/>
            <p:cNvSpPr txBox="1"/>
            <p:nvPr/>
          </p:nvSpPr>
          <p:spPr>
            <a:xfrm>
              <a:off x="689681" y="3674826"/>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172" name="TextBox 171"/>
            <p:cNvSpPr txBox="1"/>
            <p:nvPr/>
          </p:nvSpPr>
          <p:spPr>
            <a:xfrm>
              <a:off x="686208" y="3454666"/>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173" name="TextBox 172"/>
            <p:cNvSpPr txBox="1"/>
            <p:nvPr/>
          </p:nvSpPr>
          <p:spPr>
            <a:xfrm>
              <a:off x="639166" y="6117151"/>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174" name="TextBox 173"/>
            <p:cNvSpPr txBox="1"/>
            <p:nvPr/>
          </p:nvSpPr>
          <p:spPr>
            <a:xfrm>
              <a:off x="1118413" y="6135204"/>
              <a:ext cx="1539267" cy="215444"/>
            </a:xfrm>
            <a:prstGeom prst="rect">
              <a:avLst/>
            </a:prstGeom>
            <a:noFill/>
          </p:spPr>
          <p:txBody>
            <a:bodyPr wrap="square" rtlCol="0">
              <a:spAutoFit/>
            </a:bodyPr>
            <a:lstStyle/>
            <a:p>
              <a:r>
                <a:rPr lang="en-US" sz="800" b="1" dirty="0" smtClean="0"/>
                <a:t> CPU        CPU        CPU       CPU </a:t>
              </a:r>
            </a:p>
          </p:txBody>
        </p:sp>
        <p:sp>
          <p:nvSpPr>
            <p:cNvPr id="175" name="TextBox 174"/>
            <p:cNvSpPr txBox="1"/>
            <p:nvPr/>
          </p:nvSpPr>
          <p:spPr>
            <a:xfrm rot="16200000">
              <a:off x="666737" y="4110758"/>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76" name="Straight Connector 175"/>
            <p:cNvCxnSpPr/>
            <p:nvPr/>
          </p:nvCxnSpPr>
          <p:spPr>
            <a:xfrm flipV="1">
              <a:off x="1169215" y="5852779"/>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V="1">
              <a:off x="1171974" y="480550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1171974" y="5022793"/>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1154794" y="5590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639166" y="5606558"/>
              <a:ext cx="630953" cy="246221"/>
            </a:xfrm>
            <a:prstGeom prst="rect">
              <a:avLst/>
            </a:prstGeom>
            <a:noFill/>
          </p:spPr>
          <p:txBody>
            <a:bodyPr wrap="square" rtlCol="0">
              <a:spAutoFit/>
            </a:bodyPr>
            <a:lstStyle/>
            <a:p>
              <a:r>
                <a:rPr lang="en-US" sz="1000" b="1" dirty="0" smtClean="0">
                  <a:solidFill>
                    <a:srgbClr val="734D06"/>
                  </a:solidFill>
                </a:rPr>
                <a:t>Core 65</a:t>
              </a:r>
            </a:p>
          </p:txBody>
        </p:sp>
        <p:sp>
          <p:nvSpPr>
            <p:cNvPr id="181" name="TextBox 180"/>
            <p:cNvSpPr txBox="1"/>
            <p:nvPr/>
          </p:nvSpPr>
          <p:spPr>
            <a:xfrm>
              <a:off x="638312" y="5870930"/>
              <a:ext cx="630953" cy="246221"/>
            </a:xfrm>
            <a:prstGeom prst="rect">
              <a:avLst/>
            </a:prstGeom>
            <a:noFill/>
          </p:spPr>
          <p:txBody>
            <a:bodyPr wrap="square" rtlCol="0">
              <a:spAutoFit/>
            </a:bodyPr>
            <a:lstStyle/>
            <a:p>
              <a:r>
                <a:rPr lang="en-US" sz="1000" b="1" dirty="0" smtClean="0">
                  <a:solidFill>
                    <a:srgbClr val="734D06"/>
                  </a:solidFill>
                </a:rPr>
                <a:t>Core 66</a:t>
              </a:r>
            </a:p>
          </p:txBody>
        </p:sp>
        <p:sp>
          <p:nvSpPr>
            <p:cNvPr id="182" name="Rectangle 181"/>
            <p:cNvSpPr/>
            <p:nvPr/>
          </p:nvSpPr>
          <p:spPr>
            <a:xfrm>
              <a:off x="1396482" y="3715696"/>
              <a:ext cx="966925" cy="18531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a:t>
              </a:r>
              <a:r>
                <a:rPr lang="en-US" sz="1000" dirty="0">
                  <a:solidFill>
                    <a:srgbClr val="000000"/>
                  </a:solidFill>
                </a:rPr>
                <a:t>3</a:t>
              </a:r>
            </a:p>
          </p:txBody>
        </p:sp>
      </p:grpSp>
      <p:grpSp>
        <p:nvGrpSpPr>
          <p:cNvPr id="234" name="Group 233"/>
          <p:cNvGrpSpPr/>
          <p:nvPr/>
        </p:nvGrpSpPr>
        <p:grpSpPr>
          <a:xfrm>
            <a:off x="6215850" y="2798877"/>
            <a:ext cx="2325722" cy="3932766"/>
            <a:chOff x="638312" y="2598690"/>
            <a:chExt cx="2325722" cy="3932766"/>
          </a:xfrm>
        </p:grpSpPr>
        <p:sp>
          <p:nvSpPr>
            <p:cNvPr id="235" name="Rectangle 234"/>
            <p:cNvSpPr/>
            <p:nvPr/>
          </p:nvSpPr>
          <p:spPr>
            <a:xfrm>
              <a:off x="689694" y="2598690"/>
              <a:ext cx="2274340" cy="3932766"/>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6" name="Group 235"/>
            <p:cNvGrpSpPr/>
            <p:nvPr/>
          </p:nvGrpSpPr>
          <p:grpSpPr>
            <a:xfrm>
              <a:off x="1171974" y="3004119"/>
              <a:ext cx="1398097" cy="3353769"/>
              <a:chOff x="1108363" y="2048457"/>
              <a:chExt cx="1581728" cy="4501308"/>
            </a:xfrm>
          </p:grpSpPr>
          <p:sp>
            <p:nvSpPr>
              <p:cNvPr id="258" name="Rectangle 257"/>
              <p:cNvSpPr/>
              <p:nvPr/>
            </p:nvSpPr>
            <p:spPr>
              <a:xfrm>
                <a:off x="1108363" y="2050618"/>
                <a:ext cx="1581728" cy="4499147"/>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9" name="Straight Connector 258"/>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69" name="TextBox 268"/>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cxnSp>
          <p:nvCxnSpPr>
            <p:cNvPr id="240" name="Straight Connector 239"/>
            <p:cNvCxnSpPr/>
            <p:nvPr/>
          </p:nvCxnSpPr>
          <p:spPr>
            <a:xfrm flipV="1">
              <a:off x="1169215" y="6098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1492244" y="5598564"/>
              <a:ext cx="0" cy="74943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1848571" y="5590312"/>
              <a:ext cx="0" cy="757691"/>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H="1">
              <a:off x="2207791" y="5590312"/>
              <a:ext cx="1020" cy="75790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44" name="TextBox 243"/>
            <p:cNvSpPr txBox="1"/>
            <p:nvPr/>
          </p:nvSpPr>
          <p:spPr>
            <a:xfrm>
              <a:off x="689693" y="2989011"/>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245" name="TextBox 244"/>
            <p:cNvSpPr txBox="1"/>
            <p:nvPr/>
          </p:nvSpPr>
          <p:spPr>
            <a:xfrm>
              <a:off x="685653" y="3242312"/>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246" name="TextBox 245"/>
            <p:cNvSpPr txBox="1"/>
            <p:nvPr/>
          </p:nvSpPr>
          <p:spPr>
            <a:xfrm>
              <a:off x="689681" y="3674826"/>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247" name="TextBox 246"/>
            <p:cNvSpPr txBox="1"/>
            <p:nvPr/>
          </p:nvSpPr>
          <p:spPr>
            <a:xfrm>
              <a:off x="686208" y="3454666"/>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248" name="TextBox 247"/>
            <p:cNvSpPr txBox="1"/>
            <p:nvPr/>
          </p:nvSpPr>
          <p:spPr>
            <a:xfrm>
              <a:off x="639166" y="6117151"/>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249" name="TextBox 248"/>
            <p:cNvSpPr txBox="1"/>
            <p:nvPr/>
          </p:nvSpPr>
          <p:spPr>
            <a:xfrm>
              <a:off x="1118413" y="6135204"/>
              <a:ext cx="1539267" cy="215444"/>
            </a:xfrm>
            <a:prstGeom prst="rect">
              <a:avLst/>
            </a:prstGeom>
            <a:noFill/>
          </p:spPr>
          <p:txBody>
            <a:bodyPr wrap="square" rtlCol="0">
              <a:spAutoFit/>
            </a:bodyPr>
            <a:lstStyle/>
            <a:p>
              <a:r>
                <a:rPr lang="en-US" sz="800" b="1" dirty="0" smtClean="0"/>
                <a:t> CPU        CPU        CPU       CPU </a:t>
              </a:r>
            </a:p>
          </p:txBody>
        </p:sp>
        <p:sp>
          <p:nvSpPr>
            <p:cNvPr id="250" name="TextBox 249"/>
            <p:cNvSpPr txBox="1"/>
            <p:nvPr/>
          </p:nvSpPr>
          <p:spPr>
            <a:xfrm rot="16200000">
              <a:off x="666737" y="4110758"/>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251" name="Straight Connector 250"/>
            <p:cNvCxnSpPr/>
            <p:nvPr/>
          </p:nvCxnSpPr>
          <p:spPr>
            <a:xfrm flipV="1">
              <a:off x="1169215" y="5852779"/>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1171974" y="480550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1171974" y="5022793"/>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1154794" y="559031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55" name="TextBox 254"/>
            <p:cNvSpPr txBox="1"/>
            <p:nvPr/>
          </p:nvSpPr>
          <p:spPr>
            <a:xfrm>
              <a:off x="639166" y="5606558"/>
              <a:ext cx="630953" cy="246221"/>
            </a:xfrm>
            <a:prstGeom prst="rect">
              <a:avLst/>
            </a:prstGeom>
            <a:noFill/>
          </p:spPr>
          <p:txBody>
            <a:bodyPr wrap="square" rtlCol="0">
              <a:spAutoFit/>
            </a:bodyPr>
            <a:lstStyle/>
            <a:p>
              <a:r>
                <a:rPr lang="en-US" sz="1000" b="1" dirty="0" smtClean="0">
                  <a:solidFill>
                    <a:srgbClr val="734D06"/>
                  </a:solidFill>
                </a:rPr>
                <a:t>Core 65</a:t>
              </a:r>
            </a:p>
          </p:txBody>
        </p:sp>
        <p:sp>
          <p:nvSpPr>
            <p:cNvPr id="256" name="TextBox 255"/>
            <p:cNvSpPr txBox="1"/>
            <p:nvPr/>
          </p:nvSpPr>
          <p:spPr>
            <a:xfrm>
              <a:off x="638312" y="5870930"/>
              <a:ext cx="630953" cy="246221"/>
            </a:xfrm>
            <a:prstGeom prst="rect">
              <a:avLst/>
            </a:prstGeom>
            <a:noFill/>
          </p:spPr>
          <p:txBody>
            <a:bodyPr wrap="square" rtlCol="0">
              <a:spAutoFit/>
            </a:bodyPr>
            <a:lstStyle/>
            <a:p>
              <a:r>
                <a:rPr lang="en-US" sz="1000" b="1" dirty="0" smtClean="0">
                  <a:solidFill>
                    <a:srgbClr val="734D06"/>
                  </a:solidFill>
                </a:rPr>
                <a:t>Core 66</a:t>
              </a:r>
            </a:p>
          </p:txBody>
        </p:sp>
      </p:grpSp>
      <p:sp>
        <p:nvSpPr>
          <p:cNvPr id="271" name="TextBox 270"/>
          <p:cNvSpPr txBox="1"/>
          <p:nvPr/>
        </p:nvSpPr>
        <p:spPr>
          <a:xfrm>
            <a:off x="5991806" y="2027797"/>
            <a:ext cx="3241093" cy="646331"/>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en-US" dirty="0" err="1" smtClean="0"/>
              <a:t>cpu_bind</a:t>
            </a:r>
            <a:r>
              <a:rPr lang="en-US" dirty="0" smtClean="0"/>
              <a:t>=</a:t>
            </a:r>
          </a:p>
          <a:p>
            <a:r>
              <a:rPr lang="en-US" dirty="0" smtClean="0"/>
              <a:t>map_cpu:0,204,67,271 ./</a:t>
            </a:r>
            <a:r>
              <a:rPr lang="en-US" dirty="0" err="1" smtClean="0"/>
              <a:t>a.out</a:t>
            </a:r>
            <a:r>
              <a:rPr lang="en-US" dirty="0" smtClean="0"/>
              <a:t> </a:t>
            </a:r>
          </a:p>
        </p:txBody>
      </p:sp>
      <p:sp>
        <p:nvSpPr>
          <p:cNvPr id="272" name="Rectangle 271"/>
          <p:cNvSpPr/>
          <p:nvPr/>
        </p:nvSpPr>
        <p:spPr>
          <a:xfrm flipH="1">
            <a:off x="4309015" y="3222756"/>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Rank1</a:t>
            </a:r>
            <a:endParaRPr lang="en-US" sz="1000" dirty="0">
              <a:solidFill>
                <a:srgbClr val="000000"/>
              </a:solidFill>
            </a:endParaRPr>
          </a:p>
        </p:txBody>
      </p:sp>
      <p:sp>
        <p:nvSpPr>
          <p:cNvPr id="273" name="Rectangle 272"/>
          <p:cNvSpPr/>
          <p:nvPr/>
        </p:nvSpPr>
        <p:spPr>
          <a:xfrm flipH="1">
            <a:off x="4642349" y="3218765"/>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Rank2</a:t>
            </a:r>
            <a:endParaRPr lang="en-US" sz="1000" dirty="0">
              <a:solidFill>
                <a:srgbClr val="000000"/>
              </a:solidFill>
            </a:endParaRPr>
          </a:p>
        </p:txBody>
      </p:sp>
      <p:sp>
        <p:nvSpPr>
          <p:cNvPr id="274" name="Rectangle 273"/>
          <p:cNvSpPr/>
          <p:nvPr/>
        </p:nvSpPr>
        <p:spPr>
          <a:xfrm flipH="1">
            <a:off x="5004594" y="3218523"/>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Rank3</a:t>
            </a:r>
            <a:endParaRPr lang="en-US" sz="1000" dirty="0">
              <a:solidFill>
                <a:srgbClr val="000000"/>
              </a:solidFill>
            </a:endParaRPr>
          </a:p>
        </p:txBody>
      </p:sp>
      <p:sp>
        <p:nvSpPr>
          <p:cNvPr id="275" name="Rectangle 274"/>
          <p:cNvSpPr/>
          <p:nvPr/>
        </p:nvSpPr>
        <p:spPr>
          <a:xfrm flipH="1">
            <a:off x="6787121" y="3227981"/>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Rank0</a:t>
            </a:r>
            <a:endParaRPr lang="en-US" sz="1000" dirty="0">
              <a:solidFill>
                <a:srgbClr val="000000"/>
              </a:solidFill>
            </a:endParaRPr>
          </a:p>
        </p:txBody>
      </p:sp>
      <p:sp>
        <p:nvSpPr>
          <p:cNvPr id="276" name="Rectangle 275"/>
          <p:cNvSpPr/>
          <p:nvPr/>
        </p:nvSpPr>
        <p:spPr>
          <a:xfrm flipH="1">
            <a:off x="7865650" y="3227981"/>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Rank1</a:t>
            </a:r>
            <a:endParaRPr lang="en-US" sz="1000" dirty="0">
              <a:solidFill>
                <a:srgbClr val="000000"/>
              </a:solidFill>
            </a:endParaRPr>
          </a:p>
        </p:txBody>
      </p:sp>
      <p:sp>
        <p:nvSpPr>
          <p:cNvPr id="277" name="Rectangle 276"/>
          <p:cNvSpPr/>
          <p:nvPr/>
        </p:nvSpPr>
        <p:spPr>
          <a:xfrm flipH="1">
            <a:off x="7865650" y="6333213"/>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Rank3</a:t>
            </a:r>
            <a:endParaRPr lang="en-US" sz="1000" dirty="0">
              <a:solidFill>
                <a:srgbClr val="000000"/>
              </a:solidFill>
            </a:endParaRPr>
          </a:p>
        </p:txBody>
      </p:sp>
      <p:sp>
        <p:nvSpPr>
          <p:cNvPr id="278" name="Rectangle 277"/>
          <p:cNvSpPr/>
          <p:nvPr/>
        </p:nvSpPr>
        <p:spPr>
          <a:xfrm flipH="1">
            <a:off x="6787121" y="6336143"/>
            <a:ext cx="222125" cy="20492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Rank2</a:t>
            </a:r>
            <a:endParaRPr lang="en-US" sz="1000" dirty="0">
              <a:solidFill>
                <a:srgbClr val="000000"/>
              </a:solidFill>
            </a:endParaRPr>
          </a:p>
        </p:txBody>
      </p:sp>
    </p:spTree>
    <p:extLst>
      <p:ext uri="{BB962C8B-B14F-4D97-AF65-F5344CB8AC3E}">
        <p14:creationId xmlns:p14="http://schemas.microsoft.com/office/powerpoint/2010/main" val="24037383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cpu_bind</a:t>
            </a:r>
            <a:r>
              <a:rPr lang="en-US" dirty="0" smtClean="0"/>
              <a:t> option: the </a:t>
            </a:r>
            <a:r>
              <a:rPr lang="en-US" dirty="0" smtClean="0">
                <a:solidFill>
                  <a:srgbClr val="FF0000"/>
                </a:solidFill>
              </a:rPr>
              <a:t>-c option </a:t>
            </a:r>
            <a:r>
              <a:rPr lang="en-US" dirty="0" smtClean="0"/>
              <a:t>spreads tasks (evenly) on the CPUs on the node</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17</a:t>
            </a:fld>
            <a:r>
              <a:rPr lang="en-US" smtClean="0"/>
              <a:t> -</a:t>
            </a:r>
            <a:endParaRPr lang="en-US" dirty="0"/>
          </a:p>
        </p:txBody>
      </p:sp>
      <p:sp>
        <p:nvSpPr>
          <p:cNvPr id="157" name="TextBox 156"/>
          <p:cNvSpPr txBox="1"/>
          <p:nvPr/>
        </p:nvSpPr>
        <p:spPr>
          <a:xfrm>
            <a:off x="360342" y="1067356"/>
            <a:ext cx="5410620" cy="646331"/>
          </a:xfrm>
          <a:prstGeom prst="rect">
            <a:avLst/>
          </a:prstGeom>
          <a:noFill/>
        </p:spPr>
        <p:txBody>
          <a:bodyPr wrap="square" rtlCol="0">
            <a:spAutoFit/>
          </a:bodyPr>
          <a:lstStyle/>
          <a:p>
            <a:r>
              <a:rPr lang="en-US" dirty="0" err="1"/>
              <a:t>s</a:t>
            </a:r>
            <a:r>
              <a:rPr lang="en-US" dirty="0" err="1" smtClean="0"/>
              <a:t>alloc</a:t>
            </a:r>
            <a:r>
              <a:rPr lang="en-US" dirty="0" smtClean="0"/>
              <a:t> </a:t>
            </a:r>
            <a:r>
              <a:rPr lang="mr-IN" dirty="0" smtClean="0"/>
              <a:t>–</a:t>
            </a:r>
            <a:r>
              <a:rPr lang="en-US" dirty="0" smtClean="0"/>
              <a:t>N 1 </a:t>
            </a:r>
            <a:r>
              <a:rPr lang="mr-IN" dirty="0" smtClean="0"/>
              <a:t>–</a:t>
            </a:r>
            <a:r>
              <a:rPr lang="en-US" dirty="0" smtClean="0"/>
              <a:t>p debug </a:t>
            </a:r>
            <a:r>
              <a:rPr lang="mr-IN" dirty="0" smtClean="0"/>
              <a:t>–</a:t>
            </a:r>
            <a:r>
              <a:rPr lang="en-US" dirty="0" smtClean="0"/>
              <a:t>C </a:t>
            </a:r>
            <a:r>
              <a:rPr lang="en-US" dirty="0" err="1" smtClean="0"/>
              <a:t>knl,quad,flat</a:t>
            </a:r>
            <a:endParaRPr lang="en-US" dirty="0" smtClean="0"/>
          </a:p>
          <a:p>
            <a:r>
              <a:rPr lang="mr-IN" dirty="0" smtClean="0"/>
              <a:t>…</a:t>
            </a:r>
            <a:endParaRPr lang="en-US" dirty="0" smtClean="0"/>
          </a:p>
        </p:txBody>
      </p:sp>
      <p:sp>
        <p:nvSpPr>
          <p:cNvPr id="232" name="TextBox 231"/>
          <p:cNvSpPr txBox="1"/>
          <p:nvPr/>
        </p:nvSpPr>
        <p:spPr>
          <a:xfrm>
            <a:off x="4680234" y="1786176"/>
            <a:ext cx="4463766"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16 </a:t>
            </a:r>
            <a:r>
              <a:rPr lang="mr-IN" dirty="0" smtClean="0"/>
              <a:t>–</a:t>
            </a:r>
            <a:r>
              <a:rPr lang="en-US" dirty="0" smtClean="0"/>
              <a:t>c16 </a:t>
            </a:r>
            <a:r>
              <a:rPr lang="mr-IN" dirty="0" smtClean="0"/>
              <a:t>–</a:t>
            </a:r>
            <a:r>
              <a:rPr lang="en-US" dirty="0" err="1" smtClean="0"/>
              <a:t>cpu_bind</a:t>
            </a:r>
            <a:r>
              <a:rPr lang="en-US" dirty="0" smtClean="0"/>
              <a:t>=cores ./</a:t>
            </a:r>
            <a:r>
              <a:rPr lang="en-US" dirty="0" err="1" smtClean="0"/>
              <a:t>a.out</a:t>
            </a:r>
            <a:r>
              <a:rPr lang="en-US" dirty="0" smtClean="0"/>
              <a:t> </a:t>
            </a:r>
          </a:p>
        </p:txBody>
      </p:sp>
      <p:sp>
        <p:nvSpPr>
          <p:cNvPr id="233" name="TextBox 232"/>
          <p:cNvSpPr txBox="1"/>
          <p:nvPr/>
        </p:nvSpPr>
        <p:spPr>
          <a:xfrm>
            <a:off x="811406" y="1786459"/>
            <a:ext cx="3868828"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mr-IN" dirty="0" smtClean="0"/>
              <a:t>–</a:t>
            </a:r>
            <a:r>
              <a:rPr lang="en-US" dirty="0" smtClean="0"/>
              <a:t>c8 </a:t>
            </a:r>
            <a:r>
              <a:rPr lang="mr-IN" dirty="0" smtClean="0"/>
              <a:t>–</a:t>
            </a:r>
            <a:r>
              <a:rPr lang="en-US" dirty="0" err="1" smtClean="0"/>
              <a:t>cpu_bind</a:t>
            </a:r>
            <a:r>
              <a:rPr lang="en-US" dirty="0" smtClean="0"/>
              <a:t>=cores ./</a:t>
            </a:r>
            <a:r>
              <a:rPr lang="en-US" dirty="0" err="1" smtClean="0"/>
              <a:t>a.out</a:t>
            </a:r>
            <a:r>
              <a:rPr lang="en-US" dirty="0" smtClean="0"/>
              <a:t> </a:t>
            </a:r>
          </a:p>
        </p:txBody>
      </p:sp>
      <p:grpSp>
        <p:nvGrpSpPr>
          <p:cNvPr id="11" name="Group 10"/>
          <p:cNvGrpSpPr/>
          <p:nvPr/>
        </p:nvGrpSpPr>
        <p:grpSpPr>
          <a:xfrm>
            <a:off x="1213262" y="2438656"/>
            <a:ext cx="2298067" cy="4062704"/>
            <a:chOff x="1725711" y="2541296"/>
            <a:chExt cx="2298067" cy="4062704"/>
          </a:xfrm>
        </p:grpSpPr>
        <p:sp>
          <p:nvSpPr>
            <p:cNvPr id="160" name="Rectangle 159"/>
            <p:cNvSpPr/>
            <p:nvPr/>
          </p:nvSpPr>
          <p:spPr>
            <a:xfrm>
              <a:off x="1749438"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1" name="Group 160"/>
            <p:cNvGrpSpPr/>
            <p:nvPr/>
          </p:nvGrpSpPr>
          <p:grpSpPr>
            <a:xfrm>
              <a:off x="2231718" y="2955192"/>
              <a:ext cx="1398097" cy="3518870"/>
              <a:chOff x="1108363" y="2048457"/>
              <a:chExt cx="1581728" cy="4722901"/>
            </a:xfrm>
          </p:grpSpPr>
          <p:sp>
            <p:nvSpPr>
              <p:cNvPr id="183" name="Rectangle 182"/>
              <p:cNvSpPr/>
              <p:nvPr/>
            </p:nvSpPr>
            <p:spPr>
              <a:xfrm>
                <a:off x="1108363" y="2050618"/>
                <a:ext cx="1581728" cy="472074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162" name="Rectangle 161"/>
            <p:cNvSpPr/>
            <p:nvPr/>
          </p:nvSpPr>
          <p:spPr>
            <a:xfrm>
              <a:off x="2456226" y="30203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sp>
          <p:nvSpPr>
            <p:cNvPr id="169" name="TextBox 168"/>
            <p:cNvSpPr txBox="1"/>
            <p:nvPr/>
          </p:nvSpPr>
          <p:spPr>
            <a:xfrm>
              <a:off x="1749437"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170" name="TextBox 169"/>
            <p:cNvSpPr txBox="1"/>
            <p:nvPr/>
          </p:nvSpPr>
          <p:spPr>
            <a:xfrm>
              <a:off x="1745397"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171" name="TextBox 170"/>
            <p:cNvSpPr txBox="1"/>
            <p:nvPr/>
          </p:nvSpPr>
          <p:spPr>
            <a:xfrm>
              <a:off x="1749425"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172" name="TextBox 171"/>
            <p:cNvSpPr txBox="1"/>
            <p:nvPr/>
          </p:nvSpPr>
          <p:spPr>
            <a:xfrm>
              <a:off x="1745952"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174" name="TextBox 173"/>
            <p:cNvSpPr txBox="1"/>
            <p:nvPr/>
          </p:nvSpPr>
          <p:spPr>
            <a:xfrm>
              <a:off x="2168094" y="4536446"/>
              <a:ext cx="1539267" cy="215444"/>
            </a:xfrm>
            <a:prstGeom prst="rect">
              <a:avLst/>
            </a:prstGeom>
            <a:noFill/>
          </p:spPr>
          <p:txBody>
            <a:bodyPr wrap="square" rtlCol="0">
              <a:spAutoFit/>
            </a:bodyPr>
            <a:lstStyle/>
            <a:p>
              <a:r>
                <a:rPr lang="en-US" sz="800" b="1" dirty="0" smtClean="0"/>
                <a:t> CPU        CPU        CPU       CPU </a:t>
              </a:r>
            </a:p>
          </p:txBody>
        </p:sp>
        <p:sp>
          <p:nvSpPr>
            <p:cNvPr id="175" name="TextBox 174"/>
            <p:cNvSpPr txBox="1"/>
            <p:nvPr/>
          </p:nvSpPr>
          <p:spPr>
            <a:xfrm rot="16200000">
              <a:off x="1726481"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77" name="Straight Connector 176"/>
            <p:cNvCxnSpPr/>
            <p:nvPr/>
          </p:nvCxnSpPr>
          <p:spPr>
            <a:xfrm flipV="1">
              <a:off x="2231718"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2231718" y="497386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2455504" y="34717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a:t>
              </a:r>
              <a:endParaRPr lang="en-US" sz="1000" dirty="0">
                <a:solidFill>
                  <a:srgbClr val="000000"/>
                </a:solidFill>
              </a:endParaRPr>
            </a:p>
          </p:txBody>
        </p:sp>
        <p:sp>
          <p:nvSpPr>
            <p:cNvPr id="118" name="Rectangle 117"/>
            <p:cNvSpPr/>
            <p:nvPr/>
          </p:nvSpPr>
          <p:spPr>
            <a:xfrm>
              <a:off x="2450252" y="4369209"/>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3</a:t>
              </a:r>
              <a:endParaRPr lang="en-US" sz="1000" dirty="0">
                <a:solidFill>
                  <a:srgbClr val="000000"/>
                </a:solidFill>
              </a:endParaRPr>
            </a:p>
          </p:txBody>
        </p:sp>
        <p:sp>
          <p:nvSpPr>
            <p:cNvPr id="119" name="Rectangle 118"/>
            <p:cNvSpPr/>
            <p:nvPr/>
          </p:nvSpPr>
          <p:spPr>
            <a:xfrm>
              <a:off x="2450252" y="3918728"/>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2</a:t>
              </a:r>
              <a:endParaRPr lang="en-US" sz="1000" dirty="0">
                <a:solidFill>
                  <a:srgbClr val="000000"/>
                </a:solidFill>
              </a:endParaRPr>
            </a:p>
          </p:txBody>
        </p:sp>
        <p:sp>
          <p:nvSpPr>
            <p:cNvPr id="201" name="TextBox 200"/>
            <p:cNvSpPr txBox="1"/>
            <p:nvPr/>
          </p:nvSpPr>
          <p:spPr>
            <a:xfrm>
              <a:off x="1754173" y="3853085"/>
              <a:ext cx="630953" cy="246221"/>
            </a:xfrm>
            <a:prstGeom prst="rect">
              <a:avLst/>
            </a:prstGeom>
            <a:noFill/>
          </p:spPr>
          <p:txBody>
            <a:bodyPr wrap="square" rtlCol="0">
              <a:spAutoFit/>
            </a:bodyPr>
            <a:lstStyle/>
            <a:p>
              <a:r>
                <a:rPr lang="en-US" sz="1000" b="1" dirty="0" smtClean="0">
                  <a:solidFill>
                    <a:srgbClr val="734D06"/>
                  </a:solidFill>
                </a:rPr>
                <a:t>Core 4</a:t>
              </a:r>
            </a:p>
          </p:txBody>
        </p:sp>
        <p:sp>
          <p:nvSpPr>
            <p:cNvPr id="202" name="TextBox 201"/>
            <p:cNvSpPr txBox="1"/>
            <p:nvPr/>
          </p:nvSpPr>
          <p:spPr>
            <a:xfrm>
              <a:off x="1750133" y="4106386"/>
              <a:ext cx="630953" cy="246221"/>
            </a:xfrm>
            <a:prstGeom prst="rect">
              <a:avLst/>
            </a:prstGeom>
            <a:noFill/>
          </p:spPr>
          <p:txBody>
            <a:bodyPr wrap="square" rtlCol="0">
              <a:spAutoFit/>
            </a:bodyPr>
            <a:lstStyle/>
            <a:p>
              <a:r>
                <a:rPr lang="en-US" sz="1000" b="1" dirty="0" smtClean="0">
                  <a:solidFill>
                    <a:srgbClr val="734D06"/>
                  </a:solidFill>
                </a:rPr>
                <a:t>Core 5</a:t>
              </a:r>
            </a:p>
          </p:txBody>
        </p:sp>
        <p:sp>
          <p:nvSpPr>
            <p:cNvPr id="203" name="TextBox 202"/>
            <p:cNvSpPr txBox="1"/>
            <p:nvPr/>
          </p:nvSpPr>
          <p:spPr>
            <a:xfrm>
              <a:off x="1754161" y="4538900"/>
              <a:ext cx="630953" cy="246221"/>
            </a:xfrm>
            <a:prstGeom prst="rect">
              <a:avLst/>
            </a:prstGeom>
            <a:noFill/>
          </p:spPr>
          <p:txBody>
            <a:bodyPr wrap="square" rtlCol="0">
              <a:spAutoFit/>
            </a:bodyPr>
            <a:lstStyle/>
            <a:p>
              <a:r>
                <a:rPr lang="en-US" sz="1000" b="1" dirty="0" smtClean="0">
                  <a:solidFill>
                    <a:srgbClr val="734D06"/>
                  </a:solidFill>
                </a:rPr>
                <a:t>Core 7</a:t>
              </a:r>
            </a:p>
          </p:txBody>
        </p:sp>
        <p:sp>
          <p:nvSpPr>
            <p:cNvPr id="204" name="TextBox 203"/>
            <p:cNvSpPr txBox="1"/>
            <p:nvPr/>
          </p:nvSpPr>
          <p:spPr>
            <a:xfrm>
              <a:off x="1750688" y="4318740"/>
              <a:ext cx="630953" cy="246221"/>
            </a:xfrm>
            <a:prstGeom prst="rect">
              <a:avLst/>
            </a:prstGeom>
            <a:noFill/>
          </p:spPr>
          <p:txBody>
            <a:bodyPr wrap="square" rtlCol="0">
              <a:spAutoFit/>
            </a:bodyPr>
            <a:lstStyle/>
            <a:p>
              <a:r>
                <a:rPr lang="en-US" sz="1000" b="1" dirty="0" smtClean="0">
                  <a:solidFill>
                    <a:srgbClr val="734D06"/>
                  </a:solidFill>
                </a:rPr>
                <a:t>Core 6</a:t>
              </a:r>
            </a:p>
          </p:txBody>
        </p:sp>
        <p:sp>
          <p:nvSpPr>
            <p:cNvPr id="7" name="TextBox 6"/>
            <p:cNvSpPr txBox="1"/>
            <p:nvPr/>
          </p:nvSpPr>
          <p:spPr>
            <a:xfrm>
              <a:off x="2381086" y="5505063"/>
              <a:ext cx="1090398" cy="707886"/>
            </a:xfrm>
            <a:prstGeom prst="rect">
              <a:avLst/>
            </a:prstGeom>
            <a:noFill/>
          </p:spPr>
          <p:txBody>
            <a:bodyPr wrap="square" rtlCol="0">
              <a:spAutoFit/>
            </a:bodyPr>
            <a:lstStyle/>
            <a:p>
              <a:r>
                <a:rPr lang="en-US" sz="1000" dirty="0" smtClean="0"/>
                <a:t>First 8 cores/32 CPUS are used; rest 60 cores/240 CPUs stay idle</a:t>
              </a:r>
            </a:p>
          </p:txBody>
        </p:sp>
      </p:grpSp>
      <p:grpSp>
        <p:nvGrpSpPr>
          <p:cNvPr id="12" name="Group 11"/>
          <p:cNvGrpSpPr/>
          <p:nvPr/>
        </p:nvGrpSpPr>
        <p:grpSpPr>
          <a:xfrm>
            <a:off x="5118564" y="2449458"/>
            <a:ext cx="2325722" cy="4062704"/>
            <a:chOff x="4608101" y="2541296"/>
            <a:chExt cx="2325722" cy="4062704"/>
          </a:xfrm>
        </p:grpSpPr>
        <p:sp>
          <p:nvSpPr>
            <p:cNvPr id="120" name="Rectangle 119"/>
            <p:cNvSpPr/>
            <p:nvPr/>
          </p:nvSpPr>
          <p:spPr>
            <a:xfrm>
              <a:off x="4659483"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5141763" y="2956802"/>
              <a:ext cx="1398097" cy="351726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flipV="1">
              <a:off x="5141763" y="318378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5141763" y="341260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5141763" y="3641423"/>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5141763" y="3860052"/>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5141763" y="4085427"/>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5141763" y="4310938"/>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5141763" y="453644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462033" y="2956803"/>
              <a:ext cx="16498" cy="180837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829586" y="2967126"/>
              <a:ext cx="0" cy="178945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a:off x="6177580" y="2955192"/>
              <a:ext cx="1020" cy="180138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5567431" y="4642771"/>
              <a:ext cx="546993" cy="369332"/>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sp>
          <p:nvSpPr>
            <p:cNvPr id="122" name="Rectangle 121"/>
            <p:cNvSpPr/>
            <p:nvPr/>
          </p:nvSpPr>
          <p:spPr>
            <a:xfrm>
              <a:off x="5366271" y="3056728"/>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cxnSp>
          <p:nvCxnSpPr>
            <p:cNvPr id="125" name="Straight Connector 124"/>
            <p:cNvCxnSpPr/>
            <p:nvPr/>
          </p:nvCxnSpPr>
          <p:spPr>
            <a:xfrm flipV="1">
              <a:off x="5134829" y="5781144"/>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470558" y="5071369"/>
              <a:ext cx="0" cy="93406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5826885" y="5071369"/>
              <a:ext cx="2701" cy="93406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186105" y="5071369"/>
              <a:ext cx="0" cy="934281"/>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4659482"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131" name="TextBox 130"/>
            <p:cNvSpPr txBox="1"/>
            <p:nvPr/>
          </p:nvSpPr>
          <p:spPr>
            <a:xfrm>
              <a:off x="4655442"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132" name="TextBox 131"/>
            <p:cNvSpPr txBox="1"/>
            <p:nvPr/>
          </p:nvSpPr>
          <p:spPr>
            <a:xfrm>
              <a:off x="4659470"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133" name="TextBox 132"/>
            <p:cNvSpPr txBox="1"/>
            <p:nvPr/>
          </p:nvSpPr>
          <p:spPr>
            <a:xfrm>
              <a:off x="4655997"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134" name="TextBox 133"/>
            <p:cNvSpPr txBox="1"/>
            <p:nvPr/>
          </p:nvSpPr>
          <p:spPr>
            <a:xfrm>
              <a:off x="4608955" y="5763996"/>
              <a:ext cx="630953" cy="246221"/>
            </a:xfrm>
            <a:prstGeom prst="rect">
              <a:avLst/>
            </a:prstGeom>
            <a:noFill/>
          </p:spPr>
          <p:txBody>
            <a:bodyPr wrap="square" rtlCol="0">
              <a:spAutoFit/>
            </a:bodyPr>
            <a:lstStyle/>
            <a:p>
              <a:r>
                <a:rPr lang="en-US" sz="1000" b="1" dirty="0" smtClean="0">
                  <a:solidFill>
                    <a:srgbClr val="734D06"/>
                  </a:solidFill>
                </a:rPr>
                <a:t>Core 63</a:t>
              </a:r>
            </a:p>
          </p:txBody>
        </p:sp>
        <p:sp>
          <p:nvSpPr>
            <p:cNvPr id="135" name="TextBox 134"/>
            <p:cNvSpPr txBox="1"/>
            <p:nvPr/>
          </p:nvSpPr>
          <p:spPr>
            <a:xfrm>
              <a:off x="5082651" y="5793983"/>
              <a:ext cx="1539267" cy="215444"/>
            </a:xfrm>
            <a:prstGeom prst="rect">
              <a:avLst/>
            </a:prstGeom>
            <a:noFill/>
          </p:spPr>
          <p:txBody>
            <a:bodyPr wrap="square" rtlCol="0">
              <a:spAutoFit/>
            </a:bodyPr>
            <a:lstStyle/>
            <a:p>
              <a:r>
                <a:rPr lang="en-US" sz="800" b="1" dirty="0" smtClean="0"/>
                <a:t> CPU        CPU        CPU        CPU </a:t>
              </a:r>
            </a:p>
          </p:txBody>
        </p:sp>
        <p:sp>
          <p:nvSpPr>
            <p:cNvPr id="136" name="TextBox 135"/>
            <p:cNvSpPr txBox="1"/>
            <p:nvPr/>
          </p:nvSpPr>
          <p:spPr>
            <a:xfrm rot="16200000">
              <a:off x="4636526"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37" name="Straight Connector 136"/>
            <p:cNvCxnSpPr/>
            <p:nvPr/>
          </p:nvCxnSpPr>
          <p:spPr>
            <a:xfrm flipV="1">
              <a:off x="5134829" y="5535611"/>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5141763"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120408" y="5311244"/>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4608955" y="5266103"/>
              <a:ext cx="630953" cy="246221"/>
            </a:xfrm>
            <a:prstGeom prst="rect">
              <a:avLst/>
            </a:prstGeom>
            <a:noFill/>
          </p:spPr>
          <p:txBody>
            <a:bodyPr wrap="square" rtlCol="0">
              <a:spAutoFit/>
            </a:bodyPr>
            <a:lstStyle/>
            <a:p>
              <a:r>
                <a:rPr lang="en-US" sz="1000" b="1" dirty="0" smtClean="0">
                  <a:solidFill>
                    <a:srgbClr val="734D06"/>
                  </a:solidFill>
                </a:rPr>
                <a:t>Core 61</a:t>
              </a:r>
            </a:p>
          </p:txBody>
        </p:sp>
        <p:sp>
          <p:nvSpPr>
            <p:cNvPr id="145" name="TextBox 144"/>
            <p:cNvSpPr txBox="1"/>
            <p:nvPr/>
          </p:nvSpPr>
          <p:spPr>
            <a:xfrm>
              <a:off x="4608101" y="5517775"/>
              <a:ext cx="630953" cy="246221"/>
            </a:xfrm>
            <a:prstGeom prst="rect">
              <a:avLst/>
            </a:prstGeom>
            <a:noFill/>
          </p:spPr>
          <p:txBody>
            <a:bodyPr wrap="square" rtlCol="0">
              <a:spAutoFit/>
            </a:bodyPr>
            <a:lstStyle/>
            <a:p>
              <a:r>
                <a:rPr lang="en-US" sz="1000" b="1" dirty="0" smtClean="0">
                  <a:solidFill>
                    <a:srgbClr val="734D06"/>
                  </a:solidFill>
                </a:rPr>
                <a:t>Core 62</a:t>
              </a:r>
            </a:p>
          </p:txBody>
        </p:sp>
        <p:sp>
          <p:nvSpPr>
            <p:cNvPr id="196" name="Rectangle 195"/>
            <p:cNvSpPr/>
            <p:nvPr/>
          </p:nvSpPr>
          <p:spPr>
            <a:xfrm>
              <a:off x="5387753" y="3968521"/>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a:t>
              </a:r>
              <a:endParaRPr lang="en-US" sz="1000" dirty="0">
                <a:solidFill>
                  <a:srgbClr val="000000"/>
                </a:solidFill>
              </a:endParaRPr>
            </a:p>
          </p:txBody>
        </p:sp>
        <p:sp>
          <p:nvSpPr>
            <p:cNvPr id="197" name="TextBox 196"/>
            <p:cNvSpPr txBox="1"/>
            <p:nvPr/>
          </p:nvSpPr>
          <p:spPr>
            <a:xfrm>
              <a:off x="4613649" y="5029210"/>
              <a:ext cx="630953" cy="246221"/>
            </a:xfrm>
            <a:prstGeom prst="rect">
              <a:avLst/>
            </a:prstGeom>
            <a:noFill/>
          </p:spPr>
          <p:txBody>
            <a:bodyPr wrap="square" rtlCol="0">
              <a:spAutoFit/>
            </a:bodyPr>
            <a:lstStyle/>
            <a:p>
              <a:r>
                <a:rPr lang="en-US" sz="1000" b="1" dirty="0" smtClean="0">
                  <a:solidFill>
                    <a:srgbClr val="734D06"/>
                  </a:solidFill>
                </a:rPr>
                <a:t>Core 60</a:t>
              </a:r>
            </a:p>
          </p:txBody>
        </p:sp>
        <p:cxnSp>
          <p:nvCxnSpPr>
            <p:cNvPr id="198" name="Straight Connector 197"/>
            <p:cNvCxnSpPr/>
            <p:nvPr/>
          </p:nvCxnSpPr>
          <p:spPr>
            <a:xfrm flipV="1">
              <a:off x="5134829" y="599718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5394222" y="5201446"/>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15</a:t>
              </a:r>
              <a:endParaRPr lang="en-US" sz="1000" dirty="0">
                <a:solidFill>
                  <a:srgbClr val="000000"/>
                </a:solidFill>
              </a:endParaRPr>
            </a:p>
          </p:txBody>
        </p:sp>
        <p:sp>
          <p:nvSpPr>
            <p:cNvPr id="200" name="TextBox 199"/>
            <p:cNvSpPr txBox="1"/>
            <p:nvPr/>
          </p:nvSpPr>
          <p:spPr>
            <a:xfrm>
              <a:off x="5184414" y="6048552"/>
              <a:ext cx="1376742" cy="400110"/>
            </a:xfrm>
            <a:prstGeom prst="rect">
              <a:avLst/>
            </a:prstGeom>
            <a:noFill/>
          </p:spPr>
          <p:txBody>
            <a:bodyPr wrap="square" rtlCol="0">
              <a:spAutoFit/>
            </a:bodyPr>
            <a:lstStyle/>
            <a:p>
              <a:r>
                <a:rPr lang="en-US" sz="1000" dirty="0" smtClean="0"/>
                <a:t>L</a:t>
              </a:r>
              <a:r>
                <a:rPr lang="is-IS" sz="1000" dirty="0" smtClean="0"/>
                <a:t>ast 4 cores/16CPUs are idle</a:t>
              </a:r>
              <a:endParaRPr lang="en-US" sz="1000" dirty="0" smtClean="0"/>
            </a:p>
          </p:txBody>
        </p:sp>
        <p:cxnSp>
          <p:nvCxnSpPr>
            <p:cNvPr id="205" name="Straight Connector 204"/>
            <p:cNvCxnSpPr/>
            <p:nvPr/>
          </p:nvCxnSpPr>
          <p:spPr>
            <a:xfrm flipV="1">
              <a:off x="5163059" y="5071369"/>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52476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cpu_bind</a:t>
            </a:r>
            <a:r>
              <a:rPr lang="en-US" dirty="0" smtClean="0"/>
              <a:t> option (continued): the </a:t>
            </a:r>
            <a:r>
              <a:rPr lang="mr-IN" dirty="0" smtClean="0">
                <a:solidFill>
                  <a:srgbClr val="FF0000"/>
                </a:solidFill>
              </a:rPr>
              <a:t>–</a:t>
            </a:r>
            <a:r>
              <a:rPr lang="en-US" dirty="0" smtClean="0">
                <a:solidFill>
                  <a:srgbClr val="FF0000"/>
                </a:solidFill>
              </a:rPr>
              <a:t>c option </a:t>
            </a:r>
            <a:r>
              <a:rPr lang="en-US" dirty="0" smtClean="0"/>
              <a:t>spread tasks (evenly) on the CPUs on the node</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18</a:t>
            </a:fld>
            <a:r>
              <a:rPr lang="en-US" smtClean="0"/>
              <a:t> -</a:t>
            </a:r>
            <a:endParaRPr lang="en-US" dirty="0"/>
          </a:p>
        </p:txBody>
      </p:sp>
      <p:sp>
        <p:nvSpPr>
          <p:cNvPr id="157" name="TextBox 156"/>
          <p:cNvSpPr txBox="1"/>
          <p:nvPr/>
        </p:nvSpPr>
        <p:spPr>
          <a:xfrm>
            <a:off x="360342" y="1067356"/>
            <a:ext cx="5410620" cy="646331"/>
          </a:xfrm>
          <a:prstGeom prst="rect">
            <a:avLst/>
          </a:prstGeom>
          <a:noFill/>
        </p:spPr>
        <p:txBody>
          <a:bodyPr wrap="square" rtlCol="0">
            <a:spAutoFit/>
          </a:bodyPr>
          <a:lstStyle/>
          <a:p>
            <a:r>
              <a:rPr lang="en-US" dirty="0" err="1"/>
              <a:t>s</a:t>
            </a:r>
            <a:r>
              <a:rPr lang="en-US" dirty="0" err="1" smtClean="0"/>
              <a:t>alloc</a:t>
            </a:r>
            <a:r>
              <a:rPr lang="en-US" dirty="0" smtClean="0"/>
              <a:t> </a:t>
            </a:r>
            <a:r>
              <a:rPr lang="mr-IN" dirty="0" smtClean="0"/>
              <a:t>–</a:t>
            </a:r>
            <a:r>
              <a:rPr lang="en-US" dirty="0" smtClean="0"/>
              <a:t>N 1 </a:t>
            </a:r>
            <a:r>
              <a:rPr lang="mr-IN" dirty="0" smtClean="0"/>
              <a:t>–</a:t>
            </a:r>
            <a:r>
              <a:rPr lang="en-US" dirty="0" smtClean="0"/>
              <a:t>p debug </a:t>
            </a:r>
            <a:r>
              <a:rPr lang="mr-IN" dirty="0" smtClean="0"/>
              <a:t>–</a:t>
            </a:r>
            <a:r>
              <a:rPr lang="en-US" dirty="0" smtClean="0"/>
              <a:t>C </a:t>
            </a:r>
            <a:r>
              <a:rPr lang="en-US" dirty="0" err="1" smtClean="0"/>
              <a:t>knl,quad,flat</a:t>
            </a:r>
            <a:endParaRPr lang="en-US" dirty="0" smtClean="0"/>
          </a:p>
          <a:p>
            <a:r>
              <a:rPr lang="mr-IN" dirty="0" smtClean="0"/>
              <a:t>…</a:t>
            </a:r>
            <a:endParaRPr lang="en-US" dirty="0" smtClean="0"/>
          </a:p>
        </p:txBody>
      </p:sp>
      <p:sp>
        <p:nvSpPr>
          <p:cNvPr id="232" name="TextBox 231"/>
          <p:cNvSpPr txBox="1"/>
          <p:nvPr/>
        </p:nvSpPr>
        <p:spPr>
          <a:xfrm>
            <a:off x="4680234" y="1824276"/>
            <a:ext cx="4362166"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16 </a:t>
            </a:r>
            <a:r>
              <a:rPr lang="mr-IN" dirty="0" smtClean="0"/>
              <a:t>–</a:t>
            </a:r>
            <a:r>
              <a:rPr lang="en-US" dirty="0" smtClean="0"/>
              <a:t>c16 </a:t>
            </a:r>
            <a:r>
              <a:rPr lang="mr-IN" dirty="0" smtClean="0"/>
              <a:t>–</a:t>
            </a:r>
            <a:r>
              <a:rPr lang="en-US" dirty="0" err="1" smtClean="0"/>
              <a:t>cpu_bind</a:t>
            </a:r>
            <a:r>
              <a:rPr lang="en-US" dirty="0" smtClean="0"/>
              <a:t>=threads ./</a:t>
            </a:r>
            <a:r>
              <a:rPr lang="en-US" dirty="0" err="1" smtClean="0"/>
              <a:t>a.out</a:t>
            </a:r>
            <a:r>
              <a:rPr lang="en-US" dirty="0" smtClean="0"/>
              <a:t> </a:t>
            </a:r>
          </a:p>
        </p:txBody>
      </p:sp>
      <p:sp>
        <p:nvSpPr>
          <p:cNvPr id="233" name="TextBox 232"/>
          <p:cNvSpPr txBox="1"/>
          <p:nvPr/>
        </p:nvSpPr>
        <p:spPr>
          <a:xfrm>
            <a:off x="354206" y="1824559"/>
            <a:ext cx="4748924"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mr-IN" dirty="0" smtClean="0"/>
              <a:t>–</a:t>
            </a:r>
            <a:r>
              <a:rPr lang="en-US" dirty="0" smtClean="0"/>
              <a:t>c8 </a:t>
            </a:r>
            <a:r>
              <a:rPr lang="mr-IN" dirty="0" smtClean="0"/>
              <a:t>–</a:t>
            </a:r>
            <a:r>
              <a:rPr lang="en-US" dirty="0" err="1" smtClean="0"/>
              <a:t>cpu_bind</a:t>
            </a:r>
            <a:r>
              <a:rPr lang="en-US" dirty="0" smtClean="0"/>
              <a:t>=threads ./</a:t>
            </a:r>
            <a:r>
              <a:rPr lang="en-US" dirty="0" err="1" smtClean="0"/>
              <a:t>a.out</a:t>
            </a:r>
            <a:r>
              <a:rPr lang="en-US" dirty="0" smtClean="0"/>
              <a:t> </a:t>
            </a:r>
          </a:p>
        </p:txBody>
      </p:sp>
      <p:grpSp>
        <p:nvGrpSpPr>
          <p:cNvPr id="77" name="Group 76"/>
          <p:cNvGrpSpPr/>
          <p:nvPr/>
        </p:nvGrpSpPr>
        <p:grpSpPr>
          <a:xfrm>
            <a:off x="1213262" y="2438656"/>
            <a:ext cx="2298067" cy="4062704"/>
            <a:chOff x="1725711" y="2541296"/>
            <a:chExt cx="2298067" cy="4062704"/>
          </a:xfrm>
        </p:grpSpPr>
        <p:sp>
          <p:nvSpPr>
            <p:cNvPr id="78" name="Rectangle 77"/>
            <p:cNvSpPr/>
            <p:nvPr/>
          </p:nvSpPr>
          <p:spPr>
            <a:xfrm>
              <a:off x="1749438"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2231718" y="2955192"/>
              <a:ext cx="1398097" cy="3518870"/>
              <a:chOff x="1108363" y="2048457"/>
              <a:chExt cx="1581728" cy="4722901"/>
            </a:xfrm>
          </p:grpSpPr>
          <p:sp>
            <p:nvSpPr>
              <p:cNvPr id="97" name="Rectangle 96"/>
              <p:cNvSpPr/>
              <p:nvPr/>
            </p:nvSpPr>
            <p:spPr>
              <a:xfrm>
                <a:off x="1108363" y="2050618"/>
                <a:ext cx="1581728" cy="472074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80" name="Rectangle 79"/>
            <p:cNvSpPr/>
            <p:nvPr/>
          </p:nvSpPr>
          <p:spPr>
            <a:xfrm>
              <a:off x="2456226" y="30203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sp>
          <p:nvSpPr>
            <p:cNvPr id="81" name="TextBox 80"/>
            <p:cNvSpPr txBox="1"/>
            <p:nvPr/>
          </p:nvSpPr>
          <p:spPr>
            <a:xfrm>
              <a:off x="1749437"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82" name="TextBox 81"/>
            <p:cNvSpPr txBox="1"/>
            <p:nvPr/>
          </p:nvSpPr>
          <p:spPr>
            <a:xfrm>
              <a:off x="1745397"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83" name="TextBox 82"/>
            <p:cNvSpPr txBox="1"/>
            <p:nvPr/>
          </p:nvSpPr>
          <p:spPr>
            <a:xfrm>
              <a:off x="1749425"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84" name="TextBox 83"/>
            <p:cNvSpPr txBox="1"/>
            <p:nvPr/>
          </p:nvSpPr>
          <p:spPr>
            <a:xfrm>
              <a:off x="1745952"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85" name="TextBox 84"/>
            <p:cNvSpPr txBox="1"/>
            <p:nvPr/>
          </p:nvSpPr>
          <p:spPr>
            <a:xfrm>
              <a:off x="2168094" y="4536446"/>
              <a:ext cx="1539267" cy="215444"/>
            </a:xfrm>
            <a:prstGeom prst="rect">
              <a:avLst/>
            </a:prstGeom>
            <a:noFill/>
          </p:spPr>
          <p:txBody>
            <a:bodyPr wrap="square" rtlCol="0">
              <a:spAutoFit/>
            </a:bodyPr>
            <a:lstStyle/>
            <a:p>
              <a:r>
                <a:rPr lang="en-US" sz="800" b="1" dirty="0" smtClean="0"/>
                <a:t> CPU        CPU        CPU       CPU </a:t>
              </a:r>
            </a:p>
          </p:txBody>
        </p:sp>
        <p:sp>
          <p:nvSpPr>
            <p:cNvPr id="86" name="TextBox 85"/>
            <p:cNvSpPr txBox="1"/>
            <p:nvPr/>
          </p:nvSpPr>
          <p:spPr>
            <a:xfrm rot="16200000">
              <a:off x="1726481"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87" name="Straight Connector 86"/>
            <p:cNvCxnSpPr/>
            <p:nvPr/>
          </p:nvCxnSpPr>
          <p:spPr>
            <a:xfrm flipV="1">
              <a:off x="2231718"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2231718" y="497386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2455504" y="34717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a:t>
              </a:r>
              <a:endParaRPr lang="en-US" sz="1000" dirty="0">
                <a:solidFill>
                  <a:srgbClr val="000000"/>
                </a:solidFill>
              </a:endParaRPr>
            </a:p>
          </p:txBody>
        </p:sp>
        <p:sp>
          <p:nvSpPr>
            <p:cNvPr id="90" name="Rectangle 89"/>
            <p:cNvSpPr/>
            <p:nvPr/>
          </p:nvSpPr>
          <p:spPr>
            <a:xfrm>
              <a:off x="2450252" y="4369209"/>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3</a:t>
              </a:r>
              <a:endParaRPr lang="en-US" sz="1000" dirty="0">
                <a:solidFill>
                  <a:srgbClr val="000000"/>
                </a:solidFill>
              </a:endParaRPr>
            </a:p>
          </p:txBody>
        </p:sp>
        <p:sp>
          <p:nvSpPr>
            <p:cNvPr id="91" name="Rectangle 90"/>
            <p:cNvSpPr/>
            <p:nvPr/>
          </p:nvSpPr>
          <p:spPr>
            <a:xfrm>
              <a:off x="2450252" y="3918728"/>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2</a:t>
              </a:r>
              <a:endParaRPr lang="en-US" sz="1000" dirty="0">
                <a:solidFill>
                  <a:srgbClr val="000000"/>
                </a:solidFill>
              </a:endParaRPr>
            </a:p>
          </p:txBody>
        </p:sp>
        <p:sp>
          <p:nvSpPr>
            <p:cNvPr id="92" name="TextBox 91"/>
            <p:cNvSpPr txBox="1"/>
            <p:nvPr/>
          </p:nvSpPr>
          <p:spPr>
            <a:xfrm>
              <a:off x="1754173" y="3853085"/>
              <a:ext cx="630953" cy="246221"/>
            </a:xfrm>
            <a:prstGeom prst="rect">
              <a:avLst/>
            </a:prstGeom>
            <a:noFill/>
          </p:spPr>
          <p:txBody>
            <a:bodyPr wrap="square" rtlCol="0">
              <a:spAutoFit/>
            </a:bodyPr>
            <a:lstStyle/>
            <a:p>
              <a:r>
                <a:rPr lang="en-US" sz="1000" b="1" dirty="0" smtClean="0">
                  <a:solidFill>
                    <a:srgbClr val="734D06"/>
                  </a:solidFill>
                </a:rPr>
                <a:t>Core 4</a:t>
              </a:r>
            </a:p>
          </p:txBody>
        </p:sp>
        <p:sp>
          <p:nvSpPr>
            <p:cNvPr id="93" name="TextBox 92"/>
            <p:cNvSpPr txBox="1"/>
            <p:nvPr/>
          </p:nvSpPr>
          <p:spPr>
            <a:xfrm>
              <a:off x="1750133" y="4106386"/>
              <a:ext cx="630953" cy="246221"/>
            </a:xfrm>
            <a:prstGeom prst="rect">
              <a:avLst/>
            </a:prstGeom>
            <a:noFill/>
          </p:spPr>
          <p:txBody>
            <a:bodyPr wrap="square" rtlCol="0">
              <a:spAutoFit/>
            </a:bodyPr>
            <a:lstStyle/>
            <a:p>
              <a:r>
                <a:rPr lang="en-US" sz="1000" b="1" dirty="0" smtClean="0">
                  <a:solidFill>
                    <a:srgbClr val="734D06"/>
                  </a:solidFill>
                </a:rPr>
                <a:t>Core 5</a:t>
              </a:r>
            </a:p>
          </p:txBody>
        </p:sp>
        <p:sp>
          <p:nvSpPr>
            <p:cNvPr id="94" name="TextBox 93"/>
            <p:cNvSpPr txBox="1"/>
            <p:nvPr/>
          </p:nvSpPr>
          <p:spPr>
            <a:xfrm>
              <a:off x="1754161" y="4538900"/>
              <a:ext cx="630953" cy="246221"/>
            </a:xfrm>
            <a:prstGeom prst="rect">
              <a:avLst/>
            </a:prstGeom>
            <a:noFill/>
          </p:spPr>
          <p:txBody>
            <a:bodyPr wrap="square" rtlCol="0">
              <a:spAutoFit/>
            </a:bodyPr>
            <a:lstStyle/>
            <a:p>
              <a:r>
                <a:rPr lang="en-US" sz="1000" b="1" dirty="0" smtClean="0">
                  <a:solidFill>
                    <a:srgbClr val="734D06"/>
                  </a:solidFill>
                </a:rPr>
                <a:t>Core 7</a:t>
              </a:r>
            </a:p>
          </p:txBody>
        </p:sp>
        <p:sp>
          <p:nvSpPr>
            <p:cNvPr id="95" name="TextBox 94"/>
            <p:cNvSpPr txBox="1"/>
            <p:nvPr/>
          </p:nvSpPr>
          <p:spPr>
            <a:xfrm>
              <a:off x="1750688" y="4318740"/>
              <a:ext cx="630953" cy="246221"/>
            </a:xfrm>
            <a:prstGeom prst="rect">
              <a:avLst/>
            </a:prstGeom>
            <a:noFill/>
          </p:spPr>
          <p:txBody>
            <a:bodyPr wrap="square" rtlCol="0">
              <a:spAutoFit/>
            </a:bodyPr>
            <a:lstStyle/>
            <a:p>
              <a:r>
                <a:rPr lang="en-US" sz="1000" b="1" dirty="0" smtClean="0">
                  <a:solidFill>
                    <a:srgbClr val="734D06"/>
                  </a:solidFill>
                </a:rPr>
                <a:t>Core 6</a:t>
              </a:r>
            </a:p>
          </p:txBody>
        </p:sp>
        <p:sp>
          <p:nvSpPr>
            <p:cNvPr id="96" name="TextBox 95"/>
            <p:cNvSpPr txBox="1"/>
            <p:nvPr/>
          </p:nvSpPr>
          <p:spPr>
            <a:xfrm>
              <a:off x="2381086" y="5505063"/>
              <a:ext cx="1090398" cy="707886"/>
            </a:xfrm>
            <a:prstGeom prst="rect">
              <a:avLst/>
            </a:prstGeom>
            <a:noFill/>
          </p:spPr>
          <p:txBody>
            <a:bodyPr wrap="square" rtlCol="0">
              <a:spAutoFit/>
            </a:bodyPr>
            <a:lstStyle/>
            <a:p>
              <a:r>
                <a:rPr lang="en-US" sz="1000" dirty="0" smtClean="0"/>
                <a:t>First 8 cores/32 CPUS are used; rest 60 cores/240 CPUs stay idle</a:t>
              </a:r>
            </a:p>
          </p:txBody>
        </p:sp>
      </p:grpSp>
      <p:grpSp>
        <p:nvGrpSpPr>
          <p:cNvPr id="116" name="Group 115"/>
          <p:cNvGrpSpPr/>
          <p:nvPr/>
        </p:nvGrpSpPr>
        <p:grpSpPr>
          <a:xfrm>
            <a:off x="5118564" y="2449458"/>
            <a:ext cx="2325722" cy="4062704"/>
            <a:chOff x="4608101" y="2541296"/>
            <a:chExt cx="2325722" cy="4062704"/>
          </a:xfrm>
        </p:grpSpPr>
        <p:sp>
          <p:nvSpPr>
            <p:cNvPr id="117" name="Rectangle 116"/>
            <p:cNvSpPr/>
            <p:nvPr/>
          </p:nvSpPr>
          <p:spPr>
            <a:xfrm>
              <a:off x="4659483"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5141763" y="2956802"/>
              <a:ext cx="1398097" cy="351726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V="1">
              <a:off x="5141763" y="318378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5141763" y="341260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5141763" y="3641423"/>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5141763" y="3860052"/>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5141763" y="4085427"/>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5141763" y="4310938"/>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5141763" y="453644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5462033" y="2956803"/>
              <a:ext cx="16498" cy="180837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5829586" y="2967126"/>
              <a:ext cx="0" cy="178945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6177580" y="2955192"/>
              <a:ext cx="1020" cy="180138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5567431" y="4642771"/>
              <a:ext cx="546993" cy="369332"/>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sp>
          <p:nvSpPr>
            <p:cNvPr id="149" name="Rectangle 148"/>
            <p:cNvSpPr/>
            <p:nvPr/>
          </p:nvSpPr>
          <p:spPr>
            <a:xfrm>
              <a:off x="5366271" y="3056728"/>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cxnSp>
          <p:nvCxnSpPr>
            <p:cNvPr id="150" name="Straight Connector 149"/>
            <p:cNvCxnSpPr/>
            <p:nvPr/>
          </p:nvCxnSpPr>
          <p:spPr>
            <a:xfrm flipV="1">
              <a:off x="5134829" y="5781144"/>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5470558" y="5071369"/>
              <a:ext cx="0" cy="93406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5826885" y="5071369"/>
              <a:ext cx="2701" cy="93406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6186105" y="5071369"/>
              <a:ext cx="0" cy="934281"/>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4659482"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167" name="TextBox 166"/>
            <p:cNvSpPr txBox="1"/>
            <p:nvPr/>
          </p:nvSpPr>
          <p:spPr>
            <a:xfrm>
              <a:off x="4655442"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168" name="TextBox 167"/>
            <p:cNvSpPr txBox="1"/>
            <p:nvPr/>
          </p:nvSpPr>
          <p:spPr>
            <a:xfrm>
              <a:off x="4659470"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173" name="TextBox 172"/>
            <p:cNvSpPr txBox="1"/>
            <p:nvPr/>
          </p:nvSpPr>
          <p:spPr>
            <a:xfrm>
              <a:off x="4655997"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176" name="TextBox 175"/>
            <p:cNvSpPr txBox="1"/>
            <p:nvPr/>
          </p:nvSpPr>
          <p:spPr>
            <a:xfrm>
              <a:off x="4608955" y="5763996"/>
              <a:ext cx="630953" cy="246221"/>
            </a:xfrm>
            <a:prstGeom prst="rect">
              <a:avLst/>
            </a:prstGeom>
            <a:noFill/>
          </p:spPr>
          <p:txBody>
            <a:bodyPr wrap="square" rtlCol="0">
              <a:spAutoFit/>
            </a:bodyPr>
            <a:lstStyle/>
            <a:p>
              <a:r>
                <a:rPr lang="en-US" sz="1000" b="1" dirty="0" smtClean="0">
                  <a:solidFill>
                    <a:srgbClr val="734D06"/>
                  </a:solidFill>
                </a:rPr>
                <a:t>Core 63</a:t>
              </a:r>
            </a:p>
          </p:txBody>
        </p:sp>
        <p:sp>
          <p:nvSpPr>
            <p:cNvPr id="179" name="TextBox 178"/>
            <p:cNvSpPr txBox="1"/>
            <p:nvPr/>
          </p:nvSpPr>
          <p:spPr>
            <a:xfrm>
              <a:off x="5082651" y="5793983"/>
              <a:ext cx="1539267" cy="215444"/>
            </a:xfrm>
            <a:prstGeom prst="rect">
              <a:avLst/>
            </a:prstGeom>
            <a:noFill/>
          </p:spPr>
          <p:txBody>
            <a:bodyPr wrap="square" rtlCol="0">
              <a:spAutoFit/>
            </a:bodyPr>
            <a:lstStyle/>
            <a:p>
              <a:r>
                <a:rPr lang="en-US" sz="800" b="1" dirty="0" smtClean="0"/>
                <a:t> CPU        CPU        CPU        CPU </a:t>
              </a:r>
            </a:p>
          </p:txBody>
        </p:sp>
        <p:sp>
          <p:nvSpPr>
            <p:cNvPr id="180" name="TextBox 179"/>
            <p:cNvSpPr txBox="1"/>
            <p:nvPr/>
          </p:nvSpPr>
          <p:spPr>
            <a:xfrm rot="16200000">
              <a:off x="4636526"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81" name="Straight Connector 180"/>
            <p:cNvCxnSpPr/>
            <p:nvPr/>
          </p:nvCxnSpPr>
          <p:spPr>
            <a:xfrm flipV="1">
              <a:off x="5134829" y="5535611"/>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5141763"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5120408" y="5311244"/>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99" name="TextBox 198"/>
            <p:cNvSpPr txBox="1"/>
            <p:nvPr/>
          </p:nvSpPr>
          <p:spPr>
            <a:xfrm>
              <a:off x="4608955" y="5266103"/>
              <a:ext cx="630953" cy="246221"/>
            </a:xfrm>
            <a:prstGeom prst="rect">
              <a:avLst/>
            </a:prstGeom>
            <a:noFill/>
          </p:spPr>
          <p:txBody>
            <a:bodyPr wrap="square" rtlCol="0">
              <a:spAutoFit/>
            </a:bodyPr>
            <a:lstStyle/>
            <a:p>
              <a:r>
                <a:rPr lang="en-US" sz="1000" b="1" dirty="0" smtClean="0">
                  <a:solidFill>
                    <a:srgbClr val="734D06"/>
                  </a:solidFill>
                </a:rPr>
                <a:t>Core 61</a:t>
              </a:r>
            </a:p>
          </p:txBody>
        </p:sp>
        <p:sp>
          <p:nvSpPr>
            <p:cNvPr id="206" name="TextBox 205"/>
            <p:cNvSpPr txBox="1"/>
            <p:nvPr/>
          </p:nvSpPr>
          <p:spPr>
            <a:xfrm>
              <a:off x="4608101" y="5517775"/>
              <a:ext cx="630953" cy="246221"/>
            </a:xfrm>
            <a:prstGeom prst="rect">
              <a:avLst/>
            </a:prstGeom>
            <a:noFill/>
          </p:spPr>
          <p:txBody>
            <a:bodyPr wrap="square" rtlCol="0">
              <a:spAutoFit/>
            </a:bodyPr>
            <a:lstStyle/>
            <a:p>
              <a:r>
                <a:rPr lang="en-US" sz="1000" b="1" dirty="0" smtClean="0">
                  <a:solidFill>
                    <a:srgbClr val="734D06"/>
                  </a:solidFill>
                </a:rPr>
                <a:t>Core 62</a:t>
              </a:r>
            </a:p>
          </p:txBody>
        </p:sp>
        <p:sp>
          <p:nvSpPr>
            <p:cNvPr id="207" name="Rectangle 206"/>
            <p:cNvSpPr/>
            <p:nvPr/>
          </p:nvSpPr>
          <p:spPr>
            <a:xfrm>
              <a:off x="5387753" y="3968521"/>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a:t>
              </a:r>
              <a:endParaRPr lang="en-US" sz="1000" dirty="0">
                <a:solidFill>
                  <a:srgbClr val="000000"/>
                </a:solidFill>
              </a:endParaRPr>
            </a:p>
          </p:txBody>
        </p:sp>
        <p:sp>
          <p:nvSpPr>
            <p:cNvPr id="208" name="TextBox 207"/>
            <p:cNvSpPr txBox="1"/>
            <p:nvPr/>
          </p:nvSpPr>
          <p:spPr>
            <a:xfrm>
              <a:off x="4613649" y="5029210"/>
              <a:ext cx="630953" cy="246221"/>
            </a:xfrm>
            <a:prstGeom prst="rect">
              <a:avLst/>
            </a:prstGeom>
            <a:noFill/>
          </p:spPr>
          <p:txBody>
            <a:bodyPr wrap="square" rtlCol="0">
              <a:spAutoFit/>
            </a:bodyPr>
            <a:lstStyle/>
            <a:p>
              <a:r>
                <a:rPr lang="en-US" sz="1000" b="1" dirty="0" smtClean="0">
                  <a:solidFill>
                    <a:srgbClr val="734D06"/>
                  </a:solidFill>
                </a:rPr>
                <a:t>Core 60</a:t>
              </a:r>
            </a:p>
          </p:txBody>
        </p:sp>
        <p:cxnSp>
          <p:nvCxnSpPr>
            <p:cNvPr id="209" name="Straight Connector 208"/>
            <p:cNvCxnSpPr/>
            <p:nvPr/>
          </p:nvCxnSpPr>
          <p:spPr>
            <a:xfrm flipV="1">
              <a:off x="5134829" y="599718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10" name="Rectangle 209"/>
            <p:cNvSpPr/>
            <p:nvPr/>
          </p:nvSpPr>
          <p:spPr>
            <a:xfrm>
              <a:off x="5394222" y="5201446"/>
              <a:ext cx="966925" cy="684834"/>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15</a:t>
              </a:r>
              <a:endParaRPr lang="en-US" sz="1000" dirty="0">
                <a:solidFill>
                  <a:srgbClr val="000000"/>
                </a:solidFill>
              </a:endParaRPr>
            </a:p>
          </p:txBody>
        </p:sp>
        <p:sp>
          <p:nvSpPr>
            <p:cNvPr id="211" name="TextBox 210"/>
            <p:cNvSpPr txBox="1"/>
            <p:nvPr/>
          </p:nvSpPr>
          <p:spPr>
            <a:xfrm>
              <a:off x="5184414" y="6048552"/>
              <a:ext cx="1376742" cy="400110"/>
            </a:xfrm>
            <a:prstGeom prst="rect">
              <a:avLst/>
            </a:prstGeom>
            <a:noFill/>
          </p:spPr>
          <p:txBody>
            <a:bodyPr wrap="square" rtlCol="0">
              <a:spAutoFit/>
            </a:bodyPr>
            <a:lstStyle/>
            <a:p>
              <a:r>
                <a:rPr lang="en-US" sz="1000" dirty="0" smtClean="0"/>
                <a:t>L</a:t>
              </a:r>
              <a:r>
                <a:rPr lang="is-IS" sz="1000" dirty="0" smtClean="0"/>
                <a:t>ast 4 cores/16CPUs are idle</a:t>
              </a:r>
              <a:endParaRPr lang="en-US" sz="1000" dirty="0" smtClean="0"/>
            </a:p>
          </p:txBody>
        </p:sp>
        <p:cxnSp>
          <p:nvCxnSpPr>
            <p:cNvPr id="212" name="Straight Connector 211"/>
            <p:cNvCxnSpPr/>
            <p:nvPr/>
          </p:nvCxnSpPr>
          <p:spPr>
            <a:xfrm flipV="1">
              <a:off x="5163059" y="5071369"/>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22110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solidFill>
                  <a:srgbClr val="FF0000"/>
                </a:solidFill>
              </a:rPr>
              <a:t>-c option</a:t>
            </a:r>
            <a:r>
              <a:rPr lang="en-US" dirty="0" smtClean="0"/>
              <a:t>: --</a:t>
            </a:r>
            <a:r>
              <a:rPr lang="en-US" dirty="0" err="1" smtClean="0"/>
              <a:t>cpu_bind</a:t>
            </a:r>
            <a:r>
              <a:rPr lang="en-US" dirty="0" smtClean="0"/>
              <a:t>=cores </a:t>
            </a:r>
            <a:r>
              <a:rPr lang="en-US" dirty="0" err="1" smtClean="0"/>
              <a:t>vs</a:t>
            </a:r>
            <a:r>
              <a:rPr lang="en-US" dirty="0" smtClean="0"/>
              <a:t> </a:t>
            </a:r>
            <a:r>
              <a:rPr lang="mr-IN" dirty="0" smtClean="0"/>
              <a:t>–</a:t>
            </a:r>
            <a:r>
              <a:rPr lang="en-US" dirty="0" err="1" smtClean="0"/>
              <a:t>cpu_bind</a:t>
            </a:r>
            <a:r>
              <a:rPr lang="en-US" dirty="0" smtClean="0"/>
              <a:t>=threads</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19</a:t>
            </a:fld>
            <a:r>
              <a:rPr lang="en-US" smtClean="0"/>
              <a:t> -</a:t>
            </a:r>
            <a:endParaRPr lang="en-US" dirty="0"/>
          </a:p>
        </p:txBody>
      </p:sp>
      <p:sp>
        <p:nvSpPr>
          <p:cNvPr id="157" name="TextBox 156"/>
          <p:cNvSpPr txBox="1"/>
          <p:nvPr/>
        </p:nvSpPr>
        <p:spPr>
          <a:xfrm>
            <a:off x="360342" y="1067356"/>
            <a:ext cx="5410620" cy="646331"/>
          </a:xfrm>
          <a:prstGeom prst="rect">
            <a:avLst/>
          </a:prstGeom>
          <a:noFill/>
        </p:spPr>
        <p:txBody>
          <a:bodyPr wrap="square" rtlCol="0">
            <a:spAutoFit/>
          </a:bodyPr>
          <a:lstStyle/>
          <a:p>
            <a:r>
              <a:rPr lang="en-US" dirty="0" err="1"/>
              <a:t>s</a:t>
            </a:r>
            <a:r>
              <a:rPr lang="en-US" dirty="0" err="1" smtClean="0"/>
              <a:t>alloc</a:t>
            </a:r>
            <a:r>
              <a:rPr lang="en-US" dirty="0" smtClean="0"/>
              <a:t> </a:t>
            </a:r>
            <a:r>
              <a:rPr lang="mr-IN" dirty="0" smtClean="0"/>
              <a:t>–</a:t>
            </a:r>
            <a:r>
              <a:rPr lang="en-US" dirty="0" smtClean="0"/>
              <a:t>N 1 </a:t>
            </a:r>
            <a:r>
              <a:rPr lang="mr-IN" dirty="0" smtClean="0"/>
              <a:t>–</a:t>
            </a:r>
            <a:r>
              <a:rPr lang="en-US" dirty="0" smtClean="0"/>
              <a:t>p debug </a:t>
            </a:r>
            <a:r>
              <a:rPr lang="mr-IN" dirty="0" smtClean="0"/>
              <a:t>–</a:t>
            </a:r>
            <a:r>
              <a:rPr lang="en-US" dirty="0" smtClean="0"/>
              <a:t>C </a:t>
            </a:r>
            <a:r>
              <a:rPr lang="en-US" dirty="0" err="1" smtClean="0"/>
              <a:t>knl,quad,flat</a:t>
            </a:r>
            <a:endParaRPr lang="en-US" dirty="0" smtClean="0"/>
          </a:p>
          <a:p>
            <a:r>
              <a:rPr lang="mr-IN" dirty="0" smtClean="0"/>
              <a:t>…</a:t>
            </a:r>
            <a:endParaRPr lang="en-US" dirty="0" smtClean="0"/>
          </a:p>
        </p:txBody>
      </p:sp>
      <p:sp>
        <p:nvSpPr>
          <p:cNvPr id="232" name="TextBox 231"/>
          <p:cNvSpPr txBox="1"/>
          <p:nvPr/>
        </p:nvSpPr>
        <p:spPr>
          <a:xfrm>
            <a:off x="4680234" y="1824276"/>
            <a:ext cx="4362166"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mr-IN" dirty="0" smtClean="0"/>
              <a:t>–</a:t>
            </a:r>
            <a:r>
              <a:rPr lang="en-US" dirty="0" smtClean="0"/>
              <a:t>c </a:t>
            </a:r>
            <a:r>
              <a:rPr lang="en-US" dirty="0" smtClean="0">
                <a:solidFill>
                  <a:srgbClr val="FF0000"/>
                </a:solidFill>
              </a:rPr>
              <a:t>6</a:t>
            </a:r>
            <a:r>
              <a:rPr lang="en-US" dirty="0" smtClean="0"/>
              <a:t> </a:t>
            </a:r>
            <a:r>
              <a:rPr lang="mr-IN" dirty="0" smtClean="0"/>
              <a:t>–</a:t>
            </a:r>
            <a:r>
              <a:rPr lang="en-US" dirty="0" err="1" smtClean="0"/>
              <a:t>cpu_bind</a:t>
            </a:r>
            <a:r>
              <a:rPr lang="en-US" dirty="0" smtClean="0"/>
              <a:t>=</a:t>
            </a:r>
            <a:r>
              <a:rPr lang="en-US" dirty="0" smtClean="0">
                <a:solidFill>
                  <a:srgbClr val="FF0000"/>
                </a:solidFill>
              </a:rPr>
              <a:t>threads</a:t>
            </a:r>
            <a:r>
              <a:rPr lang="en-US" dirty="0" smtClean="0"/>
              <a:t> ./</a:t>
            </a:r>
            <a:r>
              <a:rPr lang="en-US" dirty="0" err="1" smtClean="0"/>
              <a:t>a.out</a:t>
            </a:r>
            <a:r>
              <a:rPr lang="en-US" dirty="0" smtClean="0"/>
              <a:t> </a:t>
            </a:r>
          </a:p>
        </p:txBody>
      </p:sp>
      <p:sp>
        <p:nvSpPr>
          <p:cNvPr id="233" name="TextBox 232"/>
          <p:cNvSpPr txBox="1"/>
          <p:nvPr/>
        </p:nvSpPr>
        <p:spPr>
          <a:xfrm>
            <a:off x="354206" y="1824559"/>
            <a:ext cx="4748924" cy="369332"/>
          </a:xfrm>
          <a:prstGeom prst="rect">
            <a:avLst/>
          </a:prstGeom>
          <a:noFill/>
        </p:spPr>
        <p:txBody>
          <a:bodyPr wrap="square" rtlCol="0">
            <a:spAutoFit/>
          </a:bodyPr>
          <a:lstStyle/>
          <a:p>
            <a:r>
              <a:rPr lang="en-US" dirty="0" err="1"/>
              <a:t>s</a:t>
            </a:r>
            <a:r>
              <a:rPr lang="en-US" dirty="0" err="1" smtClean="0"/>
              <a:t>run</a:t>
            </a:r>
            <a:r>
              <a:rPr lang="en-US" dirty="0" smtClean="0"/>
              <a:t> </a:t>
            </a:r>
            <a:r>
              <a:rPr lang="mr-IN" dirty="0" smtClean="0"/>
              <a:t>–</a:t>
            </a:r>
            <a:r>
              <a:rPr lang="en-US" dirty="0" smtClean="0"/>
              <a:t>n 4 </a:t>
            </a:r>
            <a:r>
              <a:rPr lang="mr-IN" dirty="0" smtClean="0"/>
              <a:t>–</a:t>
            </a:r>
            <a:r>
              <a:rPr lang="en-US" dirty="0" smtClean="0"/>
              <a:t>c </a:t>
            </a:r>
            <a:r>
              <a:rPr lang="en-US" dirty="0" smtClean="0">
                <a:solidFill>
                  <a:srgbClr val="FF0000"/>
                </a:solidFill>
              </a:rPr>
              <a:t>6</a:t>
            </a:r>
            <a:r>
              <a:rPr lang="en-US" dirty="0" smtClean="0"/>
              <a:t> </a:t>
            </a:r>
            <a:r>
              <a:rPr lang="mr-IN" dirty="0" smtClean="0"/>
              <a:t>–</a:t>
            </a:r>
            <a:r>
              <a:rPr lang="en-US" dirty="0" err="1" smtClean="0"/>
              <a:t>cpu_bind</a:t>
            </a:r>
            <a:r>
              <a:rPr lang="en-US" dirty="0" smtClean="0"/>
              <a:t>=</a:t>
            </a:r>
            <a:r>
              <a:rPr lang="en-US" dirty="0" smtClean="0">
                <a:solidFill>
                  <a:srgbClr val="FF0000"/>
                </a:solidFill>
              </a:rPr>
              <a:t>cores</a:t>
            </a:r>
            <a:r>
              <a:rPr lang="en-US" dirty="0" smtClean="0"/>
              <a:t> ./</a:t>
            </a:r>
            <a:r>
              <a:rPr lang="en-US" dirty="0" err="1" smtClean="0"/>
              <a:t>a.out</a:t>
            </a:r>
            <a:r>
              <a:rPr lang="en-US" dirty="0" smtClean="0"/>
              <a:t> </a:t>
            </a:r>
          </a:p>
        </p:txBody>
      </p:sp>
      <p:grpSp>
        <p:nvGrpSpPr>
          <p:cNvPr id="77" name="Group 76"/>
          <p:cNvGrpSpPr/>
          <p:nvPr/>
        </p:nvGrpSpPr>
        <p:grpSpPr>
          <a:xfrm>
            <a:off x="1213262" y="2438656"/>
            <a:ext cx="2298067" cy="4062704"/>
            <a:chOff x="1725711" y="2541296"/>
            <a:chExt cx="2298067" cy="4062704"/>
          </a:xfrm>
        </p:grpSpPr>
        <p:sp>
          <p:nvSpPr>
            <p:cNvPr id="78" name="Rectangle 77"/>
            <p:cNvSpPr/>
            <p:nvPr/>
          </p:nvSpPr>
          <p:spPr>
            <a:xfrm>
              <a:off x="1749438"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2231718" y="2955192"/>
              <a:ext cx="1398097" cy="3518870"/>
              <a:chOff x="1108363" y="2048457"/>
              <a:chExt cx="1581728" cy="4722901"/>
            </a:xfrm>
          </p:grpSpPr>
          <p:sp>
            <p:nvSpPr>
              <p:cNvPr id="97" name="Rectangle 96"/>
              <p:cNvSpPr/>
              <p:nvPr/>
            </p:nvSpPr>
            <p:spPr>
              <a:xfrm>
                <a:off x="1108363" y="2050618"/>
                <a:ext cx="1581728" cy="472074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80" name="Rectangle 79"/>
            <p:cNvSpPr/>
            <p:nvPr/>
          </p:nvSpPr>
          <p:spPr>
            <a:xfrm>
              <a:off x="2456226" y="30203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0</a:t>
              </a:r>
              <a:endParaRPr lang="en-US" sz="1000" dirty="0">
                <a:solidFill>
                  <a:srgbClr val="000000"/>
                </a:solidFill>
              </a:endParaRPr>
            </a:p>
          </p:txBody>
        </p:sp>
        <p:sp>
          <p:nvSpPr>
            <p:cNvPr id="81" name="TextBox 80"/>
            <p:cNvSpPr txBox="1"/>
            <p:nvPr/>
          </p:nvSpPr>
          <p:spPr>
            <a:xfrm>
              <a:off x="1749437"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82" name="TextBox 81"/>
            <p:cNvSpPr txBox="1"/>
            <p:nvPr/>
          </p:nvSpPr>
          <p:spPr>
            <a:xfrm>
              <a:off x="1745397"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83" name="TextBox 82"/>
            <p:cNvSpPr txBox="1"/>
            <p:nvPr/>
          </p:nvSpPr>
          <p:spPr>
            <a:xfrm>
              <a:off x="1749425"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84" name="TextBox 83"/>
            <p:cNvSpPr txBox="1"/>
            <p:nvPr/>
          </p:nvSpPr>
          <p:spPr>
            <a:xfrm>
              <a:off x="1745952"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85" name="TextBox 84"/>
            <p:cNvSpPr txBox="1"/>
            <p:nvPr/>
          </p:nvSpPr>
          <p:spPr>
            <a:xfrm>
              <a:off x="2168094" y="4536446"/>
              <a:ext cx="1539267" cy="215444"/>
            </a:xfrm>
            <a:prstGeom prst="rect">
              <a:avLst/>
            </a:prstGeom>
            <a:noFill/>
          </p:spPr>
          <p:txBody>
            <a:bodyPr wrap="square" rtlCol="0">
              <a:spAutoFit/>
            </a:bodyPr>
            <a:lstStyle/>
            <a:p>
              <a:r>
                <a:rPr lang="en-US" sz="800" b="1" dirty="0" smtClean="0"/>
                <a:t> CPU        CPU        CPU       CPU </a:t>
              </a:r>
            </a:p>
          </p:txBody>
        </p:sp>
        <p:sp>
          <p:nvSpPr>
            <p:cNvPr id="86" name="TextBox 85"/>
            <p:cNvSpPr txBox="1"/>
            <p:nvPr/>
          </p:nvSpPr>
          <p:spPr>
            <a:xfrm rot="16200000">
              <a:off x="1726481"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87" name="Straight Connector 86"/>
            <p:cNvCxnSpPr/>
            <p:nvPr/>
          </p:nvCxnSpPr>
          <p:spPr>
            <a:xfrm flipV="1">
              <a:off x="2231718"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2231718" y="497386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2455504" y="3471767"/>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1</a:t>
              </a:r>
              <a:endParaRPr lang="en-US" sz="1000" dirty="0">
                <a:solidFill>
                  <a:srgbClr val="000000"/>
                </a:solidFill>
              </a:endParaRPr>
            </a:p>
          </p:txBody>
        </p:sp>
        <p:sp>
          <p:nvSpPr>
            <p:cNvPr id="90" name="Rectangle 89"/>
            <p:cNvSpPr/>
            <p:nvPr/>
          </p:nvSpPr>
          <p:spPr>
            <a:xfrm>
              <a:off x="2450252" y="4369209"/>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3</a:t>
              </a:r>
              <a:endParaRPr lang="en-US" sz="1000" dirty="0">
                <a:solidFill>
                  <a:srgbClr val="000000"/>
                </a:solidFill>
              </a:endParaRPr>
            </a:p>
          </p:txBody>
        </p:sp>
        <p:sp>
          <p:nvSpPr>
            <p:cNvPr id="91" name="Rectangle 90"/>
            <p:cNvSpPr/>
            <p:nvPr/>
          </p:nvSpPr>
          <p:spPr>
            <a:xfrm>
              <a:off x="2450252" y="3918728"/>
              <a:ext cx="966925" cy="318103"/>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Rank 2</a:t>
              </a:r>
              <a:endParaRPr lang="en-US" sz="1000" dirty="0">
                <a:solidFill>
                  <a:srgbClr val="000000"/>
                </a:solidFill>
              </a:endParaRPr>
            </a:p>
          </p:txBody>
        </p:sp>
        <p:sp>
          <p:nvSpPr>
            <p:cNvPr id="92" name="TextBox 91"/>
            <p:cNvSpPr txBox="1"/>
            <p:nvPr/>
          </p:nvSpPr>
          <p:spPr>
            <a:xfrm>
              <a:off x="1754173" y="3853085"/>
              <a:ext cx="630953" cy="246221"/>
            </a:xfrm>
            <a:prstGeom prst="rect">
              <a:avLst/>
            </a:prstGeom>
            <a:noFill/>
          </p:spPr>
          <p:txBody>
            <a:bodyPr wrap="square" rtlCol="0">
              <a:spAutoFit/>
            </a:bodyPr>
            <a:lstStyle/>
            <a:p>
              <a:r>
                <a:rPr lang="en-US" sz="1000" b="1" dirty="0" smtClean="0">
                  <a:solidFill>
                    <a:srgbClr val="734D06"/>
                  </a:solidFill>
                </a:rPr>
                <a:t>Core 4</a:t>
              </a:r>
            </a:p>
          </p:txBody>
        </p:sp>
        <p:sp>
          <p:nvSpPr>
            <p:cNvPr id="93" name="TextBox 92"/>
            <p:cNvSpPr txBox="1"/>
            <p:nvPr/>
          </p:nvSpPr>
          <p:spPr>
            <a:xfrm>
              <a:off x="1750133" y="4106386"/>
              <a:ext cx="630953" cy="246221"/>
            </a:xfrm>
            <a:prstGeom prst="rect">
              <a:avLst/>
            </a:prstGeom>
            <a:noFill/>
          </p:spPr>
          <p:txBody>
            <a:bodyPr wrap="square" rtlCol="0">
              <a:spAutoFit/>
            </a:bodyPr>
            <a:lstStyle/>
            <a:p>
              <a:r>
                <a:rPr lang="en-US" sz="1000" b="1" dirty="0" smtClean="0">
                  <a:solidFill>
                    <a:srgbClr val="734D06"/>
                  </a:solidFill>
                </a:rPr>
                <a:t>Core 5</a:t>
              </a:r>
            </a:p>
          </p:txBody>
        </p:sp>
        <p:sp>
          <p:nvSpPr>
            <p:cNvPr id="94" name="TextBox 93"/>
            <p:cNvSpPr txBox="1"/>
            <p:nvPr/>
          </p:nvSpPr>
          <p:spPr>
            <a:xfrm>
              <a:off x="1754161" y="4538900"/>
              <a:ext cx="630953" cy="246221"/>
            </a:xfrm>
            <a:prstGeom prst="rect">
              <a:avLst/>
            </a:prstGeom>
            <a:noFill/>
          </p:spPr>
          <p:txBody>
            <a:bodyPr wrap="square" rtlCol="0">
              <a:spAutoFit/>
            </a:bodyPr>
            <a:lstStyle/>
            <a:p>
              <a:r>
                <a:rPr lang="en-US" sz="1000" b="1" dirty="0" smtClean="0">
                  <a:solidFill>
                    <a:srgbClr val="734D06"/>
                  </a:solidFill>
                </a:rPr>
                <a:t>Core 7</a:t>
              </a:r>
            </a:p>
          </p:txBody>
        </p:sp>
        <p:sp>
          <p:nvSpPr>
            <p:cNvPr id="95" name="TextBox 94"/>
            <p:cNvSpPr txBox="1"/>
            <p:nvPr/>
          </p:nvSpPr>
          <p:spPr>
            <a:xfrm>
              <a:off x="1750688" y="4318740"/>
              <a:ext cx="630953" cy="246221"/>
            </a:xfrm>
            <a:prstGeom prst="rect">
              <a:avLst/>
            </a:prstGeom>
            <a:noFill/>
          </p:spPr>
          <p:txBody>
            <a:bodyPr wrap="square" rtlCol="0">
              <a:spAutoFit/>
            </a:bodyPr>
            <a:lstStyle/>
            <a:p>
              <a:r>
                <a:rPr lang="en-US" sz="1000" b="1" dirty="0" smtClean="0">
                  <a:solidFill>
                    <a:srgbClr val="734D06"/>
                  </a:solidFill>
                </a:rPr>
                <a:t>Core 6</a:t>
              </a:r>
            </a:p>
          </p:txBody>
        </p:sp>
        <p:sp>
          <p:nvSpPr>
            <p:cNvPr id="96" name="TextBox 95"/>
            <p:cNvSpPr txBox="1"/>
            <p:nvPr/>
          </p:nvSpPr>
          <p:spPr>
            <a:xfrm>
              <a:off x="2381086" y="5505063"/>
              <a:ext cx="1090398" cy="707886"/>
            </a:xfrm>
            <a:prstGeom prst="rect">
              <a:avLst/>
            </a:prstGeom>
            <a:noFill/>
          </p:spPr>
          <p:txBody>
            <a:bodyPr wrap="square" rtlCol="0">
              <a:spAutoFit/>
            </a:bodyPr>
            <a:lstStyle/>
            <a:p>
              <a:r>
                <a:rPr lang="en-US" sz="1000" dirty="0" smtClean="0"/>
                <a:t>First 8 cores/32 CPUS are used; rest 60 cores/240 CPUs stay idle</a:t>
              </a:r>
            </a:p>
          </p:txBody>
        </p:sp>
      </p:grpSp>
      <p:grpSp>
        <p:nvGrpSpPr>
          <p:cNvPr id="76" name="Group 75"/>
          <p:cNvGrpSpPr/>
          <p:nvPr/>
        </p:nvGrpSpPr>
        <p:grpSpPr>
          <a:xfrm>
            <a:off x="4807362" y="2461118"/>
            <a:ext cx="2298067" cy="4062704"/>
            <a:chOff x="1725711" y="2541296"/>
            <a:chExt cx="2298067" cy="4062704"/>
          </a:xfrm>
        </p:grpSpPr>
        <p:sp>
          <p:nvSpPr>
            <p:cNvPr id="109" name="Rectangle 108"/>
            <p:cNvSpPr/>
            <p:nvPr/>
          </p:nvSpPr>
          <p:spPr>
            <a:xfrm>
              <a:off x="1749438" y="2541296"/>
              <a:ext cx="2274340" cy="4062704"/>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0" name="Group 109"/>
            <p:cNvGrpSpPr/>
            <p:nvPr/>
          </p:nvGrpSpPr>
          <p:grpSpPr>
            <a:xfrm>
              <a:off x="2231718" y="2955192"/>
              <a:ext cx="1398097" cy="3518870"/>
              <a:chOff x="1108363" y="2048457"/>
              <a:chExt cx="1581728" cy="4722901"/>
            </a:xfrm>
          </p:grpSpPr>
          <p:sp>
            <p:nvSpPr>
              <p:cNvPr id="137" name="Rectangle 136"/>
              <p:cNvSpPr/>
              <p:nvPr/>
            </p:nvSpPr>
            <p:spPr>
              <a:xfrm>
                <a:off x="1108363" y="2050618"/>
                <a:ext cx="1581728" cy="4720740"/>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1108363" y="326292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108363" y="3565418"/>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108363" y="386809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1108363" y="417075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489363" y="2050619"/>
                <a:ext cx="0" cy="2707229"/>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1886527" y="2064474"/>
                <a:ext cx="0" cy="2693374"/>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2280228" y="2048457"/>
                <a:ext cx="1154" cy="270939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1577108" y="4888930"/>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112" name="TextBox 111"/>
            <p:cNvSpPr txBox="1"/>
            <p:nvPr/>
          </p:nvSpPr>
          <p:spPr>
            <a:xfrm>
              <a:off x="1749437" y="2940084"/>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113" name="TextBox 112"/>
            <p:cNvSpPr txBox="1"/>
            <p:nvPr/>
          </p:nvSpPr>
          <p:spPr>
            <a:xfrm>
              <a:off x="1745397" y="3193385"/>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114" name="TextBox 113"/>
            <p:cNvSpPr txBox="1"/>
            <p:nvPr/>
          </p:nvSpPr>
          <p:spPr>
            <a:xfrm>
              <a:off x="1749425" y="3625899"/>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115" name="TextBox 114"/>
            <p:cNvSpPr txBox="1"/>
            <p:nvPr/>
          </p:nvSpPr>
          <p:spPr>
            <a:xfrm>
              <a:off x="1745952" y="3405739"/>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120" name="TextBox 119"/>
            <p:cNvSpPr txBox="1"/>
            <p:nvPr/>
          </p:nvSpPr>
          <p:spPr>
            <a:xfrm>
              <a:off x="2168094" y="4536446"/>
              <a:ext cx="1539267" cy="215444"/>
            </a:xfrm>
            <a:prstGeom prst="rect">
              <a:avLst/>
            </a:prstGeom>
            <a:noFill/>
          </p:spPr>
          <p:txBody>
            <a:bodyPr wrap="square" rtlCol="0">
              <a:spAutoFit/>
            </a:bodyPr>
            <a:lstStyle/>
            <a:p>
              <a:r>
                <a:rPr lang="en-US" sz="800" b="1" dirty="0" smtClean="0"/>
                <a:t> CPU        CPU        CPU       CPU </a:t>
              </a:r>
            </a:p>
          </p:txBody>
        </p:sp>
        <p:sp>
          <p:nvSpPr>
            <p:cNvPr id="125" name="TextBox 124"/>
            <p:cNvSpPr txBox="1"/>
            <p:nvPr/>
          </p:nvSpPr>
          <p:spPr>
            <a:xfrm rot="16200000">
              <a:off x="1726481" y="40618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cxnSp>
          <p:nvCxnSpPr>
            <p:cNvPr id="127" name="Straight Connector 126"/>
            <p:cNvCxnSpPr/>
            <p:nvPr/>
          </p:nvCxnSpPr>
          <p:spPr>
            <a:xfrm flipV="1">
              <a:off x="2231718" y="4756579"/>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2231718" y="4973866"/>
              <a:ext cx="1398097" cy="860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1754173" y="3853085"/>
              <a:ext cx="630953" cy="246221"/>
            </a:xfrm>
            <a:prstGeom prst="rect">
              <a:avLst/>
            </a:prstGeom>
            <a:noFill/>
          </p:spPr>
          <p:txBody>
            <a:bodyPr wrap="square" rtlCol="0">
              <a:spAutoFit/>
            </a:bodyPr>
            <a:lstStyle/>
            <a:p>
              <a:r>
                <a:rPr lang="en-US" sz="1000" b="1" dirty="0" smtClean="0">
                  <a:solidFill>
                    <a:srgbClr val="734D06"/>
                  </a:solidFill>
                </a:rPr>
                <a:t>Core 4</a:t>
              </a:r>
            </a:p>
          </p:txBody>
        </p:sp>
        <p:sp>
          <p:nvSpPr>
            <p:cNvPr id="133" name="TextBox 132"/>
            <p:cNvSpPr txBox="1"/>
            <p:nvPr/>
          </p:nvSpPr>
          <p:spPr>
            <a:xfrm>
              <a:off x="1750133" y="4106386"/>
              <a:ext cx="630953" cy="246221"/>
            </a:xfrm>
            <a:prstGeom prst="rect">
              <a:avLst/>
            </a:prstGeom>
            <a:noFill/>
          </p:spPr>
          <p:txBody>
            <a:bodyPr wrap="square" rtlCol="0">
              <a:spAutoFit/>
            </a:bodyPr>
            <a:lstStyle/>
            <a:p>
              <a:r>
                <a:rPr lang="en-US" sz="1000" b="1" dirty="0" smtClean="0">
                  <a:solidFill>
                    <a:srgbClr val="734D06"/>
                  </a:solidFill>
                </a:rPr>
                <a:t>Core 5</a:t>
              </a:r>
            </a:p>
          </p:txBody>
        </p:sp>
        <p:sp>
          <p:nvSpPr>
            <p:cNvPr id="134" name="TextBox 133"/>
            <p:cNvSpPr txBox="1"/>
            <p:nvPr/>
          </p:nvSpPr>
          <p:spPr>
            <a:xfrm>
              <a:off x="1754161" y="4538900"/>
              <a:ext cx="630953" cy="246221"/>
            </a:xfrm>
            <a:prstGeom prst="rect">
              <a:avLst/>
            </a:prstGeom>
            <a:noFill/>
          </p:spPr>
          <p:txBody>
            <a:bodyPr wrap="square" rtlCol="0">
              <a:spAutoFit/>
            </a:bodyPr>
            <a:lstStyle/>
            <a:p>
              <a:r>
                <a:rPr lang="en-US" sz="1000" b="1" dirty="0" smtClean="0">
                  <a:solidFill>
                    <a:srgbClr val="734D06"/>
                  </a:solidFill>
                </a:rPr>
                <a:t>Core 7</a:t>
              </a:r>
            </a:p>
          </p:txBody>
        </p:sp>
        <p:sp>
          <p:nvSpPr>
            <p:cNvPr id="135" name="TextBox 134"/>
            <p:cNvSpPr txBox="1"/>
            <p:nvPr/>
          </p:nvSpPr>
          <p:spPr>
            <a:xfrm>
              <a:off x="1750688" y="4318740"/>
              <a:ext cx="630953" cy="246221"/>
            </a:xfrm>
            <a:prstGeom prst="rect">
              <a:avLst/>
            </a:prstGeom>
            <a:noFill/>
          </p:spPr>
          <p:txBody>
            <a:bodyPr wrap="square" rtlCol="0">
              <a:spAutoFit/>
            </a:bodyPr>
            <a:lstStyle/>
            <a:p>
              <a:r>
                <a:rPr lang="en-US" sz="1000" b="1" dirty="0" smtClean="0">
                  <a:solidFill>
                    <a:srgbClr val="734D06"/>
                  </a:solidFill>
                </a:rPr>
                <a:t>Core 6</a:t>
              </a:r>
            </a:p>
          </p:txBody>
        </p:sp>
        <p:sp>
          <p:nvSpPr>
            <p:cNvPr id="136" name="TextBox 135"/>
            <p:cNvSpPr txBox="1"/>
            <p:nvPr/>
          </p:nvSpPr>
          <p:spPr>
            <a:xfrm>
              <a:off x="2381086" y="5505063"/>
              <a:ext cx="1090398" cy="707886"/>
            </a:xfrm>
            <a:prstGeom prst="rect">
              <a:avLst/>
            </a:prstGeom>
            <a:noFill/>
          </p:spPr>
          <p:txBody>
            <a:bodyPr wrap="square" rtlCol="0">
              <a:spAutoFit/>
            </a:bodyPr>
            <a:lstStyle/>
            <a:p>
              <a:r>
                <a:rPr lang="en-US" sz="1000" dirty="0" smtClean="0"/>
                <a:t>First 6 cores/24 CPUS are used; rest 62 cores/248 CPUs stay idle</a:t>
              </a:r>
            </a:p>
          </p:txBody>
        </p:sp>
      </p:grpSp>
      <p:sp>
        <p:nvSpPr>
          <p:cNvPr id="161" name="L-Shape 160"/>
          <p:cNvSpPr/>
          <p:nvPr/>
        </p:nvSpPr>
        <p:spPr>
          <a:xfrm rot="10800000" flipH="1">
            <a:off x="5422899" y="2892326"/>
            <a:ext cx="1193801" cy="381791"/>
          </a:xfrm>
          <a:prstGeom prst="corner">
            <a:avLst>
              <a:gd name="adj1" fmla="val 50000"/>
              <a:gd name="adj2" fmla="val 129353"/>
            </a:avLst>
          </a:prstGeom>
          <a:solidFill>
            <a:srgbClr val="D797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L-Shape 169"/>
          <p:cNvSpPr/>
          <p:nvPr/>
        </p:nvSpPr>
        <p:spPr>
          <a:xfrm flipH="1">
            <a:off x="5422899" y="3165595"/>
            <a:ext cx="1193801" cy="381791"/>
          </a:xfrm>
          <a:prstGeom prst="corner">
            <a:avLst>
              <a:gd name="adj1" fmla="val 50000"/>
              <a:gd name="adj2" fmla="val 129353"/>
            </a:avLst>
          </a:prstGeom>
          <a:solidFill>
            <a:srgbClr val="D797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L-Shape 170"/>
          <p:cNvSpPr/>
          <p:nvPr/>
        </p:nvSpPr>
        <p:spPr>
          <a:xfrm rot="10800000" flipH="1">
            <a:off x="5422899" y="3605855"/>
            <a:ext cx="1193801" cy="381791"/>
          </a:xfrm>
          <a:prstGeom prst="corner">
            <a:avLst>
              <a:gd name="adj1" fmla="val 50000"/>
              <a:gd name="adj2" fmla="val 129353"/>
            </a:avLst>
          </a:prstGeom>
          <a:solidFill>
            <a:srgbClr val="D797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L-Shape 171"/>
          <p:cNvSpPr/>
          <p:nvPr/>
        </p:nvSpPr>
        <p:spPr>
          <a:xfrm flipH="1">
            <a:off x="5416549" y="3835278"/>
            <a:ext cx="1193801" cy="381791"/>
          </a:xfrm>
          <a:prstGeom prst="corner">
            <a:avLst>
              <a:gd name="adj1" fmla="val 50000"/>
              <a:gd name="adj2" fmla="val 129353"/>
            </a:avLst>
          </a:prstGeom>
          <a:solidFill>
            <a:srgbClr val="D797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51912" y="2857574"/>
            <a:ext cx="546100" cy="246221"/>
          </a:xfrm>
          <a:prstGeom prst="rect">
            <a:avLst/>
          </a:prstGeom>
          <a:noFill/>
        </p:spPr>
        <p:txBody>
          <a:bodyPr wrap="square" rtlCol="0">
            <a:spAutoFit/>
          </a:bodyPr>
          <a:lstStyle/>
          <a:p>
            <a:r>
              <a:rPr lang="en-US" sz="1000" dirty="0" smtClean="0">
                <a:solidFill>
                  <a:srgbClr val="000000"/>
                </a:solidFill>
              </a:rPr>
              <a:t>Rank 0</a:t>
            </a:r>
          </a:p>
        </p:txBody>
      </p:sp>
      <p:sp>
        <p:nvSpPr>
          <p:cNvPr id="174" name="TextBox 173"/>
          <p:cNvSpPr txBox="1"/>
          <p:nvPr/>
        </p:nvSpPr>
        <p:spPr>
          <a:xfrm>
            <a:off x="5727695" y="3319285"/>
            <a:ext cx="546100" cy="246221"/>
          </a:xfrm>
          <a:prstGeom prst="rect">
            <a:avLst/>
          </a:prstGeom>
          <a:noFill/>
        </p:spPr>
        <p:txBody>
          <a:bodyPr wrap="square" rtlCol="0">
            <a:spAutoFit/>
          </a:bodyPr>
          <a:lstStyle/>
          <a:p>
            <a:r>
              <a:rPr lang="en-US" sz="1000" dirty="0" smtClean="0">
                <a:solidFill>
                  <a:srgbClr val="000000"/>
                </a:solidFill>
              </a:rPr>
              <a:t>Rank 1</a:t>
            </a:r>
          </a:p>
        </p:txBody>
      </p:sp>
      <p:sp>
        <p:nvSpPr>
          <p:cNvPr id="175" name="TextBox 174"/>
          <p:cNvSpPr txBox="1"/>
          <p:nvPr/>
        </p:nvSpPr>
        <p:spPr>
          <a:xfrm>
            <a:off x="5727695" y="3576431"/>
            <a:ext cx="546100" cy="246221"/>
          </a:xfrm>
          <a:prstGeom prst="rect">
            <a:avLst/>
          </a:prstGeom>
          <a:noFill/>
        </p:spPr>
        <p:txBody>
          <a:bodyPr wrap="square" rtlCol="0">
            <a:spAutoFit/>
          </a:bodyPr>
          <a:lstStyle/>
          <a:p>
            <a:r>
              <a:rPr lang="en-US" sz="1000" dirty="0" smtClean="0">
                <a:solidFill>
                  <a:srgbClr val="000000"/>
                </a:solidFill>
              </a:rPr>
              <a:t>Rank 2</a:t>
            </a:r>
          </a:p>
        </p:txBody>
      </p:sp>
      <p:sp>
        <p:nvSpPr>
          <p:cNvPr id="177" name="TextBox 176"/>
          <p:cNvSpPr txBox="1"/>
          <p:nvPr/>
        </p:nvSpPr>
        <p:spPr>
          <a:xfrm>
            <a:off x="5788824" y="3994458"/>
            <a:ext cx="546100" cy="246221"/>
          </a:xfrm>
          <a:prstGeom prst="rect">
            <a:avLst/>
          </a:prstGeom>
          <a:noFill/>
        </p:spPr>
        <p:txBody>
          <a:bodyPr wrap="square" rtlCol="0">
            <a:spAutoFit/>
          </a:bodyPr>
          <a:lstStyle/>
          <a:p>
            <a:r>
              <a:rPr lang="en-US" sz="1000" dirty="0" smtClean="0">
                <a:solidFill>
                  <a:srgbClr val="000000"/>
                </a:solidFill>
              </a:rPr>
              <a:t>Rank 3</a:t>
            </a:r>
          </a:p>
        </p:txBody>
      </p:sp>
    </p:spTree>
    <p:extLst>
      <p:ext uri="{BB962C8B-B14F-4D97-AF65-F5344CB8AC3E}">
        <p14:creationId xmlns:p14="http://schemas.microsoft.com/office/powerpoint/2010/main" val="3471458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SP_MPI_Hybrid_pap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8" t="-3450" r="-2006" b="-604"/>
          <a:stretch/>
        </p:blipFill>
        <p:spPr>
          <a:xfrm>
            <a:off x="-127347" y="-228600"/>
            <a:ext cx="9487247" cy="6413499"/>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2</a:t>
            </a:fld>
            <a:r>
              <a:rPr lang="en-US" smtClean="0"/>
              <a:t> -</a:t>
            </a:r>
            <a:endParaRPr lang="en-US" dirty="0"/>
          </a:p>
        </p:txBody>
      </p:sp>
      <p:sp>
        <p:nvSpPr>
          <p:cNvPr id="7" name="TextBox 6"/>
          <p:cNvSpPr txBox="1"/>
          <p:nvPr/>
        </p:nvSpPr>
        <p:spPr>
          <a:xfrm>
            <a:off x="215900" y="6235700"/>
            <a:ext cx="8928100" cy="461665"/>
          </a:xfrm>
          <a:prstGeom prst="rect">
            <a:avLst/>
          </a:prstGeom>
          <a:solidFill>
            <a:srgbClr val="FFFFFF"/>
          </a:solidFill>
        </p:spPr>
        <p:txBody>
          <a:bodyPr wrap="square" rtlCol="0">
            <a:spAutoFit/>
          </a:bodyPr>
          <a:lstStyle/>
          <a:p>
            <a:pPr algn="ctr"/>
            <a:r>
              <a:rPr lang="en-US" sz="2400" b="1" dirty="0" smtClean="0"/>
              <a:t>Hybrid VASP is about 2-3 times faster on Cori KNL nodes</a:t>
            </a:r>
            <a:endParaRPr lang="en-US" sz="2400" b="1" dirty="0" smtClean="0"/>
          </a:p>
        </p:txBody>
      </p:sp>
    </p:spTree>
    <p:extLst>
      <p:ext uri="{BB962C8B-B14F-4D97-AF65-F5344CB8AC3E}">
        <p14:creationId xmlns:p14="http://schemas.microsoft.com/office/powerpoint/2010/main" val="20119650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running interactive batch job with KNL nodes in the </a:t>
            </a:r>
            <a:r>
              <a:rPr lang="en-US" dirty="0" err="1" smtClean="0">
                <a:solidFill>
                  <a:srgbClr val="FF0000"/>
                </a:solidFill>
              </a:rPr>
              <a:t>quad,cache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5" name="Content Placeholder 4"/>
          <p:cNvSpPr>
            <a:spLocks noGrp="1"/>
          </p:cNvSpPr>
          <p:nvPr>
            <p:ph idx="1"/>
          </p:nvPr>
        </p:nvSpPr>
        <p:spPr>
          <a:xfrm>
            <a:off x="457200" y="1295399"/>
            <a:ext cx="8229600" cy="5147734"/>
          </a:xfrm>
        </p:spPr>
        <p:txBody>
          <a:bodyPr>
            <a:normAutofit fontScale="25000" lnSpcReduction="20000"/>
          </a:bodyPr>
          <a:lstStyle/>
          <a:p>
            <a:pPr marL="0" indent="0">
              <a:buNone/>
            </a:pPr>
            <a:r>
              <a:rPr lang="en-US" sz="7200" b="0" dirty="0"/>
              <a:t>zz217</a:t>
            </a:r>
            <a:r>
              <a:rPr lang="en-US" sz="7200" b="0" dirty="0" smtClean="0"/>
              <a:t>@gert01:</a:t>
            </a:r>
            <a:r>
              <a:rPr lang="en-US" sz="7200" b="0" dirty="0"/>
              <a:t>~&gt; </a:t>
            </a:r>
            <a:r>
              <a:rPr lang="en-US" sz="7200" b="0" dirty="0" err="1"/>
              <a:t>salloc</a:t>
            </a:r>
            <a:r>
              <a:rPr lang="en-US" sz="7200" b="0" dirty="0"/>
              <a:t> -N 1 </a:t>
            </a:r>
            <a:r>
              <a:rPr lang="en-US" sz="7200" b="0" dirty="0" smtClean="0"/>
              <a:t>–p debug –t 30:</a:t>
            </a:r>
            <a:r>
              <a:rPr lang="en-US" sz="7200" b="0" dirty="0"/>
              <a:t>00 </a:t>
            </a:r>
            <a:r>
              <a:rPr lang="en-US" sz="7200" dirty="0">
                <a:solidFill>
                  <a:srgbClr val="FF0000"/>
                </a:solidFill>
              </a:rPr>
              <a:t>-C </a:t>
            </a:r>
            <a:r>
              <a:rPr lang="en-US" sz="7200" dirty="0" err="1">
                <a:solidFill>
                  <a:srgbClr val="FF0000"/>
                </a:solidFill>
              </a:rPr>
              <a:t>knl,quad,cache</a:t>
            </a:r>
            <a:endParaRPr lang="en-US" sz="7200" dirty="0">
              <a:solidFill>
                <a:srgbClr val="FF0000"/>
              </a:solidFill>
            </a:endParaRPr>
          </a:p>
          <a:p>
            <a:pPr marL="0" indent="0">
              <a:buNone/>
            </a:pPr>
            <a:r>
              <a:rPr lang="en-US" sz="7200" b="0" dirty="0" err="1" smtClean="0"/>
              <a:t>salloc</a:t>
            </a:r>
            <a:r>
              <a:rPr lang="en-US" sz="7200" b="0" dirty="0" smtClean="0"/>
              <a:t>: Granted job allocation 5545</a:t>
            </a:r>
          </a:p>
          <a:p>
            <a:pPr marL="0" indent="0">
              <a:buNone/>
            </a:pPr>
            <a:r>
              <a:rPr lang="en-US" sz="7200" b="0" dirty="0" err="1" smtClean="0"/>
              <a:t>salloc</a:t>
            </a:r>
            <a:r>
              <a:rPr lang="en-US" sz="7200" b="0" dirty="0" smtClean="0"/>
              <a:t>: Waiting for resource configuration</a:t>
            </a:r>
          </a:p>
          <a:p>
            <a:pPr marL="0" indent="0">
              <a:buNone/>
            </a:pPr>
            <a:r>
              <a:rPr lang="en-US" sz="7200" b="0" dirty="0" err="1" smtClean="0"/>
              <a:t>salloc</a:t>
            </a:r>
            <a:r>
              <a:rPr lang="en-US" sz="7200" b="0" dirty="0" smtClean="0"/>
              <a:t>: Nodes nid00044 are ready for job</a:t>
            </a:r>
          </a:p>
          <a:p>
            <a:pPr marL="0" indent="0">
              <a:buNone/>
            </a:pPr>
            <a:endParaRPr lang="en-US" sz="7200" b="0" dirty="0" smtClean="0"/>
          </a:p>
          <a:p>
            <a:pPr marL="0" indent="0">
              <a:buNone/>
            </a:pPr>
            <a:r>
              <a:rPr lang="en-US" sz="7200" b="0" dirty="0" smtClean="0"/>
              <a:t>zz217</a:t>
            </a:r>
            <a:r>
              <a:rPr lang="en-US" sz="7200" b="0" dirty="0"/>
              <a:t>@</a:t>
            </a:r>
            <a:r>
              <a:rPr lang="en-US" sz="7200" b="0" dirty="0" smtClean="0"/>
              <a:t>nid00044:</a:t>
            </a:r>
            <a:r>
              <a:rPr lang="en-US" sz="7200" b="0" dirty="0"/>
              <a:t>~&gt; </a:t>
            </a:r>
            <a:r>
              <a:rPr lang="en-US" sz="7200" dirty="0" err="1"/>
              <a:t>numactl</a:t>
            </a:r>
            <a:r>
              <a:rPr lang="en-US" sz="7200" dirty="0"/>
              <a:t> -H</a:t>
            </a:r>
          </a:p>
          <a:p>
            <a:pPr marL="0" indent="0">
              <a:buNone/>
            </a:pPr>
            <a:r>
              <a:rPr lang="en-US" sz="7200" b="0" dirty="0"/>
              <a:t>available: 1 nodes (0)</a:t>
            </a:r>
          </a:p>
          <a:p>
            <a:pPr marL="0" indent="0">
              <a:buNone/>
            </a:pPr>
            <a:r>
              <a:rPr lang="en-US" sz="7200" b="0" dirty="0"/>
              <a:t>node 0 </a:t>
            </a:r>
            <a:r>
              <a:rPr lang="en-US" sz="7200" b="0" dirty="0" err="1"/>
              <a:t>cpus</a:t>
            </a:r>
            <a:r>
              <a:rPr lang="en-US" sz="7200" b="0" dirty="0"/>
              <a:t>: 0 1 2 3 4 5 6 7 8 9 10 11 12 13 14 15 16 17 18 19 20 21 22 23 24 25 26 27 28 29 30 31 32 33 34 35 36 37 38 39 40 41 42 43 44 45 46 47 48 49 50 51 52 53 54 55 56 57 58 59 60 61 62 63 64 65 66 67 68 69 70 71 </a:t>
            </a:r>
            <a:r>
              <a:rPr lang="en-US" sz="7200" b="0" dirty="0" smtClean="0"/>
              <a:t>72    </a:t>
            </a:r>
            <a:r>
              <a:rPr lang="is-IS" sz="7200" b="0" dirty="0" smtClean="0"/>
              <a:t>…...   </a:t>
            </a:r>
            <a:r>
              <a:rPr lang="en-US" sz="7200" b="0" dirty="0" smtClean="0"/>
              <a:t>238 239 </a:t>
            </a:r>
            <a:r>
              <a:rPr lang="en-US" sz="7200" b="0" dirty="0"/>
              <a:t>240 241 242 243 244 245 246 247 248 249 250 251 252 253 254 255 256 257 258 259 260 261 262 263 264 265 266 267 268 269 270 271</a:t>
            </a:r>
          </a:p>
          <a:p>
            <a:pPr marL="0" indent="0">
              <a:buNone/>
            </a:pPr>
            <a:r>
              <a:rPr lang="en-US" sz="7200" b="0" dirty="0" smtClean="0"/>
              <a:t>node 0 size: 96757 MB</a:t>
            </a:r>
          </a:p>
          <a:p>
            <a:pPr marL="0" indent="0">
              <a:buNone/>
            </a:pPr>
            <a:r>
              <a:rPr lang="en-US" sz="7200" b="0" dirty="0" smtClean="0"/>
              <a:t>node 0 free: 94207 MB</a:t>
            </a:r>
          </a:p>
          <a:p>
            <a:pPr marL="0" indent="0">
              <a:buNone/>
            </a:pPr>
            <a:r>
              <a:rPr lang="en-US" sz="7200" b="0" dirty="0" smtClean="0"/>
              <a:t>node distances:</a:t>
            </a:r>
          </a:p>
          <a:p>
            <a:pPr marL="0" indent="0">
              <a:buNone/>
            </a:pPr>
            <a:r>
              <a:rPr lang="en-US" sz="7200" b="0" dirty="0" smtClean="0"/>
              <a:t>node   </a:t>
            </a:r>
            <a:r>
              <a:rPr lang="en-US" sz="7200" b="0" dirty="0"/>
              <a:t>0 </a:t>
            </a:r>
          </a:p>
          <a:p>
            <a:pPr marL="0" indent="0">
              <a:buNone/>
            </a:pPr>
            <a:r>
              <a:rPr lang="en-US" sz="7200" b="0" dirty="0"/>
              <a:t>  0:  10 </a:t>
            </a:r>
          </a:p>
          <a:p>
            <a:pPr marL="0" indent="0">
              <a:buNone/>
            </a:pPr>
            <a:r>
              <a:rPr lang="en-US" sz="4900" b="0" dirty="0"/>
              <a:t> </a:t>
            </a:r>
          </a:p>
          <a:p>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20</a:t>
            </a:fld>
            <a:r>
              <a:rPr lang="en-US" smtClean="0"/>
              <a:t> -</a:t>
            </a:r>
            <a:endParaRPr lang="en-US" dirty="0"/>
          </a:p>
        </p:txBody>
      </p:sp>
      <p:sp>
        <p:nvSpPr>
          <p:cNvPr id="3" name="TextBox 2"/>
          <p:cNvSpPr txBox="1"/>
          <p:nvPr/>
        </p:nvSpPr>
        <p:spPr>
          <a:xfrm>
            <a:off x="3606800" y="4727350"/>
            <a:ext cx="5444066" cy="2031325"/>
          </a:xfrm>
          <a:prstGeom prst="rect">
            <a:avLst/>
          </a:prstGeom>
          <a:solidFill>
            <a:srgbClr val="FEF6D7"/>
          </a:solidFill>
        </p:spPr>
        <p:txBody>
          <a:bodyPr wrap="square" rtlCol="0">
            <a:spAutoFit/>
          </a:bodyPr>
          <a:lstStyle/>
          <a:p>
            <a:pPr marL="285750" indent="-285750">
              <a:buFont typeface="Arial"/>
              <a:buChar char="•"/>
            </a:pPr>
            <a:r>
              <a:rPr lang="en-US" dirty="0" smtClean="0"/>
              <a:t>Run the </a:t>
            </a:r>
            <a:r>
              <a:rPr lang="en-US" dirty="0" err="1" smtClean="0"/>
              <a:t>numactl</a:t>
            </a:r>
            <a:r>
              <a:rPr lang="en-US" dirty="0" smtClean="0"/>
              <a:t> –H command to check if the actual NUMA configuration matches the requested NUMA,MCDRAM mode</a:t>
            </a:r>
          </a:p>
          <a:p>
            <a:pPr marL="285750" indent="-285750">
              <a:buFont typeface="Arial"/>
              <a:buChar char="•"/>
            </a:pPr>
            <a:r>
              <a:rPr lang="en-US" dirty="0" smtClean="0"/>
              <a:t>The </a:t>
            </a:r>
            <a:r>
              <a:rPr lang="en-US" dirty="0" err="1"/>
              <a:t>q</a:t>
            </a:r>
            <a:r>
              <a:rPr lang="en-US" dirty="0" err="1" smtClean="0"/>
              <a:t>uad,cache</a:t>
            </a:r>
            <a:r>
              <a:rPr lang="en-US" dirty="0" smtClean="0"/>
              <a:t> mode has only 1 NUMA node with all CPUs on the NUMA node 0 (DDR memory)</a:t>
            </a:r>
          </a:p>
          <a:p>
            <a:pPr marL="285750" indent="-285750">
              <a:buFont typeface="Arial"/>
              <a:buChar char="•"/>
            </a:pPr>
            <a:r>
              <a:rPr lang="en-US" dirty="0" smtClean="0"/>
              <a:t>The MCDRAM is hidden from the </a:t>
            </a:r>
            <a:r>
              <a:rPr lang="en-US" dirty="0" err="1" smtClean="0"/>
              <a:t>numactl</a:t>
            </a:r>
            <a:r>
              <a:rPr lang="en-US" dirty="0" smtClean="0"/>
              <a:t> –H command (it is a cache).</a:t>
            </a:r>
          </a:p>
        </p:txBody>
      </p:sp>
    </p:spTree>
    <p:extLst>
      <p:ext uri="{BB962C8B-B14F-4D97-AF65-F5344CB8AC3E}">
        <p14:creationId xmlns:p14="http://schemas.microsoft.com/office/powerpoint/2010/main" val="3955024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42" y="207336"/>
            <a:ext cx="8326458" cy="769479"/>
          </a:xfrm>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a:xfrm>
            <a:off x="457200" y="1295400"/>
            <a:ext cx="4131733" cy="2540000"/>
          </a:xfrm>
        </p:spPr>
        <p:txBody>
          <a:bodyPr>
            <a:normAutofit lnSpcReduction="10000"/>
          </a:bodyPr>
          <a:lstStyle/>
          <a:p>
            <a:pPr marL="0" indent="0">
              <a:buNone/>
            </a:pPr>
            <a:r>
              <a:rPr lang="en-US" sz="2100" dirty="0" smtClean="0"/>
              <a:t>Sample Job script (</a:t>
            </a:r>
            <a:r>
              <a:rPr lang="en-US" sz="2100" dirty="0" smtClean="0">
                <a:solidFill>
                  <a:srgbClr val="FF0000"/>
                </a:solidFill>
              </a:rPr>
              <a:t>Pure MPI</a:t>
            </a:r>
            <a:r>
              <a:rPr lang="en-US" sz="2100" dirty="0" smtClean="0"/>
              <a:t>)</a:t>
            </a:r>
          </a:p>
          <a:p>
            <a:pPr marL="0" indent="0">
              <a:buNone/>
            </a:pPr>
            <a:r>
              <a:rPr lang="en-US" sz="1600" b="0" dirty="0" smtClean="0"/>
              <a:t>#!/bin/bash -l</a:t>
            </a:r>
          </a:p>
          <a:p>
            <a:pPr marL="0" indent="0">
              <a:buNone/>
            </a:pPr>
            <a:r>
              <a:rPr lang="de-DE" sz="1600" b="0" dirty="0" smtClean="0"/>
              <a:t>#</a:t>
            </a: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a:solidFill>
                  <a:srgbClr val="FF0000"/>
                </a:solidFill>
              </a:rPr>
              <a:t>#SBATCH -C </a:t>
            </a:r>
            <a:r>
              <a:rPr lang="de-DE" sz="1600" dirty="0" err="1">
                <a:solidFill>
                  <a:srgbClr val="FF0000"/>
                </a:solidFill>
              </a:rPr>
              <a:t>knl,quad</a:t>
            </a:r>
            <a:r>
              <a:rPr lang="de-DE" sz="1600" dirty="0" err="1" smtClean="0">
                <a:solidFill>
                  <a:srgbClr val="FF0000"/>
                </a:solidFill>
              </a:rPr>
              <a:t>,cache</a:t>
            </a:r>
            <a:endParaRPr lang="de-DE" sz="1600" dirty="0">
              <a:solidFill>
                <a:srgbClr val="FF0000"/>
              </a:solidFill>
            </a:endParaRPr>
          </a:p>
          <a:p>
            <a:pPr marL="0" indent="0">
              <a:buNone/>
            </a:pPr>
            <a:endParaRPr lang="de-DE" sz="1000" b="0" dirty="0"/>
          </a:p>
          <a:p>
            <a:pPr marL="0" indent="0">
              <a:buNone/>
            </a:pPr>
            <a:r>
              <a:rPr lang="de-DE" sz="1600" b="0" dirty="0" err="1" smtClean="0"/>
              <a:t>export</a:t>
            </a:r>
            <a:r>
              <a:rPr lang="de-DE" sz="1600" b="0" dirty="0" smtClean="0"/>
              <a:t> OMP_NUM_THREADS=1  #optional*</a:t>
            </a:r>
          </a:p>
          <a:p>
            <a:pPr marL="0" indent="0">
              <a:buNone/>
            </a:pPr>
            <a:r>
              <a:rPr lang="de-DE" sz="1600" b="0" dirty="0" err="1" smtClean="0"/>
              <a:t>srun</a:t>
            </a:r>
            <a:r>
              <a:rPr lang="de-DE" sz="1600" b="0" dirty="0" smtClean="0"/>
              <a:t> </a:t>
            </a:r>
            <a:r>
              <a:rPr lang="de-DE" sz="1600" b="0" dirty="0"/>
              <a:t>-</a:t>
            </a:r>
            <a:r>
              <a:rPr lang="de-DE" sz="1600" b="0" dirty="0" smtClean="0"/>
              <a:t>n64 </a:t>
            </a:r>
            <a:r>
              <a:rPr lang="de-DE" sz="1600" b="0" dirty="0"/>
              <a:t>-c4 --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600" b="0" dirty="0" smtClean="0"/>
          </a:p>
          <a:p>
            <a:pPr marL="0" indent="0">
              <a:buNone/>
            </a:pPr>
            <a:endParaRPr lang="de-DE" sz="1000" b="0" dirty="0" smtClean="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21</a:t>
            </a:fld>
            <a:r>
              <a:rPr lang="en-US" dirty="0" smtClean="0"/>
              <a:t> -</a:t>
            </a:r>
            <a:endParaRPr lang="en-US" dirty="0"/>
          </a:p>
        </p:txBody>
      </p:sp>
      <p:sp>
        <p:nvSpPr>
          <p:cNvPr id="6" name="Content Placeholder 5"/>
          <p:cNvSpPr>
            <a:spLocks noGrp="1"/>
          </p:cNvSpPr>
          <p:nvPr>
            <p:ph sz="half" idx="4294967295"/>
          </p:nvPr>
        </p:nvSpPr>
        <p:spPr>
          <a:xfrm>
            <a:off x="4349814" y="1295400"/>
            <a:ext cx="4038600" cy="4865688"/>
          </a:xfrm>
        </p:spPr>
        <p:txBody>
          <a:bodyPr>
            <a:normAutofit/>
          </a:bodyPr>
          <a:lstStyle/>
          <a:p>
            <a:pPr marL="0" indent="0">
              <a:buNone/>
            </a:pPr>
            <a:r>
              <a:rPr lang="en-US" sz="2400" dirty="0" smtClean="0"/>
              <a:t>Process affinity outcome</a:t>
            </a:r>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827611924"/>
              </p:ext>
            </p:extLst>
          </p:nvPr>
        </p:nvGraphicFramePr>
        <p:xfrm>
          <a:off x="4356100" y="21386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5090561"/>
              </p:ext>
            </p:extLst>
          </p:nvPr>
        </p:nvGraphicFramePr>
        <p:xfrm>
          <a:off x="5200650" y="2141643"/>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13345656"/>
              </p:ext>
            </p:extLst>
          </p:nvPr>
        </p:nvGraphicFramePr>
        <p:xfrm>
          <a:off x="6121400" y="21412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14874786"/>
              </p:ext>
            </p:extLst>
          </p:nvPr>
        </p:nvGraphicFramePr>
        <p:xfrm>
          <a:off x="6959600" y="21399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5557226"/>
              </p:ext>
            </p:extLst>
          </p:nvPr>
        </p:nvGraphicFramePr>
        <p:xfrm>
          <a:off x="5029200" y="30149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26069555"/>
              </p:ext>
            </p:extLst>
          </p:nvPr>
        </p:nvGraphicFramePr>
        <p:xfrm>
          <a:off x="5873750" y="30137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07632867"/>
              </p:ext>
            </p:extLst>
          </p:nvPr>
        </p:nvGraphicFramePr>
        <p:xfrm>
          <a:off x="6794500" y="30175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68923097"/>
              </p:ext>
            </p:extLst>
          </p:nvPr>
        </p:nvGraphicFramePr>
        <p:xfrm>
          <a:off x="7639050" y="30162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2" name="TextBox 61"/>
          <p:cNvSpPr txBox="1"/>
          <p:nvPr/>
        </p:nvSpPr>
        <p:spPr>
          <a:xfrm>
            <a:off x="445628" y="4818033"/>
            <a:ext cx="4916257" cy="1815882"/>
          </a:xfrm>
          <a:prstGeom prst="rect">
            <a:avLst/>
          </a:prstGeom>
          <a:solidFill>
            <a:srgbClr val="FEF6D7"/>
          </a:solidFill>
        </p:spPr>
        <p:txBody>
          <a:bodyPr wrap="square" rtlCol="0">
            <a:spAutoFit/>
          </a:bodyPr>
          <a:lstStyle/>
          <a:p>
            <a:r>
              <a:rPr lang="en-US" sz="1600" dirty="0" smtClean="0"/>
              <a:t>This job script requests 1 KNL node in the </a:t>
            </a:r>
            <a:r>
              <a:rPr lang="en-US" sz="1600" dirty="0" err="1" smtClean="0"/>
              <a:t>quad,cache</a:t>
            </a:r>
            <a:r>
              <a:rPr lang="en-US" sz="1600" dirty="0" smtClean="0"/>
              <a:t> mode. The </a:t>
            </a:r>
            <a:r>
              <a:rPr lang="en-US" sz="1600" dirty="0" err="1" smtClean="0"/>
              <a:t>srun</a:t>
            </a:r>
            <a:r>
              <a:rPr lang="en-US" sz="1600" dirty="0" smtClean="0"/>
              <a:t> command launches 64 MPI tasks on the node,  allocating 4 CPUs per task, and binds processes to cores. The resulting task placement is shown in the right figure. The Rank 0 will be pinned  to Core0, Rank1 to Core1, </a:t>
            </a:r>
            <a:r>
              <a:rPr lang="is-IS" sz="1600" dirty="0" smtClean="0"/>
              <a:t>…, Rank63 will be pinned to Core63. </a:t>
            </a:r>
            <a:r>
              <a:rPr lang="en-US" sz="1600" dirty="0" smtClean="0"/>
              <a:t>Each MPI task may move within the 4 CPUs in the cores. </a:t>
            </a:r>
          </a:p>
        </p:txBody>
      </p:sp>
      <p:sp>
        <p:nvSpPr>
          <p:cNvPr id="72" name="Rectangle 71"/>
          <p:cNvSpPr/>
          <p:nvPr/>
        </p:nvSpPr>
        <p:spPr>
          <a:xfrm>
            <a:off x="5511801" y="4820467"/>
            <a:ext cx="3565202" cy="1815882"/>
          </a:xfrm>
          <a:prstGeom prst="rect">
            <a:avLst/>
          </a:prstGeom>
          <a:solidFill>
            <a:schemeClr val="accent2">
              <a:lumMod val="20000"/>
              <a:lumOff val="80000"/>
            </a:schemeClr>
          </a:solidFill>
        </p:spPr>
        <p:txBody>
          <a:bodyPr wrap="square">
            <a:spAutoFit/>
          </a:bodyPr>
          <a:lstStyle/>
          <a:p>
            <a:r>
              <a:rPr lang="en-US" sz="1600" dirty="0" smtClean="0"/>
              <a:t>Each 2x2 box above is a core with 4 CPUs (hardware threads). The numbers shown in each CPU box is the CPU ids. </a:t>
            </a:r>
            <a:r>
              <a:rPr lang="is-IS" sz="1600" dirty="0" smtClean="0"/>
              <a:t>The </a:t>
            </a:r>
            <a:r>
              <a:rPr lang="is-IS" sz="1600" dirty="0"/>
              <a:t>last 4 cores </a:t>
            </a:r>
            <a:r>
              <a:rPr lang="en-US" sz="1600" dirty="0" smtClean="0"/>
              <a:t>are not used in this example. </a:t>
            </a:r>
            <a:r>
              <a:rPr lang="is-IS" sz="1600" dirty="0" smtClean="0"/>
              <a:t>The cores 4-59 were</a:t>
            </a:r>
            <a:r>
              <a:rPr lang="en-US" sz="1600" dirty="0" smtClean="0"/>
              <a:t> not be shown.</a:t>
            </a:r>
          </a:p>
          <a:p>
            <a:endParaRPr lang="en-US" sz="1600" dirty="0"/>
          </a:p>
          <a:p>
            <a:endParaRPr lang="en-US" sz="1600" dirty="0" smtClean="0"/>
          </a:p>
        </p:txBody>
      </p:sp>
      <p:sp>
        <p:nvSpPr>
          <p:cNvPr id="74" name="Rectangle 73"/>
          <p:cNvSpPr/>
          <p:nvPr/>
        </p:nvSpPr>
        <p:spPr>
          <a:xfrm>
            <a:off x="445627" y="3835400"/>
            <a:ext cx="4916258" cy="954107"/>
          </a:xfrm>
          <a:prstGeom prst="rect">
            <a:avLst/>
          </a:prstGeom>
        </p:spPr>
        <p:txBody>
          <a:bodyPr wrap="square">
            <a:spAutoFit/>
          </a:bodyPr>
          <a:lstStyle/>
          <a:p>
            <a:r>
              <a:rPr lang="en-US" sz="1400" dirty="0" smtClean="0"/>
              <a:t>*) The use of “export </a:t>
            </a:r>
            <a:r>
              <a:rPr lang="en-US" sz="1400" dirty="0"/>
              <a:t>OMP_NUM_THREADS=</a:t>
            </a:r>
            <a:r>
              <a:rPr lang="en-US" sz="1400" dirty="0" smtClean="0"/>
              <a:t>1” is </a:t>
            </a:r>
            <a:r>
              <a:rPr lang="de-DE" sz="1400" dirty="0" smtClean="0"/>
              <a:t>optional but </a:t>
            </a:r>
            <a:r>
              <a:rPr lang="de-DE" sz="1400" dirty="0" err="1" smtClean="0"/>
              <a:t>recommended</a:t>
            </a:r>
            <a:r>
              <a:rPr lang="de-DE" sz="1400" dirty="0" smtClean="0"/>
              <a:t> </a:t>
            </a:r>
            <a:r>
              <a:rPr lang="de-DE" sz="1400" dirty="0" err="1" smtClean="0"/>
              <a:t>even</a:t>
            </a:r>
            <a:r>
              <a:rPr lang="de-DE" sz="1400" dirty="0" smtClean="0"/>
              <a:t> </a:t>
            </a:r>
            <a:r>
              <a:rPr lang="de-DE" sz="1400" dirty="0" err="1" smtClean="0"/>
              <a:t>for</a:t>
            </a:r>
            <a:r>
              <a:rPr lang="de-DE" sz="1400" dirty="0" smtClean="0"/>
              <a:t> pure MPI </a:t>
            </a:r>
            <a:r>
              <a:rPr lang="de-DE" sz="1400" dirty="0" err="1" smtClean="0"/>
              <a:t>codes</a:t>
            </a:r>
            <a:r>
              <a:rPr lang="de-DE" sz="1400" dirty="0" smtClean="0"/>
              <a:t>. This </a:t>
            </a:r>
            <a:r>
              <a:rPr lang="de-DE" sz="1400" dirty="0" err="1" smtClean="0"/>
              <a:t>is</a:t>
            </a:r>
            <a:r>
              <a:rPr lang="de-DE" sz="1400" dirty="0" smtClean="0"/>
              <a:t> </a:t>
            </a:r>
            <a:r>
              <a:rPr lang="de-DE" sz="1400" dirty="0" err="1" smtClean="0"/>
              <a:t>to</a:t>
            </a:r>
            <a:r>
              <a:rPr lang="de-DE" sz="1400" dirty="0" smtClean="0"/>
              <a:t> </a:t>
            </a:r>
            <a:r>
              <a:rPr lang="de-DE" sz="1400" dirty="0" err="1" smtClean="0"/>
              <a:t>avoid</a:t>
            </a:r>
            <a:r>
              <a:rPr lang="de-DE" sz="1400" dirty="0" smtClean="0"/>
              <a:t> </a:t>
            </a:r>
            <a:r>
              <a:rPr lang="de-DE" sz="1400" dirty="0" err="1" smtClean="0"/>
              <a:t>unexpected</a:t>
            </a:r>
            <a:r>
              <a:rPr lang="de-DE" sz="1400" dirty="0" smtClean="0"/>
              <a:t> </a:t>
            </a:r>
            <a:r>
              <a:rPr lang="de-DE" sz="1400" dirty="0" err="1" smtClean="0"/>
              <a:t>thread</a:t>
            </a:r>
            <a:r>
              <a:rPr lang="de-DE" sz="1400" dirty="0" smtClean="0"/>
              <a:t> </a:t>
            </a:r>
            <a:r>
              <a:rPr lang="de-DE" sz="1400" dirty="0" err="1" smtClean="0"/>
              <a:t>forking</a:t>
            </a:r>
            <a:r>
              <a:rPr lang="de-DE" sz="1400" dirty="0" smtClean="0"/>
              <a:t> (</a:t>
            </a:r>
            <a:r>
              <a:rPr lang="de-DE" sz="1400" dirty="0" err="1" smtClean="0"/>
              <a:t>compiler</a:t>
            </a:r>
            <a:r>
              <a:rPr lang="de-DE" sz="1400" dirty="0" smtClean="0"/>
              <a:t> </a:t>
            </a:r>
            <a:r>
              <a:rPr lang="de-DE" sz="1400" dirty="0" err="1" smtClean="0"/>
              <a:t>wrappers</a:t>
            </a:r>
            <a:r>
              <a:rPr lang="de-DE" sz="1400" dirty="0" smtClean="0"/>
              <a:t> </a:t>
            </a:r>
            <a:r>
              <a:rPr lang="de-DE" sz="1400" dirty="0" err="1" smtClean="0"/>
              <a:t>may</a:t>
            </a:r>
            <a:r>
              <a:rPr lang="de-DE" sz="1400" dirty="0" smtClean="0"/>
              <a:t> link </a:t>
            </a:r>
            <a:r>
              <a:rPr lang="de-DE" sz="1400" dirty="0" err="1" smtClean="0"/>
              <a:t>your</a:t>
            </a:r>
            <a:r>
              <a:rPr lang="de-DE" sz="1400" dirty="0" smtClean="0"/>
              <a:t> </a:t>
            </a:r>
            <a:r>
              <a:rPr lang="de-DE" sz="1400" dirty="0" err="1" smtClean="0"/>
              <a:t>code</a:t>
            </a:r>
            <a:r>
              <a:rPr lang="de-DE" sz="1400" dirty="0" smtClean="0"/>
              <a:t> </a:t>
            </a:r>
            <a:r>
              <a:rPr lang="de-DE" sz="1400" dirty="0" err="1" smtClean="0"/>
              <a:t>to</a:t>
            </a:r>
            <a:r>
              <a:rPr lang="de-DE" sz="1400" dirty="0" smtClean="0"/>
              <a:t> </a:t>
            </a:r>
            <a:r>
              <a:rPr lang="de-DE" sz="1400" dirty="0" err="1" smtClean="0"/>
              <a:t>the</a:t>
            </a:r>
            <a:r>
              <a:rPr lang="de-DE" sz="1400" dirty="0" smtClean="0"/>
              <a:t> multi</a:t>
            </a:r>
            <a:r>
              <a:rPr lang="de-DE" sz="1400" dirty="0"/>
              <a:t>-</a:t>
            </a:r>
            <a:r>
              <a:rPr lang="de-DE" sz="1400" dirty="0" err="1"/>
              <a:t>threaded</a:t>
            </a:r>
            <a:r>
              <a:rPr lang="de-DE" sz="1400" dirty="0"/>
              <a:t> </a:t>
            </a:r>
            <a:r>
              <a:rPr lang="de-DE" sz="1400" dirty="0" err="1" smtClean="0"/>
              <a:t>system</a:t>
            </a:r>
            <a:r>
              <a:rPr lang="de-DE" sz="1400" dirty="0" smtClean="0"/>
              <a:t> </a:t>
            </a:r>
            <a:r>
              <a:rPr lang="de-DE" sz="1400" dirty="0" err="1" smtClean="0"/>
              <a:t>provided</a:t>
            </a:r>
            <a:r>
              <a:rPr lang="de-DE" sz="1400" dirty="0" smtClean="0"/>
              <a:t> </a:t>
            </a:r>
            <a:r>
              <a:rPr lang="de-DE" sz="1400" dirty="0" err="1" smtClean="0"/>
              <a:t>libraries</a:t>
            </a:r>
            <a:r>
              <a:rPr lang="de-DE" sz="1400" dirty="0" smtClean="0"/>
              <a:t> </a:t>
            </a:r>
            <a:r>
              <a:rPr lang="de-DE" sz="1400" dirty="0" err="1" smtClean="0"/>
              <a:t>by</a:t>
            </a:r>
            <a:r>
              <a:rPr lang="de-DE" sz="1400" dirty="0" smtClean="0"/>
              <a:t> </a:t>
            </a:r>
            <a:r>
              <a:rPr lang="de-DE" sz="1400" dirty="0" err="1" smtClean="0"/>
              <a:t>default</a:t>
            </a:r>
            <a:r>
              <a:rPr lang="de-DE" sz="1400" dirty="0" smtClean="0"/>
              <a:t>).</a:t>
            </a:r>
          </a:p>
        </p:txBody>
      </p:sp>
      <p:graphicFrame>
        <p:nvGraphicFramePr>
          <p:cNvPr id="43" name="Table 42"/>
          <p:cNvGraphicFramePr>
            <a:graphicFrameLocks noGrp="1"/>
          </p:cNvGraphicFramePr>
          <p:nvPr>
            <p:extLst>
              <p:ext uri="{D42A27DB-BD31-4B8C-83A1-F6EECF244321}">
                <p14:modId xmlns:p14="http://schemas.microsoft.com/office/powerpoint/2010/main" val="1537944840"/>
              </p:ext>
            </p:extLst>
          </p:nvPr>
        </p:nvGraphicFramePr>
        <p:xfrm>
          <a:off x="5652623"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308838702"/>
              </p:ext>
            </p:extLst>
          </p:nvPr>
        </p:nvGraphicFramePr>
        <p:xfrm>
          <a:off x="6497173"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887506644"/>
              </p:ext>
            </p:extLst>
          </p:nvPr>
        </p:nvGraphicFramePr>
        <p:xfrm>
          <a:off x="7417923"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1477564909"/>
              </p:ext>
            </p:extLst>
          </p:nvPr>
        </p:nvGraphicFramePr>
        <p:xfrm>
          <a:off x="8262473"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5" name="Group 4"/>
          <p:cNvGrpSpPr/>
          <p:nvPr/>
        </p:nvGrpSpPr>
        <p:grpSpPr>
          <a:xfrm>
            <a:off x="4491572" y="1904726"/>
            <a:ext cx="4520265" cy="2057020"/>
            <a:chOff x="4491572" y="1904726"/>
            <a:chExt cx="4520265" cy="2057020"/>
          </a:xfrm>
        </p:grpSpPr>
        <p:sp>
          <p:nvSpPr>
            <p:cNvPr id="11" name="TextBox 10"/>
            <p:cNvSpPr txBox="1"/>
            <p:nvPr/>
          </p:nvSpPr>
          <p:spPr>
            <a:xfrm>
              <a:off x="7937500" y="2184400"/>
              <a:ext cx="344039" cy="369332"/>
            </a:xfrm>
            <a:prstGeom prst="rect">
              <a:avLst/>
            </a:prstGeom>
            <a:noFill/>
          </p:spPr>
          <p:txBody>
            <a:bodyPr wrap="none" rtlCol="0">
              <a:spAutoFit/>
            </a:bodyPr>
            <a:lstStyle/>
            <a:p>
              <a:r>
                <a:rPr lang="is-IS" dirty="0" smtClean="0"/>
                <a:t>…</a:t>
              </a:r>
              <a:endParaRPr lang="en-US" dirty="0" smtClean="0"/>
            </a:p>
          </p:txBody>
        </p:sp>
        <p:sp>
          <p:nvSpPr>
            <p:cNvPr id="16" name="TextBox 15"/>
            <p:cNvSpPr txBox="1"/>
            <p:nvPr/>
          </p:nvSpPr>
          <p:spPr>
            <a:xfrm>
              <a:off x="4534364" y="3048000"/>
              <a:ext cx="344039" cy="369332"/>
            </a:xfrm>
            <a:prstGeom prst="rect">
              <a:avLst/>
            </a:prstGeom>
            <a:noFill/>
          </p:spPr>
          <p:txBody>
            <a:bodyPr wrap="none" rtlCol="0">
              <a:spAutoFit/>
            </a:bodyPr>
            <a:lstStyle/>
            <a:p>
              <a:r>
                <a:rPr lang="is-IS" dirty="0" smtClean="0"/>
                <a:t>…</a:t>
              </a:r>
              <a:endParaRPr lang="en-US" dirty="0" smtClean="0"/>
            </a:p>
          </p:txBody>
        </p:sp>
        <p:sp>
          <p:nvSpPr>
            <p:cNvPr id="27" name="TextBox 26"/>
            <p:cNvSpPr txBox="1"/>
            <p:nvPr/>
          </p:nvSpPr>
          <p:spPr>
            <a:xfrm>
              <a:off x="44958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28" name="TextBox 27"/>
            <p:cNvSpPr txBox="1"/>
            <p:nvPr/>
          </p:nvSpPr>
          <p:spPr>
            <a:xfrm>
              <a:off x="6235700" y="2327466"/>
              <a:ext cx="558800" cy="221599"/>
            </a:xfrm>
            <a:prstGeom prst="rect">
              <a:avLst/>
            </a:prstGeom>
            <a:solidFill>
              <a:srgbClr val="F8961D"/>
            </a:solidFill>
          </p:spPr>
          <p:txBody>
            <a:bodyPr wrap="square" lIns="0" tIns="18288" rIns="0" bIns="18288" rtlCol="0">
              <a:spAutoFit/>
            </a:bodyPr>
            <a:lstStyle/>
            <a:p>
              <a:pPr algn="ctr"/>
              <a:r>
                <a:rPr lang="en-US" sz="1200" dirty="0" smtClean="0"/>
                <a:t> Rank 2</a:t>
              </a:r>
            </a:p>
          </p:txBody>
        </p:sp>
        <p:sp>
          <p:nvSpPr>
            <p:cNvPr id="29" name="TextBox 28"/>
            <p:cNvSpPr txBox="1"/>
            <p:nvPr/>
          </p:nvSpPr>
          <p:spPr>
            <a:xfrm>
              <a:off x="70993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3</a:t>
              </a:r>
            </a:p>
          </p:txBody>
        </p:sp>
        <p:sp>
          <p:nvSpPr>
            <p:cNvPr id="30" name="TextBox 29"/>
            <p:cNvSpPr txBox="1"/>
            <p:nvPr/>
          </p:nvSpPr>
          <p:spPr>
            <a:xfrm>
              <a:off x="5194300" y="3187152"/>
              <a:ext cx="558800" cy="221599"/>
            </a:xfrm>
            <a:prstGeom prst="rect">
              <a:avLst/>
            </a:prstGeom>
            <a:solidFill>
              <a:srgbClr val="F8961D"/>
            </a:solidFill>
          </p:spPr>
          <p:txBody>
            <a:bodyPr wrap="square" lIns="0" tIns="18288" rIns="0" bIns="18288" rtlCol="0">
              <a:spAutoFit/>
            </a:bodyPr>
            <a:lstStyle/>
            <a:p>
              <a:pPr algn="ctr"/>
              <a:r>
                <a:rPr lang="en-US" sz="1200" dirty="0" smtClean="0"/>
                <a:t> Rank 60</a:t>
              </a:r>
            </a:p>
          </p:txBody>
        </p:sp>
        <p:sp>
          <p:nvSpPr>
            <p:cNvPr id="31" name="TextBox 30"/>
            <p:cNvSpPr txBox="1"/>
            <p:nvPr/>
          </p:nvSpPr>
          <p:spPr>
            <a:xfrm>
              <a:off x="6032500"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61</a:t>
              </a:r>
            </a:p>
          </p:txBody>
        </p:sp>
        <p:sp>
          <p:nvSpPr>
            <p:cNvPr id="32" name="TextBox 31"/>
            <p:cNvSpPr txBox="1"/>
            <p:nvPr/>
          </p:nvSpPr>
          <p:spPr>
            <a:xfrm>
              <a:off x="6959600" y="3204932"/>
              <a:ext cx="558800" cy="221599"/>
            </a:xfrm>
            <a:prstGeom prst="rect">
              <a:avLst/>
            </a:prstGeom>
            <a:solidFill>
              <a:srgbClr val="F8961D"/>
            </a:solidFill>
          </p:spPr>
          <p:txBody>
            <a:bodyPr wrap="square" lIns="0" tIns="18288" rIns="0" bIns="18288" rtlCol="0">
              <a:spAutoFit/>
            </a:bodyPr>
            <a:lstStyle/>
            <a:p>
              <a:pPr algn="ctr"/>
              <a:r>
                <a:rPr lang="en-US" sz="1200" dirty="0" smtClean="0"/>
                <a:t> Rank 62</a:t>
              </a:r>
            </a:p>
          </p:txBody>
        </p:sp>
        <p:sp>
          <p:nvSpPr>
            <p:cNvPr id="33" name="TextBox 32"/>
            <p:cNvSpPr txBox="1"/>
            <p:nvPr/>
          </p:nvSpPr>
          <p:spPr>
            <a:xfrm>
              <a:off x="7748139"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63</a:t>
              </a:r>
            </a:p>
          </p:txBody>
        </p:sp>
        <p:sp>
          <p:nvSpPr>
            <p:cNvPr id="34" name="TextBox 33"/>
            <p:cNvSpPr txBox="1"/>
            <p:nvPr/>
          </p:nvSpPr>
          <p:spPr>
            <a:xfrm>
              <a:off x="53340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1</a:t>
              </a:r>
            </a:p>
          </p:txBody>
        </p:sp>
        <p:sp>
          <p:nvSpPr>
            <p:cNvPr id="49" name="TextBox 48"/>
            <p:cNvSpPr txBox="1"/>
            <p:nvPr/>
          </p:nvSpPr>
          <p:spPr>
            <a:xfrm>
              <a:off x="4491572" y="1905004"/>
              <a:ext cx="530915" cy="246221"/>
            </a:xfrm>
            <a:prstGeom prst="rect">
              <a:avLst/>
            </a:prstGeom>
            <a:noFill/>
          </p:spPr>
          <p:txBody>
            <a:bodyPr wrap="none" rtlCol="0">
              <a:spAutoFit/>
            </a:bodyPr>
            <a:lstStyle/>
            <a:p>
              <a:r>
                <a:rPr lang="en-US" sz="1000" b="1" dirty="0" smtClean="0"/>
                <a:t>Core 0</a:t>
              </a:r>
            </a:p>
          </p:txBody>
        </p:sp>
        <p:sp>
          <p:nvSpPr>
            <p:cNvPr id="51" name="TextBox 50"/>
            <p:cNvSpPr txBox="1"/>
            <p:nvPr/>
          </p:nvSpPr>
          <p:spPr>
            <a:xfrm>
              <a:off x="5188318" y="2784850"/>
              <a:ext cx="595035" cy="246221"/>
            </a:xfrm>
            <a:prstGeom prst="rect">
              <a:avLst/>
            </a:prstGeom>
            <a:noFill/>
          </p:spPr>
          <p:txBody>
            <a:bodyPr wrap="none" rtlCol="0">
              <a:spAutoFit/>
            </a:bodyPr>
            <a:lstStyle/>
            <a:p>
              <a:r>
                <a:rPr lang="en-US" sz="1000" b="1" dirty="0" smtClean="0"/>
                <a:t>Core 60</a:t>
              </a:r>
            </a:p>
          </p:txBody>
        </p:sp>
        <p:sp>
          <p:nvSpPr>
            <p:cNvPr id="52" name="TextBox 51"/>
            <p:cNvSpPr txBox="1"/>
            <p:nvPr/>
          </p:nvSpPr>
          <p:spPr>
            <a:xfrm>
              <a:off x="5361885" y="1904726"/>
              <a:ext cx="525617" cy="246221"/>
            </a:xfrm>
            <a:prstGeom prst="rect">
              <a:avLst/>
            </a:prstGeom>
            <a:noFill/>
          </p:spPr>
          <p:txBody>
            <a:bodyPr wrap="none" rtlCol="0">
              <a:spAutoFit/>
            </a:bodyPr>
            <a:lstStyle/>
            <a:p>
              <a:r>
                <a:rPr lang="en-US" sz="1000" b="1" dirty="0" smtClean="0"/>
                <a:t>Core 1</a:t>
              </a:r>
            </a:p>
          </p:txBody>
        </p:sp>
        <p:sp>
          <p:nvSpPr>
            <p:cNvPr id="53" name="TextBox 52"/>
            <p:cNvSpPr txBox="1"/>
            <p:nvPr/>
          </p:nvSpPr>
          <p:spPr>
            <a:xfrm>
              <a:off x="6263585" y="1917860"/>
              <a:ext cx="525617" cy="246221"/>
            </a:xfrm>
            <a:prstGeom prst="rect">
              <a:avLst/>
            </a:prstGeom>
            <a:noFill/>
          </p:spPr>
          <p:txBody>
            <a:bodyPr wrap="none" rtlCol="0">
              <a:spAutoFit/>
            </a:bodyPr>
            <a:lstStyle/>
            <a:p>
              <a:r>
                <a:rPr lang="en-US" sz="1000" b="1" dirty="0" smtClean="0"/>
                <a:t>Core 2</a:t>
              </a:r>
            </a:p>
          </p:txBody>
        </p:sp>
        <p:sp>
          <p:nvSpPr>
            <p:cNvPr id="54" name="TextBox 53"/>
            <p:cNvSpPr txBox="1"/>
            <p:nvPr/>
          </p:nvSpPr>
          <p:spPr>
            <a:xfrm>
              <a:off x="7127185" y="1912356"/>
              <a:ext cx="525617" cy="246221"/>
            </a:xfrm>
            <a:prstGeom prst="rect">
              <a:avLst/>
            </a:prstGeom>
            <a:noFill/>
          </p:spPr>
          <p:txBody>
            <a:bodyPr wrap="none" rtlCol="0">
              <a:spAutoFit/>
            </a:bodyPr>
            <a:lstStyle/>
            <a:p>
              <a:r>
                <a:rPr lang="en-US" sz="1000" b="1" dirty="0" smtClean="0"/>
                <a:t>Core 3</a:t>
              </a:r>
            </a:p>
          </p:txBody>
        </p:sp>
        <p:sp>
          <p:nvSpPr>
            <p:cNvPr id="55" name="TextBox 54"/>
            <p:cNvSpPr txBox="1"/>
            <p:nvPr/>
          </p:nvSpPr>
          <p:spPr>
            <a:xfrm>
              <a:off x="6060385" y="2794003"/>
              <a:ext cx="590614" cy="246221"/>
            </a:xfrm>
            <a:prstGeom prst="rect">
              <a:avLst/>
            </a:prstGeom>
            <a:noFill/>
          </p:spPr>
          <p:txBody>
            <a:bodyPr wrap="none" rtlCol="0">
              <a:spAutoFit/>
            </a:bodyPr>
            <a:lstStyle/>
            <a:p>
              <a:r>
                <a:rPr lang="en-US" sz="1000" b="1" dirty="0" smtClean="0"/>
                <a:t>Core 61</a:t>
              </a:r>
            </a:p>
          </p:txBody>
        </p:sp>
        <p:sp>
          <p:nvSpPr>
            <p:cNvPr id="56" name="TextBox 55"/>
            <p:cNvSpPr txBox="1"/>
            <p:nvPr/>
          </p:nvSpPr>
          <p:spPr>
            <a:xfrm>
              <a:off x="6987485" y="2794003"/>
              <a:ext cx="590614" cy="246221"/>
            </a:xfrm>
            <a:prstGeom prst="rect">
              <a:avLst/>
            </a:prstGeom>
            <a:noFill/>
          </p:spPr>
          <p:txBody>
            <a:bodyPr wrap="none" rtlCol="0">
              <a:spAutoFit/>
            </a:bodyPr>
            <a:lstStyle/>
            <a:p>
              <a:r>
                <a:rPr lang="en-US" sz="1000" b="1" dirty="0" smtClean="0"/>
                <a:t>Core 62</a:t>
              </a:r>
            </a:p>
          </p:txBody>
        </p:sp>
        <p:sp>
          <p:nvSpPr>
            <p:cNvPr id="57" name="TextBox 56"/>
            <p:cNvSpPr txBox="1"/>
            <p:nvPr/>
          </p:nvSpPr>
          <p:spPr>
            <a:xfrm>
              <a:off x="7797800" y="2784850"/>
              <a:ext cx="590614" cy="246221"/>
            </a:xfrm>
            <a:prstGeom prst="rect">
              <a:avLst/>
            </a:prstGeom>
            <a:noFill/>
          </p:spPr>
          <p:txBody>
            <a:bodyPr wrap="none" rtlCol="0">
              <a:spAutoFit/>
            </a:bodyPr>
            <a:lstStyle/>
            <a:p>
              <a:r>
                <a:rPr lang="en-US" sz="1000" b="1" dirty="0" smtClean="0"/>
                <a:t>Core 63</a:t>
              </a:r>
            </a:p>
          </p:txBody>
        </p:sp>
        <p:sp>
          <p:nvSpPr>
            <p:cNvPr id="47" name="TextBox 46"/>
            <p:cNvSpPr txBox="1"/>
            <p:nvPr/>
          </p:nvSpPr>
          <p:spPr>
            <a:xfrm>
              <a:off x="5811741" y="3706372"/>
              <a:ext cx="595035" cy="246221"/>
            </a:xfrm>
            <a:prstGeom prst="rect">
              <a:avLst/>
            </a:prstGeom>
            <a:noFill/>
          </p:spPr>
          <p:txBody>
            <a:bodyPr wrap="none" rtlCol="0">
              <a:spAutoFit/>
            </a:bodyPr>
            <a:lstStyle/>
            <a:p>
              <a:r>
                <a:rPr lang="en-US" sz="1000" b="1" dirty="0" smtClean="0"/>
                <a:t>Core 64</a:t>
              </a:r>
            </a:p>
          </p:txBody>
        </p:sp>
        <p:sp>
          <p:nvSpPr>
            <p:cNvPr id="48" name="TextBox 47"/>
            <p:cNvSpPr txBox="1"/>
            <p:nvPr/>
          </p:nvSpPr>
          <p:spPr>
            <a:xfrm>
              <a:off x="6683808" y="3715525"/>
              <a:ext cx="590614" cy="246221"/>
            </a:xfrm>
            <a:prstGeom prst="rect">
              <a:avLst/>
            </a:prstGeom>
            <a:noFill/>
          </p:spPr>
          <p:txBody>
            <a:bodyPr wrap="none" rtlCol="0">
              <a:spAutoFit/>
            </a:bodyPr>
            <a:lstStyle/>
            <a:p>
              <a:r>
                <a:rPr lang="en-US" sz="1000" b="1" dirty="0" smtClean="0"/>
                <a:t>Core 65</a:t>
              </a:r>
            </a:p>
          </p:txBody>
        </p:sp>
        <p:sp>
          <p:nvSpPr>
            <p:cNvPr id="50" name="TextBox 49"/>
            <p:cNvSpPr txBox="1"/>
            <p:nvPr/>
          </p:nvSpPr>
          <p:spPr>
            <a:xfrm>
              <a:off x="7610908" y="3715525"/>
              <a:ext cx="590614" cy="246221"/>
            </a:xfrm>
            <a:prstGeom prst="rect">
              <a:avLst/>
            </a:prstGeom>
            <a:noFill/>
          </p:spPr>
          <p:txBody>
            <a:bodyPr wrap="none" rtlCol="0">
              <a:spAutoFit/>
            </a:bodyPr>
            <a:lstStyle/>
            <a:p>
              <a:r>
                <a:rPr lang="en-US" sz="1000" b="1" dirty="0" smtClean="0"/>
                <a:t>Core 66</a:t>
              </a:r>
            </a:p>
          </p:txBody>
        </p:sp>
        <p:sp>
          <p:nvSpPr>
            <p:cNvPr id="58" name="TextBox 57"/>
            <p:cNvSpPr txBox="1"/>
            <p:nvPr/>
          </p:nvSpPr>
          <p:spPr>
            <a:xfrm>
              <a:off x="8421223"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16553699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42" y="207336"/>
            <a:ext cx="8326458" cy="769479"/>
          </a:xfrm>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a:xfrm>
            <a:off x="457200" y="1295400"/>
            <a:ext cx="4131733" cy="2523067"/>
          </a:xfrm>
        </p:spPr>
        <p:txBody>
          <a:bodyPr>
            <a:normAutofit lnSpcReduction="10000"/>
          </a:bodyPr>
          <a:lstStyle/>
          <a:p>
            <a:pPr marL="0" indent="0">
              <a:buNone/>
            </a:pPr>
            <a:r>
              <a:rPr lang="en-US" sz="2100" dirty="0" smtClean="0"/>
              <a:t>Sample Job script (</a:t>
            </a:r>
            <a:r>
              <a:rPr lang="en-US" sz="2100" dirty="0" smtClean="0">
                <a:solidFill>
                  <a:srgbClr val="FF0000"/>
                </a:solidFill>
              </a:rPr>
              <a:t>Pure MPI</a:t>
            </a:r>
            <a:r>
              <a:rPr lang="en-US" sz="2100" dirty="0" smtClean="0"/>
              <a:t>)</a:t>
            </a:r>
          </a:p>
          <a:p>
            <a:pPr marL="0" indent="0">
              <a:buNone/>
            </a:pPr>
            <a:r>
              <a:rPr lang="en-US" sz="1600" b="0" dirty="0" smtClean="0"/>
              <a:t>#!/bin/bash -l</a:t>
            </a:r>
          </a:p>
          <a:p>
            <a:pPr marL="0" indent="0">
              <a:buNone/>
            </a:pPr>
            <a:r>
              <a:rPr lang="de-DE" sz="1600" b="0" dirty="0" smtClean="0"/>
              <a:t>#</a:t>
            </a: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a:solidFill>
                  <a:srgbClr val="FF0000"/>
                </a:solidFill>
              </a:rPr>
              <a:t>#SBATCH -C </a:t>
            </a:r>
            <a:r>
              <a:rPr lang="de-DE" sz="1600" dirty="0" err="1">
                <a:solidFill>
                  <a:srgbClr val="FF0000"/>
                </a:solidFill>
              </a:rPr>
              <a:t>knl,quad</a:t>
            </a:r>
            <a:r>
              <a:rPr lang="de-DE" sz="1600" dirty="0" err="1" smtClean="0">
                <a:solidFill>
                  <a:srgbClr val="FF0000"/>
                </a:solidFill>
              </a:rPr>
              <a:t>,cache</a:t>
            </a:r>
            <a:endParaRPr lang="de-DE" sz="1600" dirty="0">
              <a:solidFill>
                <a:srgbClr val="FF0000"/>
              </a:solidFill>
            </a:endParaRPr>
          </a:p>
          <a:p>
            <a:pPr marL="0" indent="0">
              <a:buNone/>
            </a:pPr>
            <a:endParaRPr lang="de-DE" sz="1000" b="0" dirty="0"/>
          </a:p>
          <a:p>
            <a:pPr marL="0" indent="0">
              <a:buNone/>
            </a:pPr>
            <a:r>
              <a:rPr lang="de-DE" sz="1600" b="0" dirty="0" err="1"/>
              <a:t>e</a:t>
            </a:r>
            <a:r>
              <a:rPr lang="de-DE" sz="1600" b="0" dirty="0" err="1" smtClean="0"/>
              <a:t>xport</a:t>
            </a:r>
            <a:r>
              <a:rPr lang="de-DE" sz="1600" b="0" dirty="0" smtClean="0"/>
              <a:t> OMP_NUM_THREADS=1  #optional*</a:t>
            </a:r>
          </a:p>
          <a:p>
            <a:pPr marL="0" indent="0">
              <a:buNone/>
            </a:pPr>
            <a:r>
              <a:rPr lang="de-DE" sz="1600" b="0" dirty="0" err="1" smtClean="0"/>
              <a:t>srun</a:t>
            </a:r>
            <a:r>
              <a:rPr lang="de-DE" sz="1600" b="0" dirty="0" smtClean="0"/>
              <a:t> –n16 –c16 </a:t>
            </a:r>
            <a:r>
              <a:rPr lang="de-DE" sz="1600" b="0" dirty="0"/>
              <a:t>--</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600" b="0" dirty="0"/>
          </a:p>
          <a:p>
            <a:pPr marL="0" indent="0">
              <a:buNone/>
            </a:pPr>
            <a:endParaRPr lang="de-DE" sz="1000" b="0" dirty="0" smtClean="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22</a:t>
            </a:fld>
            <a:r>
              <a:rPr lang="en-US" dirty="0" smtClean="0"/>
              <a:t> -</a:t>
            </a:r>
            <a:endParaRPr lang="en-US" dirty="0"/>
          </a:p>
        </p:txBody>
      </p:sp>
      <p:sp>
        <p:nvSpPr>
          <p:cNvPr id="6" name="Content Placeholder 5"/>
          <p:cNvSpPr>
            <a:spLocks noGrp="1"/>
          </p:cNvSpPr>
          <p:nvPr>
            <p:ph sz="half" idx="4294967295"/>
          </p:nvPr>
        </p:nvSpPr>
        <p:spPr>
          <a:xfrm>
            <a:off x="4349814" y="1295400"/>
            <a:ext cx="4038600" cy="4865688"/>
          </a:xfrm>
        </p:spPr>
        <p:txBody>
          <a:bodyPr>
            <a:normAutofit/>
          </a:bodyPr>
          <a:lstStyle/>
          <a:p>
            <a:pPr marL="0" indent="0">
              <a:buNone/>
            </a:pPr>
            <a:r>
              <a:rPr lang="en-US" sz="2400" dirty="0" smtClean="0"/>
              <a:t>Process affinity outcome</a:t>
            </a:r>
          </a:p>
          <a:p>
            <a:pPr marL="0" indent="0">
              <a:buNone/>
            </a:pPr>
            <a:endParaRPr lang="en-US" sz="2400" dirty="0"/>
          </a:p>
        </p:txBody>
      </p:sp>
      <p:graphicFrame>
        <p:nvGraphicFramePr>
          <p:cNvPr id="42" name="Table 41"/>
          <p:cNvGraphicFramePr>
            <a:graphicFrameLocks noGrp="1"/>
          </p:cNvGraphicFramePr>
          <p:nvPr>
            <p:extLst>
              <p:ext uri="{D42A27DB-BD31-4B8C-83A1-F6EECF244321}">
                <p14:modId xmlns:p14="http://schemas.microsoft.com/office/powerpoint/2010/main" val="439692509"/>
              </p:ext>
            </p:extLst>
          </p:nvPr>
        </p:nvGraphicFramePr>
        <p:xfrm>
          <a:off x="4518106" y="213116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4267932567"/>
              </p:ext>
            </p:extLst>
          </p:nvPr>
        </p:nvGraphicFramePr>
        <p:xfrm>
          <a:off x="5362656" y="212989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757838270"/>
              </p:ext>
            </p:extLst>
          </p:nvPr>
        </p:nvGraphicFramePr>
        <p:xfrm>
          <a:off x="6283406" y="213370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536339858"/>
              </p:ext>
            </p:extLst>
          </p:nvPr>
        </p:nvGraphicFramePr>
        <p:xfrm>
          <a:off x="7127956" y="213243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906013136"/>
              </p:ext>
            </p:extLst>
          </p:nvPr>
        </p:nvGraphicFramePr>
        <p:xfrm>
          <a:off x="5191206" y="300746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97877039"/>
              </p:ext>
            </p:extLst>
          </p:nvPr>
        </p:nvGraphicFramePr>
        <p:xfrm>
          <a:off x="6035756" y="300619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937945743"/>
              </p:ext>
            </p:extLst>
          </p:nvPr>
        </p:nvGraphicFramePr>
        <p:xfrm>
          <a:off x="6956506" y="301000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441128567"/>
              </p:ext>
            </p:extLst>
          </p:nvPr>
        </p:nvGraphicFramePr>
        <p:xfrm>
          <a:off x="7801056" y="3008736"/>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88" name="TextBox 87"/>
          <p:cNvSpPr txBox="1"/>
          <p:nvPr/>
        </p:nvSpPr>
        <p:spPr>
          <a:xfrm>
            <a:off x="445629" y="4344917"/>
            <a:ext cx="4596735" cy="2062103"/>
          </a:xfrm>
          <a:prstGeom prst="rect">
            <a:avLst/>
          </a:prstGeom>
          <a:solidFill>
            <a:srgbClr val="FEF6D7"/>
          </a:solidFill>
        </p:spPr>
        <p:txBody>
          <a:bodyPr wrap="square" rtlCol="0">
            <a:spAutoFit/>
          </a:bodyPr>
          <a:lstStyle/>
          <a:p>
            <a:r>
              <a:rPr lang="en-US" sz="1600" dirty="0" smtClean="0"/>
              <a:t>This job script requests 1 KNL node in the </a:t>
            </a:r>
            <a:r>
              <a:rPr lang="en-US" sz="1600" dirty="0" err="1" smtClean="0"/>
              <a:t>quad,cache</a:t>
            </a:r>
            <a:r>
              <a:rPr lang="en-US" sz="1600" dirty="0" smtClean="0"/>
              <a:t> mode. The </a:t>
            </a:r>
            <a:r>
              <a:rPr lang="en-US" sz="1600" dirty="0" err="1" smtClean="0"/>
              <a:t>srun</a:t>
            </a:r>
            <a:r>
              <a:rPr lang="en-US" sz="1600" dirty="0" smtClean="0"/>
              <a:t> command launches 16 MPI tasks on the node,  allocating 16 CPUs per task, and binds each process to 4 cores/16 CPUs. The resulting task placement is shown in the right figure. The Rank 0 is pinned  to Core 0-3, and Rank 1 to Core 4-7, </a:t>
            </a:r>
            <a:r>
              <a:rPr lang="is-IS" sz="1600" dirty="0" smtClean="0"/>
              <a:t>…, Rank 15 to Core 60-63. </a:t>
            </a:r>
            <a:r>
              <a:rPr lang="en-US" sz="1600" dirty="0" smtClean="0"/>
              <a:t>The MPI task may move within the 16 CPUs in the 4 cores. </a:t>
            </a:r>
          </a:p>
        </p:txBody>
      </p:sp>
      <p:graphicFrame>
        <p:nvGraphicFramePr>
          <p:cNvPr id="35" name="Table 34"/>
          <p:cNvGraphicFramePr>
            <a:graphicFrameLocks noGrp="1"/>
          </p:cNvGraphicFramePr>
          <p:nvPr>
            <p:extLst>
              <p:ext uri="{D42A27DB-BD31-4B8C-83A1-F6EECF244321}">
                <p14:modId xmlns:p14="http://schemas.microsoft.com/office/powerpoint/2010/main" val="1009130806"/>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720506359"/>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440167234"/>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673641640"/>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5" name="Group 4"/>
          <p:cNvGrpSpPr/>
          <p:nvPr/>
        </p:nvGrpSpPr>
        <p:grpSpPr>
          <a:xfrm>
            <a:off x="4618577" y="1904726"/>
            <a:ext cx="4404805" cy="2057020"/>
            <a:chOff x="4618577" y="1904726"/>
            <a:chExt cx="4404805" cy="2057020"/>
          </a:xfrm>
        </p:grpSpPr>
        <p:sp>
          <p:nvSpPr>
            <p:cNvPr id="46" name="TextBox 45"/>
            <p:cNvSpPr txBox="1"/>
            <p:nvPr/>
          </p:nvSpPr>
          <p:spPr>
            <a:xfrm>
              <a:off x="8099506" y="2176886"/>
              <a:ext cx="344039" cy="369332"/>
            </a:xfrm>
            <a:prstGeom prst="rect">
              <a:avLst/>
            </a:prstGeom>
            <a:noFill/>
          </p:spPr>
          <p:txBody>
            <a:bodyPr wrap="none" rtlCol="0">
              <a:spAutoFit/>
            </a:bodyPr>
            <a:lstStyle/>
            <a:p>
              <a:r>
                <a:rPr lang="is-IS" dirty="0" smtClean="0"/>
                <a:t>…</a:t>
              </a:r>
              <a:endParaRPr lang="en-US" dirty="0" smtClean="0"/>
            </a:p>
          </p:txBody>
        </p:sp>
        <p:sp>
          <p:nvSpPr>
            <p:cNvPr id="59" name="TextBox 58"/>
            <p:cNvSpPr txBox="1"/>
            <p:nvPr/>
          </p:nvSpPr>
          <p:spPr>
            <a:xfrm>
              <a:off x="4696370" y="3040486"/>
              <a:ext cx="344039" cy="369332"/>
            </a:xfrm>
            <a:prstGeom prst="rect">
              <a:avLst/>
            </a:prstGeom>
            <a:noFill/>
          </p:spPr>
          <p:txBody>
            <a:bodyPr wrap="none" rtlCol="0">
              <a:spAutoFit/>
            </a:bodyPr>
            <a:lstStyle/>
            <a:p>
              <a:r>
                <a:rPr lang="is-IS" dirty="0" smtClean="0"/>
                <a:t>…</a:t>
              </a:r>
              <a:endParaRPr lang="en-US" dirty="0" smtClean="0"/>
            </a:p>
          </p:txBody>
        </p:sp>
        <p:sp>
          <p:nvSpPr>
            <p:cNvPr id="60" name="TextBox 59"/>
            <p:cNvSpPr txBox="1"/>
            <p:nvPr/>
          </p:nvSpPr>
          <p:spPr>
            <a:xfrm>
              <a:off x="4810206" y="2319952"/>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61" name="TextBox 60"/>
            <p:cNvSpPr txBox="1"/>
            <p:nvPr/>
          </p:nvSpPr>
          <p:spPr>
            <a:xfrm>
              <a:off x="5470606" y="3200919"/>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80" name="TextBox 79"/>
            <p:cNvSpPr txBox="1"/>
            <p:nvPr/>
          </p:nvSpPr>
          <p:spPr>
            <a:xfrm>
              <a:off x="4618577" y="1905004"/>
              <a:ext cx="530915" cy="246221"/>
            </a:xfrm>
            <a:prstGeom prst="rect">
              <a:avLst/>
            </a:prstGeom>
            <a:noFill/>
          </p:spPr>
          <p:txBody>
            <a:bodyPr wrap="none" rtlCol="0">
              <a:spAutoFit/>
            </a:bodyPr>
            <a:lstStyle/>
            <a:p>
              <a:r>
                <a:rPr lang="en-US" sz="1000" b="1" dirty="0" smtClean="0"/>
                <a:t>Core 0</a:t>
              </a:r>
            </a:p>
          </p:txBody>
        </p:sp>
        <p:sp>
          <p:nvSpPr>
            <p:cNvPr id="81" name="TextBox 80"/>
            <p:cNvSpPr txBox="1"/>
            <p:nvPr/>
          </p:nvSpPr>
          <p:spPr>
            <a:xfrm>
              <a:off x="5315323" y="2784850"/>
              <a:ext cx="595035" cy="246221"/>
            </a:xfrm>
            <a:prstGeom prst="rect">
              <a:avLst/>
            </a:prstGeom>
            <a:noFill/>
          </p:spPr>
          <p:txBody>
            <a:bodyPr wrap="none" rtlCol="0">
              <a:spAutoFit/>
            </a:bodyPr>
            <a:lstStyle/>
            <a:p>
              <a:r>
                <a:rPr lang="en-US" sz="1000" b="1" dirty="0" smtClean="0"/>
                <a:t>Core 60</a:t>
              </a:r>
            </a:p>
          </p:txBody>
        </p:sp>
        <p:sp>
          <p:nvSpPr>
            <p:cNvPr id="82" name="TextBox 81"/>
            <p:cNvSpPr txBox="1"/>
            <p:nvPr/>
          </p:nvSpPr>
          <p:spPr>
            <a:xfrm>
              <a:off x="5488890" y="1904726"/>
              <a:ext cx="525617" cy="246221"/>
            </a:xfrm>
            <a:prstGeom prst="rect">
              <a:avLst/>
            </a:prstGeom>
            <a:noFill/>
          </p:spPr>
          <p:txBody>
            <a:bodyPr wrap="none" rtlCol="0">
              <a:spAutoFit/>
            </a:bodyPr>
            <a:lstStyle/>
            <a:p>
              <a:r>
                <a:rPr lang="en-US" sz="1000" b="1" dirty="0" smtClean="0"/>
                <a:t>Core 1</a:t>
              </a:r>
            </a:p>
          </p:txBody>
        </p:sp>
        <p:sp>
          <p:nvSpPr>
            <p:cNvPr id="83" name="TextBox 82"/>
            <p:cNvSpPr txBox="1"/>
            <p:nvPr/>
          </p:nvSpPr>
          <p:spPr>
            <a:xfrm>
              <a:off x="6390590" y="1917860"/>
              <a:ext cx="525617" cy="246221"/>
            </a:xfrm>
            <a:prstGeom prst="rect">
              <a:avLst/>
            </a:prstGeom>
            <a:noFill/>
          </p:spPr>
          <p:txBody>
            <a:bodyPr wrap="none" rtlCol="0">
              <a:spAutoFit/>
            </a:bodyPr>
            <a:lstStyle/>
            <a:p>
              <a:r>
                <a:rPr lang="en-US" sz="1000" b="1" dirty="0" smtClean="0"/>
                <a:t>Core 2</a:t>
              </a:r>
            </a:p>
          </p:txBody>
        </p:sp>
        <p:sp>
          <p:nvSpPr>
            <p:cNvPr id="84" name="TextBox 83"/>
            <p:cNvSpPr txBox="1"/>
            <p:nvPr/>
          </p:nvSpPr>
          <p:spPr>
            <a:xfrm>
              <a:off x="7254190" y="1912356"/>
              <a:ext cx="525617" cy="246221"/>
            </a:xfrm>
            <a:prstGeom prst="rect">
              <a:avLst/>
            </a:prstGeom>
            <a:noFill/>
          </p:spPr>
          <p:txBody>
            <a:bodyPr wrap="none" rtlCol="0">
              <a:spAutoFit/>
            </a:bodyPr>
            <a:lstStyle/>
            <a:p>
              <a:r>
                <a:rPr lang="en-US" sz="1000" b="1" dirty="0" smtClean="0"/>
                <a:t>Core 3</a:t>
              </a:r>
            </a:p>
          </p:txBody>
        </p:sp>
        <p:sp>
          <p:nvSpPr>
            <p:cNvPr id="85" name="TextBox 84"/>
            <p:cNvSpPr txBox="1"/>
            <p:nvPr/>
          </p:nvSpPr>
          <p:spPr>
            <a:xfrm>
              <a:off x="6187390" y="2794003"/>
              <a:ext cx="590614" cy="246221"/>
            </a:xfrm>
            <a:prstGeom prst="rect">
              <a:avLst/>
            </a:prstGeom>
            <a:noFill/>
          </p:spPr>
          <p:txBody>
            <a:bodyPr wrap="none" rtlCol="0">
              <a:spAutoFit/>
            </a:bodyPr>
            <a:lstStyle/>
            <a:p>
              <a:r>
                <a:rPr lang="en-US" sz="1000" b="1" dirty="0" smtClean="0"/>
                <a:t>Core 61</a:t>
              </a:r>
            </a:p>
          </p:txBody>
        </p:sp>
        <p:sp>
          <p:nvSpPr>
            <p:cNvPr id="86" name="TextBox 85"/>
            <p:cNvSpPr txBox="1"/>
            <p:nvPr/>
          </p:nvSpPr>
          <p:spPr>
            <a:xfrm>
              <a:off x="7114490" y="2794003"/>
              <a:ext cx="590614" cy="246221"/>
            </a:xfrm>
            <a:prstGeom prst="rect">
              <a:avLst/>
            </a:prstGeom>
            <a:noFill/>
          </p:spPr>
          <p:txBody>
            <a:bodyPr wrap="none" rtlCol="0">
              <a:spAutoFit/>
            </a:bodyPr>
            <a:lstStyle/>
            <a:p>
              <a:r>
                <a:rPr lang="en-US" sz="1000" b="1" dirty="0" smtClean="0"/>
                <a:t>Core 62</a:t>
              </a:r>
            </a:p>
          </p:txBody>
        </p:sp>
        <p:sp>
          <p:nvSpPr>
            <p:cNvPr id="87" name="TextBox 86"/>
            <p:cNvSpPr txBox="1"/>
            <p:nvPr/>
          </p:nvSpPr>
          <p:spPr>
            <a:xfrm>
              <a:off x="7924805" y="2784850"/>
              <a:ext cx="590614" cy="246221"/>
            </a:xfrm>
            <a:prstGeom prst="rect">
              <a:avLst/>
            </a:prstGeom>
            <a:noFill/>
          </p:spPr>
          <p:txBody>
            <a:bodyPr wrap="none" rtlCol="0">
              <a:spAutoFit/>
            </a:bodyPr>
            <a:lstStyle/>
            <a:p>
              <a:r>
                <a:rPr lang="en-US" sz="1000" b="1" dirty="0" smtClean="0"/>
                <a:t>Core 63</a:t>
              </a:r>
            </a:p>
          </p:txBody>
        </p:sp>
        <p:sp>
          <p:nvSpPr>
            <p:cNvPr id="39" name="TextBox 38"/>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40" name="TextBox 39"/>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41" name="TextBox 40"/>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49" name="TextBox 48"/>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17886481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a:xfrm>
            <a:off x="457200" y="1295400"/>
            <a:ext cx="4165600" cy="4830764"/>
          </a:xfrm>
        </p:spPr>
        <p:txBody>
          <a:bodyPr>
            <a:normAutofit/>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smtClean="0">
                <a:solidFill>
                  <a:srgbClr val="FF0000"/>
                </a:solidFill>
              </a:rPr>
              <a:t>#SBATCH -C </a:t>
            </a:r>
            <a:r>
              <a:rPr lang="de-DE" sz="1600" dirty="0" err="1" smtClean="0">
                <a:solidFill>
                  <a:srgbClr val="FF0000"/>
                </a:solidFill>
              </a:rPr>
              <a:t>knl,quad,cache</a:t>
            </a:r>
            <a:endParaRPr lang="de-DE" sz="1600" dirty="0" smtClean="0">
              <a:solidFill>
                <a:srgbClr val="FF0000"/>
              </a:solidFill>
            </a:endParaRPr>
          </a:p>
          <a:p>
            <a:pPr marL="0" indent="0">
              <a:buNone/>
            </a:pPr>
            <a:endParaRPr lang="de-DE" sz="1000" b="0" dirty="0" smtClean="0"/>
          </a:p>
          <a:p>
            <a:pPr marL="0" indent="0">
              <a:buNone/>
            </a:pPr>
            <a:endParaRPr lang="de-DE" sz="1600" b="0" dirty="0"/>
          </a:p>
          <a:p>
            <a:pPr marL="0" indent="0">
              <a:buNone/>
            </a:pPr>
            <a:r>
              <a:rPr lang="de-DE" sz="1600" b="0" dirty="0" err="1" smtClean="0"/>
              <a:t>export</a:t>
            </a:r>
            <a:r>
              <a:rPr lang="de-DE" sz="1600" b="0" dirty="0" smtClean="0"/>
              <a:t> </a:t>
            </a:r>
            <a:r>
              <a:rPr lang="de-DE" sz="1600" b="0" dirty="0"/>
              <a:t>OMP_NUM_THREADS=4</a:t>
            </a:r>
          </a:p>
          <a:p>
            <a:pPr marL="0" indent="0">
              <a:buNone/>
            </a:pPr>
            <a:r>
              <a:rPr lang="de-DE" sz="1600" b="0" dirty="0" err="1"/>
              <a:t>srun</a:t>
            </a:r>
            <a:r>
              <a:rPr lang="de-DE" sz="1600" b="0" dirty="0"/>
              <a:t> -</a:t>
            </a:r>
            <a:r>
              <a:rPr lang="de-DE" sz="1600" b="0" dirty="0" smtClean="0"/>
              <a:t>n64 </a:t>
            </a:r>
            <a:r>
              <a:rPr lang="de-DE" sz="1600" b="0" dirty="0"/>
              <a:t>-c4 --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000" b="0" dirty="0" smtClean="0"/>
          </a:p>
          <a:p>
            <a:pPr marL="0" indent="0">
              <a:buNone/>
            </a:pPr>
            <a:endParaRPr lang="en-US" sz="1600" b="0" dirty="0" smtClean="0"/>
          </a:p>
          <a:p>
            <a:pPr marL="0" indent="0">
              <a:buNone/>
            </a:pPr>
            <a:endParaRPr lang="de-DE" sz="1600" dirty="0"/>
          </a:p>
        </p:txBody>
      </p:sp>
      <p:sp>
        <p:nvSpPr>
          <p:cNvPr id="4" name="Slide Number Placeholder 3"/>
          <p:cNvSpPr>
            <a:spLocks noGrp="1"/>
          </p:cNvSpPr>
          <p:nvPr>
            <p:ph type="sldNum" sz="quarter" idx="4"/>
          </p:nvPr>
        </p:nvSpPr>
        <p:spPr>
          <a:xfrm>
            <a:off x="4116656" y="6563546"/>
            <a:ext cx="925708" cy="365125"/>
          </a:xfrm>
        </p:spPr>
        <p:txBody>
          <a:bodyPr/>
          <a:lstStyle/>
          <a:p>
            <a:r>
              <a:rPr lang="en-US" dirty="0" smtClean="0"/>
              <a:t>- </a:t>
            </a:r>
            <a:fld id="{D174BAF6-F8F2-EF4F-936C-8DF63288C82F}" type="slidenum">
              <a:rPr lang="en-US" smtClean="0"/>
              <a:pPr/>
              <a:t>23</a:t>
            </a:fld>
            <a:r>
              <a:rPr lang="en-US" dirty="0" smtClean="0"/>
              <a:t> -</a:t>
            </a:r>
            <a:endParaRPr lang="en-US" dirty="0"/>
          </a:p>
        </p:txBody>
      </p:sp>
      <p:sp>
        <p:nvSpPr>
          <p:cNvPr id="6" name="Content Placeholder 5"/>
          <p:cNvSpPr>
            <a:spLocks noGrp="1"/>
          </p:cNvSpPr>
          <p:nvPr>
            <p:ph sz="half" idx="4294967295"/>
          </p:nvPr>
        </p:nvSpPr>
        <p:spPr>
          <a:xfrm>
            <a:off x="5105400" y="1272020"/>
            <a:ext cx="4038600" cy="4865688"/>
          </a:xfrm>
        </p:spPr>
        <p:txBody>
          <a:bodyPr>
            <a:normAutofit/>
          </a:bodyPr>
          <a:lstStyle/>
          <a:p>
            <a:pPr marL="0" indent="0">
              <a:buNone/>
            </a:pPr>
            <a:r>
              <a:rPr lang="en-US" sz="2400" dirty="0" smtClean="0"/>
              <a:t>Process affinity outcome</a:t>
            </a:r>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611593460"/>
              </p:ext>
            </p:extLst>
          </p:nvPr>
        </p:nvGraphicFramePr>
        <p:xfrm>
          <a:off x="4610090" y="21386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31853939"/>
              </p:ext>
            </p:extLst>
          </p:nvPr>
        </p:nvGraphicFramePr>
        <p:xfrm>
          <a:off x="5454640" y="21374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93993166"/>
              </p:ext>
            </p:extLst>
          </p:nvPr>
        </p:nvGraphicFramePr>
        <p:xfrm>
          <a:off x="6375390" y="21412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87114447"/>
              </p:ext>
            </p:extLst>
          </p:nvPr>
        </p:nvGraphicFramePr>
        <p:xfrm>
          <a:off x="7219940" y="21399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71259648"/>
              </p:ext>
            </p:extLst>
          </p:nvPr>
        </p:nvGraphicFramePr>
        <p:xfrm>
          <a:off x="5283190" y="30149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77278911"/>
              </p:ext>
            </p:extLst>
          </p:nvPr>
        </p:nvGraphicFramePr>
        <p:xfrm>
          <a:off x="6127740" y="3011593"/>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07664662"/>
              </p:ext>
            </p:extLst>
          </p:nvPr>
        </p:nvGraphicFramePr>
        <p:xfrm>
          <a:off x="7048490" y="30175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37878941"/>
              </p:ext>
            </p:extLst>
          </p:nvPr>
        </p:nvGraphicFramePr>
        <p:xfrm>
          <a:off x="7893040" y="3007783"/>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9" name="TextBox 38"/>
          <p:cNvSpPr txBox="1"/>
          <p:nvPr/>
        </p:nvSpPr>
        <p:spPr>
          <a:xfrm>
            <a:off x="457200" y="4303716"/>
            <a:ext cx="4991090" cy="2554545"/>
          </a:xfrm>
          <a:prstGeom prst="rect">
            <a:avLst/>
          </a:prstGeom>
          <a:solidFill>
            <a:srgbClr val="FEF6D7"/>
          </a:solidFill>
        </p:spPr>
        <p:txBody>
          <a:bodyPr wrap="square" rtlCol="0">
            <a:spAutoFit/>
          </a:bodyPr>
          <a:lstStyle/>
          <a:p>
            <a:r>
              <a:rPr lang="en-US" sz="1600" dirty="0" smtClean="0"/>
              <a:t>This job script requests 1 KNL node in the </a:t>
            </a:r>
            <a:r>
              <a:rPr lang="en-US" sz="1600" dirty="0" err="1" smtClean="0"/>
              <a:t>quad,cache</a:t>
            </a:r>
            <a:r>
              <a:rPr lang="en-US" sz="1600" dirty="0" smtClean="0"/>
              <a:t> mode to run 64 MPI tasks on the node, allocating 4 CPUs per task, and binds each task to the 4 CPUs allocated within the cores. Each MPI task runs 4 </a:t>
            </a:r>
            <a:r>
              <a:rPr lang="en-US" sz="1600" dirty="0" err="1" smtClean="0"/>
              <a:t>OpenMP</a:t>
            </a:r>
            <a:r>
              <a:rPr lang="en-US" sz="1600" dirty="0" smtClean="0"/>
              <a:t> threads. The resulting task placement is shown in the right figure. The Rank 0 will be pinned  to Core 0,  Rank 1 to Core 1, </a:t>
            </a:r>
            <a:r>
              <a:rPr lang="is-IS" sz="1600" dirty="0" smtClean="0"/>
              <a:t>…, Rank 63 to Core 63. The 4 threads of each task are pinned within the core. Depending on the compilers used to compile the code, the 4 threads in each core may or may not move between the 4 CPUs.</a:t>
            </a:r>
            <a:endParaRPr lang="en-US" sz="1600" dirty="0" smtClean="0"/>
          </a:p>
        </p:txBody>
      </p:sp>
      <p:graphicFrame>
        <p:nvGraphicFramePr>
          <p:cNvPr id="57" name="Table 56"/>
          <p:cNvGraphicFramePr>
            <a:graphicFrameLocks noGrp="1"/>
          </p:cNvGraphicFramePr>
          <p:nvPr>
            <p:extLst>
              <p:ext uri="{D42A27DB-BD31-4B8C-83A1-F6EECF244321}">
                <p14:modId xmlns:p14="http://schemas.microsoft.com/office/powerpoint/2010/main" val="1358288382"/>
              </p:ext>
            </p:extLst>
          </p:nvPr>
        </p:nvGraphicFramePr>
        <p:xfrm>
          <a:off x="7719646" y="502002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5648334"/>
              </p:ext>
            </p:extLst>
          </p:nvPr>
        </p:nvGraphicFramePr>
        <p:xfrm>
          <a:off x="7728107" y="538409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3264422263"/>
              </p:ext>
            </p:extLst>
          </p:nvPr>
        </p:nvGraphicFramePr>
        <p:xfrm>
          <a:off x="7738824" y="57562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555842494"/>
              </p:ext>
            </p:extLst>
          </p:nvPr>
        </p:nvGraphicFramePr>
        <p:xfrm>
          <a:off x="7751389" y="6120377"/>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17" name="Group 16"/>
          <p:cNvGrpSpPr/>
          <p:nvPr/>
        </p:nvGrpSpPr>
        <p:grpSpPr>
          <a:xfrm>
            <a:off x="6943571" y="5020021"/>
            <a:ext cx="807818" cy="1368888"/>
            <a:chOff x="6943571" y="5020021"/>
            <a:chExt cx="807818" cy="1368888"/>
          </a:xfrm>
        </p:grpSpPr>
        <p:sp>
          <p:nvSpPr>
            <p:cNvPr id="37" name="TextBox 36"/>
            <p:cNvSpPr txBox="1"/>
            <p:nvPr/>
          </p:nvSpPr>
          <p:spPr>
            <a:xfrm>
              <a:off x="6943571" y="5020021"/>
              <a:ext cx="776075" cy="276999"/>
            </a:xfrm>
            <a:prstGeom prst="rect">
              <a:avLst/>
            </a:prstGeom>
            <a:noFill/>
          </p:spPr>
          <p:txBody>
            <a:bodyPr wrap="square" rtlCol="0">
              <a:spAutoFit/>
            </a:bodyPr>
            <a:lstStyle/>
            <a:p>
              <a:r>
                <a:rPr lang="en-US" sz="1200" dirty="0" smtClean="0"/>
                <a:t>Thread 0</a:t>
              </a:r>
            </a:p>
          </p:txBody>
        </p:sp>
        <p:sp>
          <p:nvSpPr>
            <p:cNvPr id="60" name="TextBox 59"/>
            <p:cNvSpPr txBox="1"/>
            <p:nvPr/>
          </p:nvSpPr>
          <p:spPr>
            <a:xfrm>
              <a:off x="6952032" y="5384096"/>
              <a:ext cx="776075" cy="276999"/>
            </a:xfrm>
            <a:prstGeom prst="rect">
              <a:avLst/>
            </a:prstGeom>
            <a:noFill/>
          </p:spPr>
          <p:txBody>
            <a:bodyPr wrap="square" rtlCol="0">
              <a:spAutoFit/>
            </a:bodyPr>
            <a:lstStyle/>
            <a:p>
              <a:r>
                <a:rPr lang="en-US" sz="1200" dirty="0" smtClean="0"/>
                <a:t>Thread 1</a:t>
              </a:r>
            </a:p>
          </p:txBody>
        </p:sp>
        <p:sp>
          <p:nvSpPr>
            <p:cNvPr id="62" name="TextBox 61"/>
            <p:cNvSpPr txBox="1"/>
            <p:nvPr/>
          </p:nvSpPr>
          <p:spPr>
            <a:xfrm>
              <a:off x="6962749" y="5764670"/>
              <a:ext cx="776075" cy="276999"/>
            </a:xfrm>
            <a:prstGeom prst="rect">
              <a:avLst/>
            </a:prstGeom>
            <a:noFill/>
          </p:spPr>
          <p:txBody>
            <a:bodyPr wrap="square" rtlCol="0">
              <a:spAutoFit/>
            </a:bodyPr>
            <a:lstStyle/>
            <a:p>
              <a:r>
                <a:rPr lang="en-US" sz="1200" dirty="0" smtClean="0"/>
                <a:t>Thread 2</a:t>
              </a:r>
            </a:p>
          </p:txBody>
        </p:sp>
        <p:sp>
          <p:nvSpPr>
            <p:cNvPr id="64" name="TextBox 63"/>
            <p:cNvSpPr txBox="1"/>
            <p:nvPr/>
          </p:nvSpPr>
          <p:spPr>
            <a:xfrm>
              <a:off x="6975314" y="6111910"/>
              <a:ext cx="776075" cy="276999"/>
            </a:xfrm>
            <a:prstGeom prst="rect">
              <a:avLst/>
            </a:prstGeom>
            <a:noFill/>
          </p:spPr>
          <p:txBody>
            <a:bodyPr wrap="square" rtlCol="0">
              <a:spAutoFit/>
            </a:bodyPr>
            <a:lstStyle/>
            <a:p>
              <a:r>
                <a:rPr lang="en-US" sz="1200" dirty="0" smtClean="0"/>
                <a:t>Thread 3</a:t>
              </a:r>
            </a:p>
          </p:txBody>
        </p:sp>
      </p:grpSp>
      <p:graphicFrame>
        <p:nvGraphicFramePr>
          <p:cNvPr id="58" name="Table 57"/>
          <p:cNvGraphicFramePr>
            <a:graphicFrameLocks noGrp="1"/>
          </p:cNvGraphicFramePr>
          <p:nvPr>
            <p:extLst>
              <p:ext uri="{D42A27DB-BD31-4B8C-83A1-F6EECF244321}">
                <p14:modId xmlns:p14="http://schemas.microsoft.com/office/powerpoint/2010/main" val="1769875274"/>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2358323254"/>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115204808"/>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3194368745"/>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5" name="Group 4"/>
          <p:cNvGrpSpPr/>
          <p:nvPr/>
        </p:nvGrpSpPr>
        <p:grpSpPr>
          <a:xfrm>
            <a:off x="4728648" y="1904726"/>
            <a:ext cx="4294734" cy="2057020"/>
            <a:chOff x="4728648" y="1904726"/>
            <a:chExt cx="4294734" cy="2057020"/>
          </a:xfrm>
        </p:grpSpPr>
        <p:sp>
          <p:nvSpPr>
            <p:cNvPr id="11" name="TextBox 10"/>
            <p:cNvSpPr txBox="1"/>
            <p:nvPr/>
          </p:nvSpPr>
          <p:spPr>
            <a:xfrm>
              <a:off x="8191490" y="2184400"/>
              <a:ext cx="344039" cy="369332"/>
            </a:xfrm>
            <a:prstGeom prst="rect">
              <a:avLst/>
            </a:prstGeom>
            <a:noFill/>
          </p:spPr>
          <p:txBody>
            <a:bodyPr wrap="none" rtlCol="0">
              <a:spAutoFit/>
            </a:bodyPr>
            <a:lstStyle/>
            <a:p>
              <a:r>
                <a:rPr lang="is-IS" dirty="0" smtClean="0"/>
                <a:t>…</a:t>
              </a:r>
              <a:endParaRPr lang="en-US" dirty="0" smtClean="0"/>
            </a:p>
          </p:txBody>
        </p:sp>
        <p:sp>
          <p:nvSpPr>
            <p:cNvPr id="16" name="TextBox 15"/>
            <p:cNvSpPr txBox="1"/>
            <p:nvPr/>
          </p:nvSpPr>
          <p:spPr>
            <a:xfrm>
              <a:off x="4788354" y="3048000"/>
              <a:ext cx="344039" cy="369332"/>
            </a:xfrm>
            <a:prstGeom prst="rect">
              <a:avLst/>
            </a:prstGeom>
            <a:noFill/>
          </p:spPr>
          <p:txBody>
            <a:bodyPr wrap="none" rtlCol="0">
              <a:spAutoFit/>
            </a:bodyPr>
            <a:lstStyle/>
            <a:p>
              <a:r>
                <a:rPr lang="is-IS" dirty="0" smtClean="0"/>
                <a:t>…</a:t>
              </a:r>
              <a:endParaRPr lang="en-US" dirty="0" smtClean="0"/>
            </a:p>
          </p:txBody>
        </p:sp>
        <p:sp>
          <p:nvSpPr>
            <p:cNvPr id="27" name="TextBox 26"/>
            <p:cNvSpPr txBox="1"/>
            <p:nvPr/>
          </p:nvSpPr>
          <p:spPr>
            <a:xfrm>
              <a:off x="47497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28" name="TextBox 27"/>
            <p:cNvSpPr txBox="1"/>
            <p:nvPr/>
          </p:nvSpPr>
          <p:spPr>
            <a:xfrm>
              <a:off x="6489690" y="2327466"/>
              <a:ext cx="558800" cy="221599"/>
            </a:xfrm>
            <a:prstGeom prst="rect">
              <a:avLst/>
            </a:prstGeom>
            <a:solidFill>
              <a:srgbClr val="F8961D"/>
            </a:solidFill>
          </p:spPr>
          <p:txBody>
            <a:bodyPr wrap="square" lIns="0" tIns="18288" rIns="0" bIns="18288" rtlCol="0">
              <a:spAutoFit/>
            </a:bodyPr>
            <a:lstStyle/>
            <a:p>
              <a:pPr algn="ctr"/>
              <a:r>
                <a:rPr lang="en-US" sz="1200" dirty="0" smtClean="0"/>
                <a:t> Rank 2</a:t>
              </a:r>
            </a:p>
          </p:txBody>
        </p:sp>
        <p:sp>
          <p:nvSpPr>
            <p:cNvPr id="29" name="TextBox 28"/>
            <p:cNvSpPr txBox="1"/>
            <p:nvPr/>
          </p:nvSpPr>
          <p:spPr>
            <a:xfrm>
              <a:off x="73532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3</a:t>
              </a:r>
            </a:p>
          </p:txBody>
        </p:sp>
        <p:sp>
          <p:nvSpPr>
            <p:cNvPr id="30" name="TextBox 29"/>
            <p:cNvSpPr txBox="1"/>
            <p:nvPr/>
          </p:nvSpPr>
          <p:spPr>
            <a:xfrm>
              <a:off x="5448290" y="3187152"/>
              <a:ext cx="558800" cy="221599"/>
            </a:xfrm>
            <a:prstGeom prst="rect">
              <a:avLst/>
            </a:prstGeom>
            <a:solidFill>
              <a:srgbClr val="F8961D"/>
            </a:solidFill>
          </p:spPr>
          <p:txBody>
            <a:bodyPr wrap="square" lIns="0" tIns="18288" rIns="0" bIns="18288" rtlCol="0">
              <a:spAutoFit/>
            </a:bodyPr>
            <a:lstStyle/>
            <a:p>
              <a:pPr algn="ctr"/>
              <a:r>
                <a:rPr lang="en-US" sz="1200" dirty="0" smtClean="0"/>
                <a:t> Rank 60</a:t>
              </a:r>
            </a:p>
          </p:txBody>
        </p:sp>
        <p:sp>
          <p:nvSpPr>
            <p:cNvPr id="31" name="TextBox 30"/>
            <p:cNvSpPr txBox="1"/>
            <p:nvPr/>
          </p:nvSpPr>
          <p:spPr>
            <a:xfrm>
              <a:off x="6286490"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61</a:t>
              </a:r>
            </a:p>
          </p:txBody>
        </p:sp>
        <p:sp>
          <p:nvSpPr>
            <p:cNvPr id="32" name="TextBox 31"/>
            <p:cNvSpPr txBox="1"/>
            <p:nvPr/>
          </p:nvSpPr>
          <p:spPr>
            <a:xfrm>
              <a:off x="7213590" y="3204932"/>
              <a:ext cx="558800" cy="221599"/>
            </a:xfrm>
            <a:prstGeom prst="rect">
              <a:avLst/>
            </a:prstGeom>
            <a:solidFill>
              <a:srgbClr val="F8961D"/>
            </a:solidFill>
          </p:spPr>
          <p:txBody>
            <a:bodyPr wrap="square" lIns="0" tIns="18288" rIns="0" bIns="18288" rtlCol="0">
              <a:spAutoFit/>
            </a:bodyPr>
            <a:lstStyle/>
            <a:p>
              <a:pPr algn="ctr"/>
              <a:r>
                <a:rPr lang="en-US" sz="1200" dirty="0" smtClean="0"/>
                <a:t> Rank 62</a:t>
              </a:r>
            </a:p>
          </p:txBody>
        </p:sp>
        <p:sp>
          <p:nvSpPr>
            <p:cNvPr id="33" name="TextBox 32"/>
            <p:cNvSpPr txBox="1"/>
            <p:nvPr/>
          </p:nvSpPr>
          <p:spPr>
            <a:xfrm>
              <a:off x="8002129"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63</a:t>
              </a:r>
            </a:p>
          </p:txBody>
        </p:sp>
        <p:sp>
          <p:nvSpPr>
            <p:cNvPr id="34" name="TextBox 33"/>
            <p:cNvSpPr txBox="1"/>
            <p:nvPr/>
          </p:nvSpPr>
          <p:spPr>
            <a:xfrm>
              <a:off x="55879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1</a:t>
              </a:r>
            </a:p>
          </p:txBody>
        </p:sp>
        <p:sp>
          <p:nvSpPr>
            <p:cNvPr id="49" name="TextBox 48"/>
            <p:cNvSpPr txBox="1"/>
            <p:nvPr/>
          </p:nvSpPr>
          <p:spPr>
            <a:xfrm>
              <a:off x="4728648" y="1905004"/>
              <a:ext cx="530915" cy="246221"/>
            </a:xfrm>
            <a:prstGeom prst="rect">
              <a:avLst/>
            </a:prstGeom>
            <a:noFill/>
          </p:spPr>
          <p:txBody>
            <a:bodyPr wrap="none" rtlCol="0">
              <a:spAutoFit/>
            </a:bodyPr>
            <a:lstStyle/>
            <a:p>
              <a:r>
                <a:rPr lang="en-US" sz="1000" b="1" dirty="0" smtClean="0"/>
                <a:t>Core 0</a:t>
              </a:r>
            </a:p>
          </p:txBody>
        </p:sp>
        <p:sp>
          <p:nvSpPr>
            <p:cNvPr id="50" name="TextBox 49"/>
            <p:cNvSpPr txBox="1"/>
            <p:nvPr/>
          </p:nvSpPr>
          <p:spPr>
            <a:xfrm>
              <a:off x="5383059" y="2784850"/>
              <a:ext cx="595035" cy="246221"/>
            </a:xfrm>
            <a:prstGeom prst="rect">
              <a:avLst/>
            </a:prstGeom>
            <a:noFill/>
          </p:spPr>
          <p:txBody>
            <a:bodyPr wrap="none" rtlCol="0">
              <a:spAutoFit/>
            </a:bodyPr>
            <a:lstStyle/>
            <a:p>
              <a:r>
                <a:rPr lang="en-US" sz="1000" b="1" dirty="0" smtClean="0"/>
                <a:t>Core 60</a:t>
              </a:r>
            </a:p>
          </p:txBody>
        </p:sp>
        <p:sp>
          <p:nvSpPr>
            <p:cNvPr id="51" name="TextBox 50"/>
            <p:cNvSpPr txBox="1"/>
            <p:nvPr/>
          </p:nvSpPr>
          <p:spPr>
            <a:xfrm>
              <a:off x="5598961" y="1904726"/>
              <a:ext cx="525617" cy="246221"/>
            </a:xfrm>
            <a:prstGeom prst="rect">
              <a:avLst/>
            </a:prstGeom>
            <a:noFill/>
          </p:spPr>
          <p:txBody>
            <a:bodyPr wrap="none" rtlCol="0">
              <a:spAutoFit/>
            </a:bodyPr>
            <a:lstStyle/>
            <a:p>
              <a:r>
                <a:rPr lang="en-US" sz="1000" b="1" dirty="0" smtClean="0"/>
                <a:t>Core 1</a:t>
              </a:r>
            </a:p>
          </p:txBody>
        </p:sp>
        <p:sp>
          <p:nvSpPr>
            <p:cNvPr id="52" name="TextBox 51"/>
            <p:cNvSpPr txBox="1"/>
            <p:nvPr/>
          </p:nvSpPr>
          <p:spPr>
            <a:xfrm>
              <a:off x="6500661" y="1917860"/>
              <a:ext cx="525617" cy="246221"/>
            </a:xfrm>
            <a:prstGeom prst="rect">
              <a:avLst/>
            </a:prstGeom>
            <a:noFill/>
          </p:spPr>
          <p:txBody>
            <a:bodyPr wrap="none" rtlCol="0">
              <a:spAutoFit/>
            </a:bodyPr>
            <a:lstStyle/>
            <a:p>
              <a:r>
                <a:rPr lang="en-US" sz="1000" b="1" dirty="0" smtClean="0"/>
                <a:t>Core 2</a:t>
              </a:r>
            </a:p>
          </p:txBody>
        </p:sp>
        <p:sp>
          <p:nvSpPr>
            <p:cNvPr id="53" name="TextBox 52"/>
            <p:cNvSpPr txBox="1"/>
            <p:nvPr/>
          </p:nvSpPr>
          <p:spPr>
            <a:xfrm>
              <a:off x="7364261" y="1912356"/>
              <a:ext cx="525617" cy="246221"/>
            </a:xfrm>
            <a:prstGeom prst="rect">
              <a:avLst/>
            </a:prstGeom>
            <a:noFill/>
          </p:spPr>
          <p:txBody>
            <a:bodyPr wrap="none" rtlCol="0">
              <a:spAutoFit/>
            </a:bodyPr>
            <a:lstStyle/>
            <a:p>
              <a:r>
                <a:rPr lang="en-US" sz="1000" b="1" dirty="0" smtClean="0"/>
                <a:t>Core 3</a:t>
              </a:r>
            </a:p>
          </p:txBody>
        </p:sp>
        <p:sp>
          <p:nvSpPr>
            <p:cNvPr id="54" name="TextBox 53"/>
            <p:cNvSpPr txBox="1"/>
            <p:nvPr/>
          </p:nvSpPr>
          <p:spPr>
            <a:xfrm>
              <a:off x="6255126" y="2794003"/>
              <a:ext cx="590614" cy="246221"/>
            </a:xfrm>
            <a:prstGeom prst="rect">
              <a:avLst/>
            </a:prstGeom>
            <a:noFill/>
          </p:spPr>
          <p:txBody>
            <a:bodyPr wrap="none" rtlCol="0">
              <a:spAutoFit/>
            </a:bodyPr>
            <a:lstStyle/>
            <a:p>
              <a:r>
                <a:rPr lang="en-US" sz="1000" b="1" dirty="0" smtClean="0"/>
                <a:t>Core 61</a:t>
              </a:r>
            </a:p>
          </p:txBody>
        </p:sp>
        <p:sp>
          <p:nvSpPr>
            <p:cNvPr id="55" name="TextBox 54"/>
            <p:cNvSpPr txBox="1"/>
            <p:nvPr/>
          </p:nvSpPr>
          <p:spPr>
            <a:xfrm>
              <a:off x="7182226" y="2794003"/>
              <a:ext cx="590614" cy="246221"/>
            </a:xfrm>
            <a:prstGeom prst="rect">
              <a:avLst/>
            </a:prstGeom>
            <a:noFill/>
          </p:spPr>
          <p:txBody>
            <a:bodyPr wrap="none" rtlCol="0">
              <a:spAutoFit/>
            </a:bodyPr>
            <a:lstStyle/>
            <a:p>
              <a:r>
                <a:rPr lang="en-US" sz="1000" b="1" dirty="0" smtClean="0"/>
                <a:t>Core 62</a:t>
              </a:r>
            </a:p>
          </p:txBody>
        </p:sp>
        <p:sp>
          <p:nvSpPr>
            <p:cNvPr id="56" name="TextBox 55"/>
            <p:cNvSpPr txBox="1"/>
            <p:nvPr/>
          </p:nvSpPr>
          <p:spPr>
            <a:xfrm>
              <a:off x="7992541" y="2784850"/>
              <a:ext cx="590614" cy="246221"/>
            </a:xfrm>
            <a:prstGeom prst="rect">
              <a:avLst/>
            </a:prstGeom>
            <a:noFill/>
          </p:spPr>
          <p:txBody>
            <a:bodyPr wrap="none" rtlCol="0">
              <a:spAutoFit/>
            </a:bodyPr>
            <a:lstStyle/>
            <a:p>
              <a:r>
                <a:rPr lang="en-US" sz="1000" b="1" dirty="0" smtClean="0"/>
                <a:t>Core 63</a:t>
              </a:r>
            </a:p>
          </p:txBody>
        </p:sp>
        <p:sp>
          <p:nvSpPr>
            <p:cNvPr id="68" name="TextBox 67"/>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69" name="TextBox 68"/>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70" name="TextBox 69"/>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71" name="TextBox 70"/>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3723675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a:xfrm>
            <a:off x="457200" y="1295400"/>
            <a:ext cx="4165600" cy="4830764"/>
          </a:xfrm>
        </p:spPr>
        <p:txBody>
          <a:bodyPr>
            <a:normAutofit/>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smtClean="0">
                <a:solidFill>
                  <a:srgbClr val="FF0000"/>
                </a:solidFill>
              </a:rPr>
              <a:t>#SBATCH -C </a:t>
            </a:r>
            <a:r>
              <a:rPr lang="de-DE" sz="1600" dirty="0" err="1" smtClean="0">
                <a:solidFill>
                  <a:srgbClr val="FF0000"/>
                </a:solidFill>
              </a:rPr>
              <a:t>knl,quad,cache</a:t>
            </a:r>
            <a:endParaRPr lang="de-DE" sz="1600" dirty="0" smtClean="0">
              <a:solidFill>
                <a:srgbClr val="FF0000"/>
              </a:solidFill>
            </a:endParaRPr>
          </a:p>
          <a:p>
            <a:pPr marL="0" indent="0">
              <a:buNone/>
            </a:pPr>
            <a:endParaRPr lang="de-DE" sz="1000" b="0" dirty="0" smtClean="0"/>
          </a:p>
          <a:p>
            <a:pPr marL="0" indent="0">
              <a:buNone/>
            </a:pPr>
            <a:r>
              <a:rPr lang="de-DE" sz="1600" dirty="0" err="1" smtClean="0"/>
              <a:t>export</a:t>
            </a:r>
            <a:r>
              <a:rPr lang="de-DE" sz="1600" dirty="0" smtClean="0"/>
              <a:t> </a:t>
            </a:r>
            <a:r>
              <a:rPr lang="de-DE" sz="1600" dirty="0"/>
              <a:t>OMP_PROC_BIND=</a:t>
            </a:r>
            <a:r>
              <a:rPr lang="de-DE" sz="1600" dirty="0" err="1"/>
              <a:t>true</a:t>
            </a:r>
            <a:endParaRPr lang="de-DE" sz="1600" dirty="0"/>
          </a:p>
          <a:p>
            <a:pPr marL="0" indent="0">
              <a:buNone/>
            </a:pPr>
            <a:r>
              <a:rPr lang="de-DE" sz="1600" dirty="0" err="1"/>
              <a:t>export</a:t>
            </a:r>
            <a:r>
              <a:rPr lang="de-DE" sz="1600" dirty="0"/>
              <a:t> OMP_PLACES=</a:t>
            </a:r>
            <a:r>
              <a:rPr lang="de-DE" sz="1600" dirty="0" err="1" smtClean="0"/>
              <a:t>threads</a:t>
            </a:r>
            <a:endParaRPr lang="de-DE" sz="1000" b="0" dirty="0" smtClean="0"/>
          </a:p>
          <a:p>
            <a:pPr marL="0" indent="0">
              <a:buNone/>
            </a:pPr>
            <a:r>
              <a:rPr lang="de-DE" sz="1600" b="0" dirty="0" err="1" smtClean="0"/>
              <a:t>export</a:t>
            </a:r>
            <a:r>
              <a:rPr lang="de-DE" sz="1600" b="0" dirty="0" smtClean="0"/>
              <a:t> </a:t>
            </a:r>
            <a:r>
              <a:rPr lang="de-DE" sz="1600" b="0" dirty="0"/>
              <a:t>OMP_NUM_THREADS=</a:t>
            </a:r>
            <a:r>
              <a:rPr lang="de-DE" sz="1600" b="0" dirty="0" smtClean="0"/>
              <a:t>4</a:t>
            </a:r>
          </a:p>
          <a:p>
            <a:pPr marL="0" indent="0">
              <a:buNone/>
            </a:pPr>
            <a:r>
              <a:rPr lang="de-DE" sz="1600" b="0" dirty="0" err="1" smtClean="0"/>
              <a:t>srun</a:t>
            </a:r>
            <a:r>
              <a:rPr lang="de-DE" sz="1600" b="0" dirty="0" smtClean="0"/>
              <a:t> </a:t>
            </a:r>
            <a:r>
              <a:rPr lang="de-DE" sz="1600" b="0" dirty="0"/>
              <a:t>-</a:t>
            </a:r>
            <a:r>
              <a:rPr lang="de-DE" sz="1600" b="0" dirty="0" smtClean="0"/>
              <a:t>n64 </a:t>
            </a:r>
            <a:r>
              <a:rPr lang="de-DE" sz="1600" b="0" dirty="0"/>
              <a:t>-c4 --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600" b="0" dirty="0"/>
          </a:p>
          <a:p>
            <a:pPr marL="0" indent="0">
              <a:buNone/>
            </a:pPr>
            <a:endParaRPr lang="de-DE" sz="1000" b="0" dirty="0" smtClean="0"/>
          </a:p>
          <a:p>
            <a:pPr marL="0" indent="0">
              <a:buNone/>
            </a:pPr>
            <a:endParaRPr lang="en-US" sz="1600" b="0" dirty="0" smtClean="0"/>
          </a:p>
          <a:p>
            <a:pPr marL="0" indent="0">
              <a:buNone/>
            </a:pPr>
            <a:endParaRPr lang="de-DE" sz="1600" dirty="0"/>
          </a:p>
        </p:txBody>
      </p:sp>
      <p:sp>
        <p:nvSpPr>
          <p:cNvPr id="4" name="Slide Number Placeholder 3"/>
          <p:cNvSpPr>
            <a:spLocks noGrp="1"/>
          </p:cNvSpPr>
          <p:nvPr>
            <p:ph type="sldNum" sz="quarter" idx="4"/>
          </p:nvPr>
        </p:nvSpPr>
        <p:spPr>
          <a:xfrm>
            <a:off x="4116656" y="6470409"/>
            <a:ext cx="925708" cy="365125"/>
          </a:xfrm>
        </p:spPr>
        <p:txBody>
          <a:bodyPr/>
          <a:lstStyle/>
          <a:p>
            <a:r>
              <a:rPr lang="en-US" dirty="0" smtClean="0"/>
              <a:t>- </a:t>
            </a:r>
            <a:fld id="{D174BAF6-F8F2-EF4F-936C-8DF63288C82F}" type="slidenum">
              <a:rPr lang="en-US" smtClean="0"/>
              <a:pPr/>
              <a:t>24</a:t>
            </a:fld>
            <a:r>
              <a:rPr lang="en-US" dirty="0" smtClean="0"/>
              <a:t> -</a:t>
            </a:r>
            <a:endParaRPr lang="en-US" dirty="0"/>
          </a:p>
        </p:txBody>
      </p:sp>
      <p:sp>
        <p:nvSpPr>
          <p:cNvPr id="6" name="Content Placeholder 5"/>
          <p:cNvSpPr>
            <a:spLocks noGrp="1"/>
          </p:cNvSpPr>
          <p:nvPr>
            <p:ph sz="half" idx="4294967295"/>
          </p:nvPr>
        </p:nvSpPr>
        <p:spPr>
          <a:xfrm>
            <a:off x="4514840" y="1285875"/>
            <a:ext cx="4445042" cy="517525"/>
          </a:xfrm>
        </p:spPr>
        <p:txBody>
          <a:bodyPr>
            <a:normAutofit/>
          </a:bodyPr>
          <a:lstStyle/>
          <a:p>
            <a:pPr marL="0" indent="0">
              <a:buNone/>
            </a:pPr>
            <a:r>
              <a:rPr lang="en-US" sz="2400" dirty="0" smtClean="0"/>
              <a:t>Process/thread affinity outcome</a:t>
            </a:r>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4217932059"/>
              </p:ext>
            </p:extLst>
          </p:nvPr>
        </p:nvGraphicFramePr>
        <p:xfrm>
          <a:off x="4610090" y="21386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880705"/>
              </p:ext>
            </p:extLst>
          </p:nvPr>
        </p:nvGraphicFramePr>
        <p:xfrm>
          <a:off x="5454640" y="21374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58936618"/>
              </p:ext>
            </p:extLst>
          </p:nvPr>
        </p:nvGraphicFramePr>
        <p:xfrm>
          <a:off x="6375390" y="21412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34710555"/>
              </p:ext>
            </p:extLst>
          </p:nvPr>
        </p:nvGraphicFramePr>
        <p:xfrm>
          <a:off x="7219940" y="21399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95225670"/>
              </p:ext>
            </p:extLst>
          </p:nvPr>
        </p:nvGraphicFramePr>
        <p:xfrm>
          <a:off x="5283190" y="30149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04757548"/>
              </p:ext>
            </p:extLst>
          </p:nvPr>
        </p:nvGraphicFramePr>
        <p:xfrm>
          <a:off x="6121390" y="3011593"/>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88428450"/>
              </p:ext>
            </p:extLst>
          </p:nvPr>
        </p:nvGraphicFramePr>
        <p:xfrm>
          <a:off x="7048490" y="30175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87847846"/>
              </p:ext>
            </p:extLst>
          </p:nvPr>
        </p:nvGraphicFramePr>
        <p:xfrm>
          <a:off x="7886690" y="3014133"/>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sp>
        <p:nvSpPr>
          <p:cNvPr id="39" name="TextBox 38"/>
          <p:cNvSpPr txBox="1"/>
          <p:nvPr/>
        </p:nvSpPr>
        <p:spPr>
          <a:xfrm>
            <a:off x="461897" y="4891666"/>
            <a:ext cx="4986393" cy="1569660"/>
          </a:xfrm>
          <a:prstGeom prst="rect">
            <a:avLst/>
          </a:prstGeom>
          <a:solidFill>
            <a:srgbClr val="FEF6D7"/>
          </a:solidFill>
        </p:spPr>
        <p:txBody>
          <a:bodyPr wrap="square" rtlCol="0">
            <a:spAutoFit/>
          </a:bodyPr>
          <a:lstStyle/>
          <a:p>
            <a:r>
              <a:rPr lang="en-US" sz="1600" dirty="0" smtClean="0"/>
              <a:t>With the above two </a:t>
            </a:r>
            <a:r>
              <a:rPr lang="en-US" sz="1600" dirty="0" err="1" smtClean="0"/>
              <a:t>OpenMP</a:t>
            </a:r>
            <a:r>
              <a:rPr lang="en-US" sz="1600" dirty="0" smtClean="0"/>
              <a:t> </a:t>
            </a:r>
            <a:r>
              <a:rPr lang="en-US" sz="1600" dirty="0" err="1" smtClean="0"/>
              <a:t>envs</a:t>
            </a:r>
            <a:r>
              <a:rPr lang="en-US" sz="1600" dirty="0" smtClean="0"/>
              <a:t>, each thread is pinned to a single CPU within each core. The resulting thread affinity (and task affinity) is shown in the right figure. E.g., </a:t>
            </a:r>
            <a:r>
              <a:rPr lang="is-IS" sz="1600" dirty="0" smtClean="0"/>
              <a:t>for Rank 0, Thread 0 is pinned to CPU 0, Thread 1 to CPU 68, Thread 2 to CPU 136, and Thread 3 is pinned to CPU 204. </a:t>
            </a:r>
            <a:endParaRPr lang="en-US" sz="1600" dirty="0" smtClean="0"/>
          </a:p>
        </p:txBody>
      </p:sp>
      <p:graphicFrame>
        <p:nvGraphicFramePr>
          <p:cNvPr id="57" name="Table 56"/>
          <p:cNvGraphicFramePr>
            <a:graphicFrameLocks noGrp="1"/>
          </p:cNvGraphicFramePr>
          <p:nvPr>
            <p:extLst>
              <p:ext uri="{D42A27DB-BD31-4B8C-83A1-F6EECF244321}">
                <p14:modId xmlns:p14="http://schemas.microsoft.com/office/powerpoint/2010/main" val="538453021"/>
              </p:ext>
            </p:extLst>
          </p:nvPr>
        </p:nvGraphicFramePr>
        <p:xfrm>
          <a:off x="8032612" y="510002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273752880"/>
              </p:ext>
            </p:extLst>
          </p:nvPr>
        </p:nvGraphicFramePr>
        <p:xfrm>
          <a:off x="8041073" y="54641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237691383"/>
              </p:ext>
            </p:extLst>
          </p:nvPr>
        </p:nvGraphicFramePr>
        <p:xfrm>
          <a:off x="8051790" y="5836210"/>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641645349"/>
              </p:ext>
            </p:extLst>
          </p:nvPr>
        </p:nvGraphicFramePr>
        <p:xfrm>
          <a:off x="8064355" y="6200384"/>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18" name="Group 17"/>
          <p:cNvGrpSpPr/>
          <p:nvPr/>
        </p:nvGrpSpPr>
        <p:grpSpPr>
          <a:xfrm>
            <a:off x="7256537" y="5100028"/>
            <a:ext cx="807818" cy="1368888"/>
            <a:chOff x="7256537" y="5100028"/>
            <a:chExt cx="807818" cy="1368888"/>
          </a:xfrm>
        </p:grpSpPr>
        <p:sp>
          <p:nvSpPr>
            <p:cNvPr id="58" name="TextBox 57"/>
            <p:cNvSpPr txBox="1"/>
            <p:nvPr/>
          </p:nvSpPr>
          <p:spPr>
            <a:xfrm>
              <a:off x="7256537" y="5100028"/>
              <a:ext cx="776075" cy="276999"/>
            </a:xfrm>
            <a:prstGeom prst="rect">
              <a:avLst/>
            </a:prstGeom>
            <a:noFill/>
          </p:spPr>
          <p:txBody>
            <a:bodyPr wrap="square" rtlCol="0">
              <a:spAutoFit/>
            </a:bodyPr>
            <a:lstStyle/>
            <a:p>
              <a:r>
                <a:rPr lang="en-US" sz="1200" dirty="0" smtClean="0"/>
                <a:t>Thread 0</a:t>
              </a:r>
            </a:p>
          </p:txBody>
        </p:sp>
        <p:sp>
          <p:nvSpPr>
            <p:cNvPr id="60" name="TextBox 59"/>
            <p:cNvSpPr txBox="1"/>
            <p:nvPr/>
          </p:nvSpPr>
          <p:spPr>
            <a:xfrm>
              <a:off x="7264998" y="5464103"/>
              <a:ext cx="776075" cy="276999"/>
            </a:xfrm>
            <a:prstGeom prst="rect">
              <a:avLst/>
            </a:prstGeom>
            <a:noFill/>
          </p:spPr>
          <p:txBody>
            <a:bodyPr wrap="square" rtlCol="0">
              <a:spAutoFit/>
            </a:bodyPr>
            <a:lstStyle/>
            <a:p>
              <a:r>
                <a:rPr lang="en-US" sz="1200" dirty="0" smtClean="0"/>
                <a:t>Thread 1</a:t>
              </a:r>
            </a:p>
          </p:txBody>
        </p:sp>
        <p:sp>
          <p:nvSpPr>
            <p:cNvPr id="62" name="TextBox 61"/>
            <p:cNvSpPr txBox="1"/>
            <p:nvPr/>
          </p:nvSpPr>
          <p:spPr>
            <a:xfrm>
              <a:off x="7275715" y="5844677"/>
              <a:ext cx="776075" cy="276999"/>
            </a:xfrm>
            <a:prstGeom prst="rect">
              <a:avLst/>
            </a:prstGeom>
            <a:noFill/>
          </p:spPr>
          <p:txBody>
            <a:bodyPr wrap="square" rtlCol="0">
              <a:spAutoFit/>
            </a:bodyPr>
            <a:lstStyle/>
            <a:p>
              <a:r>
                <a:rPr lang="en-US" sz="1200" dirty="0" smtClean="0"/>
                <a:t>Thread 2</a:t>
              </a:r>
            </a:p>
          </p:txBody>
        </p:sp>
        <p:sp>
          <p:nvSpPr>
            <p:cNvPr id="64" name="TextBox 63"/>
            <p:cNvSpPr txBox="1"/>
            <p:nvPr/>
          </p:nvSpPr>
          <p:spPr>
            <a:xfrm>
              <a:off x="7288280" y="6191917"/>
              <a:ext cx="776075" cy="276999"/>
            </a:xfrm>
            <a:prstGeom prst="rect">
              <a:avLst/>
            </a:prstGeom>
            <a:noFill/>
          </p:spPr>
          <p:txBody>
            <a:bodyPr wrap="square" rtlCol="0">
              <a:spAutoFit/>
            </a:bodyPr>
            <a:lstStyle/>
            <a:p>
              <a:r>
                <a:rPr lang="en-US" sz="1200" dirty="0" smtClean="0"/>
                <a:t>Thread 3</a:t>
              </a:r>
            </a:p>
          </p:txBody>
        </p:sp>
      </p:grpSp>
      <p:sp>
        <p:nvSpPr>
          <p:cNvPr id="5" name="Rectangle 4"/>
          <p:cNvSpPr/>
          <p:nvPr/>
        </p:nvSpPr>
        <p:spPr>
          <a:xfrm>
            <a:off x="470413" y="3315295"/>
            <a:ext cx="2823122" cy="62933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5" name="Table 64"/>
          <p:cNvGraphicFramePr>
            <a:graphicFrameLocks noGrp="1"/>
          </p:cNvGraphicFramePr>
          <p:nvPr>
            <p:extLst>
              <p:ext uri="{D42A27DB-BD31-4B8C-83A1-F6EECF244321}">
                <p14:modId xmlns:p14="http://schemas.microsoft.com/office/powerpoint/2010/main" val="3703559245"/>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096470192"/>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3369004253"/>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960765529"/>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17" name="Group 16"/>
          <p:cNvGrpSpPr/>
          <p:nvPr/>
        </p:nvGrpSpPr>
        <p:grpSpPr>
          <a:xfrm>
            <a:off x="4728648" y="1904726"/>
            <a:ext cx="4294734" cy="2057020"/>
            <a:chOff x="4728648" y="1904726"/>
            <a:chExt cx="4294734" cy="2057020"/>
          </a:xfrm>
        </p:grpSpPr>
        <p:sp>
          <p:nvSpPr>
            <p:cNvPr id="11" name="TextBox 10"/>
            <p:cNvSpPr txBox="1"/>
            <p:nvPr/>
          </p:nvSpPr>
          <p:spPr>
            <a:xfrm>
              <a:off x="8191490" y="2184400"/>
              <a:ext cx="344039" cy="369332"/>
            </a:xfrm>
            <a:prstGeom prst="rect">
              <a:avLst/>
            </a:prstGeom>
            <a:noFill/>
          </p:spPr>
          <p:txBody>
            <a:bodyPr wrap="none" rtlCol="0">
              <a:spAutoFit/>
            </a:bodyPr>
            <a:lstStyle/>
            <a:p>
              <a:r>
                <a:rPr lang="is-IS" dirty="0" smtClean="0"/>
                <a:t>…</a:t>
              </a:r>
              <a:endParaRPr lang="en-US" dirty="0" smtClean="0"/>
            </a:p>
          </p:txBody>
        </p:sp>
        <p:sp>
          <p:nvSpPr>
            <p:cNvPr id="16" name="TextBox 15"/>
            <p:cNvSpPr txBox="1"/>
            <p:nvPr/>
          </p:nvSpPr>
          <p:spPr>
            <a:xfrm>
              <a:off x="4788354" y="3048000"/>
              <a:ext cx="344039" cy="369332"/>
            </a:xfrm>
            <a:prstGeom prst="rect">
              <a:avLst/>
            </a:prstGeom>
            <a:noFill/>
          </p:spPr>
          <p:txBody>
            <a:bodyPr wrap="none" rtlCol="0">
              <a:spAutoFit/>
            </a:bodyPr>
            <a:lstStyle/>
            <a:p>
              <a:r>
                <a:rPr lang="is-IS" dirty="0" smtClean="0"/>
                <a:t>…</a:t>
              </a:r>
              <a:endParaRPr lang="en-US" dirty="0" smtClean="0"/>
            </a:p>
          </p:txBody>
        </p:sp>
        <p:sp>
          <p:nvSpPr>
            <p:cNvPr id="27" name="TextBox 26"/>
            <p:cNvSpPr txBox="1"/>
            <p:nvPr/>
          </p:nvSpPr>
          <p:spPr>
            <a:xfrm>
              <a:off x="47497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28" name="TextBox 27"/>
            <p:cNvSpPr txBox="1"/>
            <p:nvPr/>
          </p:nvSpPr>
          <p:spPr>
            <a:xfrm>
              <a:off x="6489690" y="2327466"/>
              <a:ext cx="558800" cy="221599"/>
            </a:xfrm>
            <a:prstGeom prst="rect">
              <a:avLst/>
            </a:prstGeom>
            <a:solidFill>
              <a:srgbClr val="F8961D"/>
            </a:solidFill>
          </p:spPr>
          <p:txBody>
            <a:bodyPr wrap="square" lIns="0" tIns="18288" rIns="0" bIns="18288" rtlCol="0">
              <a:spAutoFit/>
            </a:bodyPr>
            <a:lstStyle/>
            <a:p>
              <a:pPr algn="ctr"/>
              <a:r>
                <a:rPr lang="en-US" sz="1200" dirty="0" smtClean="0"/>
                <a:t> Rank 2</a:t>
              </a:r>
            </a:p>
          </p:txBody>
        </p:sp>
        <p:sp>
          <p:nvSpPr>
            <p:cNvPr id="29" name="TextBox 28"/>
            <p:cNvSpPr txBox="1"/>
            <p:nvPr/>
          </p:nvSpPr>
          <p:spPr>
            <a:xfrm>
              <a:off x="73532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3</a:t>
              </a:r>
            </a:p>
          </p:txBody>
        </p:sp>
        <p:sp>
          <p:nvSpPr>
            <p:cNvPr id="30" name="TextBox 29"/>
            <p:cNvSpPr txBox="1"/>
            <p:nvPr/>
          </p:nvSpPr>
          <p:spPr>
            <a:xfrm>
              <a:off x="5448290" y="3187152"/>
              <a:ext cx="558800" cy="221599"/>
            </a:xfrm>
            <a:prstGeom prst="rect">
              <a:avLst/>
            </a:prstGeom>
            <a:solidFill>
              <a:srgbClr val="F8961D"/>
            </a:solidFill>
          </p:spPr>
          <p:txBody>
            <a:bodyPr wrap="square" lIns="0" tIns="18288" rIns="0" bIns="18288" rtlCol="0">
              <a:spAutoFit/>
            </a:bodyPr>
            <a:lstStyle/>
            <a:p>
              <a:pPr algn="ctr"/>
              <a:r>
                <a:rPr lang="en-US" sz="1200" dirty="0" smtClean="0"/>
                <a:t> Rank 60</a:t>
              </a:r>
            </a:p>
          </p:txBody>
        </p:sp>
        <p:sp>
          <p:nvSpPr>
            <p:cNvPr id="31" name="TextBox 30"/>
            <p:cNvSpPr txBox="1"/>
            <p:nvPr/>
          </p:nvSpPr>
          <p:spPr>
            <a:xfrm>
              <a:off x="6286490"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61</a:t>
              </a:r>
            </a:p>
          </p:txBody>
        </p:sp>
        <p:sp>
          <p:nvSpPr>
            <p:cNvPr id="32" name="TextBox 31"/>
            <p:cNvSpPr txBox="1"/>
            <p:nvPr/>
          </p:nvSpPr>
          <p:spPr>
            <a:xfrm>
              <a:off x="7213590" y="3204932"/>
              <a:ext cx="558800" cy="221599"/>
            </a:xfrm>
            <a:prstGeom prst="rect">
              <a:avLst/>
            </a:prstGeom>
            <a:solidFill>
              <a:srgbClr val="F8961D"/>
            </a:solidFill>
          </p:spPr>
          <p:txBody>
            <a:bodyPr wrap="square" lIns="0" tIns="18288" rIns="0" bIns="18288" rtlCol="0">
              <a:spAutoFit/>
            </a:bodyPr>
            <a:lstStyle/>
            <a:p>
              <a:pPr algn="ctr"/>
              <a:r>
                <a:rPr lang="en-US" sz="1200" dirty="0" smtClean="0"/>
                <a:t> Rank 62</a:t>
              </a:r>
            </a:p>
          </p:txBody>
        </p:sp>
        <p:sp>
          <p:nvSpPr>
            <p:cNvPr id="33" name="TextBox 32"/>
            <p:cNvSpPr txBox="1"/>
            <p:nvPr/>
          </p:nvSpPr>
          <p:spPr>
            <a:xfrm>
              <a:off x="8002129"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63</a:t>
              </a:r>
            </a:p>
          </p:txBody>
        </p:sp>
        <p:sp>
          <p:nvSpPr>
            <p:cNvPr id="34" name="TextBox 33"/>
            <p:cNvSpPr txBox="1"/>
            <p:nvPr/>
          </p:nvSpPr>
          <p:spPr>
            <a:xfrm>
              <a:off x="558799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1</a:t>
              </a:r>
            </a:p>
          </p:txBody>
        </p:sp>
        <p:sp>
          <p:nvSpPr>
            <p:cNvPr id="49" name="TextBox 48"/>
            <p:cNvSpPr txBox="1"/>
            <p:nvPr/>
          </p:nvSpPr>
          <p:spPr>
            <a:xfrm>
              <a:off x="4728648" y="1905004"/>
              <a:ext cx="530915" cy="246221"/>
            </a:xfrm>
            <a:prstGeom prst="rect">
              <a:avLst/>
            </a:prstGeom>
            <a:noFill/>
          </p:spPr>
          <p:txBody>
            <a:bodyPr wrap="none" rtlCol="0">
              <a:spAutoFit/>
            </a:bodyPr>
            <a:lstStyle/>
            <a:p>
              <a:r>
                <a:rPr lang="en-US" sz="1000" b="1" dirty="0" smtClean="0"/>
                <a:t>Core 0</a:t>
              </a:r>
            </a:p>
          </p:txBody>
        </p:sp>
        <p:sp>
          <p:nvSpPr>
            <p:cNvPr id="50" name="TextBox 49"/>
            <p:cNvSpPr txBox="1"/>
            <p:nvPr/>
          </p:nvSpPr>
          <p:spPr>
            <a:xfrm>
              <a:off x="5383059" y="2784850"/>
              <a:ext cx="595035" cy="246221"/>
            </a:xfrm>
            <a:prstGeom prst="rect">
              <a:avLst/>
            </a:prstGeom>
            <a:noFill/>
          </p:spPr>
          <p:txBody>
            <a:bodyPr wrap="none" rtlCol="0">
              <a:spAutoFit/>
            </a:bodyPr>
            <a:lstStyle/>
            <a:p>
              <a:r>
                <a:rPr lang="en-US" sz="1000" b="1" dirty="0" smtClean="0"/>
                <a:t>Core 60</a:t>
              </a:r>
            </a:p>
          </p:txBody>
        </p:sp>
        <p:sp>
          <p:nvSpPr>
            <p:cNvPr id="51" name="TextBox 50"/>
            <p:cNvSpPr txBox="1"/>
            <p:nvPr/>
          </p:nvSpPr>
          <p:spPr>
            <a:xfrm>
              <a:off x="5598961" y="1904726"/>
              <a:ext cx="525617" cy="246221"/>
            </a:xfrm>
            <a:prstGeom prst="rect">
              <a:avLst/>
            </a:prstGeom>
            <a:noFill/>
          </p:spPr>
          <p:txBody>
            <a:bodyPr wrap="none" rtlCol="0">
              <a:spAutoFit/>
            </a:bodyPr>
            <a:lstStyle/>
            <a:p>
              <a:r>
                <a:rPr lang="en-US" sz="1000" b="1" dirty="0" smtClean="0"/>
                <a:t>Core 1</a:t>
              </a:r>
            </a:p>
          </p:txBody>
        </p:sp>
        <p:sp>
          <p:nvSpPr>
            <p:cNvPr id="52" name="TextBox 51"/>
            <p:cNvSpPr txBox="1"/>
            <p:nvPr/>
          </p:nvSpPr>
          <p:spPr>
            <a:xfrm>
              <a:off x="6500661" y="1917860"/>
              <a:ext cx="525617" cy="246221"/>
            </a:xfrm>
            <a:prstGeom prst="rect">
              <a:avLst/>
            </a:prstGeom>
            <a:noFill/>
          </p:spPr>
          <p:txBody>
            <a:bodyPr wrap="none" rtlCol="0">
              <a:spAutoFit/>
            </a:bodyPr>
            <a:lstStyle/>
            <a:p>
              <a:r>
                <a:rPr lang="en-US" sz="1000" b="1" dirty="0" smtClean="0"/>
                <a:t>Core 2</a:t>
              </a:r>
            </a:p>
          </p:txBody>
        </p:sp>
        <p:sp>
          <p:nvSpPr>
            <p:cNvPr id="53" name="TextBox 52"/>
            <p:cNvSpPr txBox="1"/>
            <p:nvPr/>
          </p:nvSpPr>
          <p:spPr>
            <a:xfrm>
              <a:off x="7364261" y="1912356"/>
              <a:ext cx="525617" cy="246221"/>
            </a:xfrm>
            <a:prstGeom prst="rect">
              <a:avLst/>
            </a:prstGeom>
            <a:noFill/>
          </p:spPr>
          <p:txBody>
            <a:bodyPr wrap="none" rtlCol="0">
              <a:spAutoFit/>
            </a:bodyPr>
            <a:lstStyle/>
            <a:p>
              <a:r>
                <a:rPr lang="en-US" sz="1000" b="1" dirty="0" smtClean="0"/>
                <a:t>Core 3</a:t>
              </a:r>
            </a:p>
          </p:txBody>
        </p:sp>
        <p:sp>
          <p:nvSpPr>
            <p:cNvPr id="54" name="TextBox 53"/>
            <p:cNvSpPr txBox="1"/>
            <p:nvPr/>
          </p:nvSpPr>
          <p:spPr>
            <a:xfrm>
              <a:off x="6255126" y="2794003"/>
              <a:ext cx="590614" cy="246221"/>
            </a:xfrm>
            <a:prstGeom prst="rect">
              <a:avLst/>
            </a:prstGeom>
            <a:noFill/>
          </p:spPr>
          <p:txBody>
            <a:bodyPr wrap="none" rtlCol="0">
              <a:spAutoFit/>
            </a:bodyPr>
            <a:lstStyle/>
            <a:p>
              <a:r>
                <a:rPr lang="en-US" sz="1000" b="1" dirty="0" smtClean="0"/>
                <a:t>Core 61</a:t>
              </a:r>
            </a:p>
          </p:txBody>
        </p:sp>
        <p:sp>
          <p:nvSpPr>
            <p:cNvPr id="55" name="TextBox 54"/>
            <p:cNvSpPr txBox="1"/>
            <p:nvPr/>
          </p:nvSpPr>
          <p:spPr>
            <a:xfrm>
              <a:off x="7182226" y="2794003"/>
              <a:ext cx="590614" cy="246221"/>
            </a:xfrm>
            <a:prstGeom prst="rect">
              <a:avLst/>
            </a:prstGeom>
            <a:noFill/>
          </p:spPr>
          <p:txBody>
            <a:bodyPr wrap="none" rtlCol="0">
              <a:spAutoFit/>
            </a:bodyPr>
            <a:lstStyle/>
            <a:p>
              <a:r>
                <a:rPr lang="en-US" sz="1000" b="1" dirty="0" smtClean="0"/>
                <a:t>Core 62</a:t>
              </a:r>
            </a:p>
          </p:txBody>
        </p:sp>
        <p:sp>
          <p:nvSpPr>
            <p:cNvPr id="56" name="TextBox 55"/>
            <p:cNvSpPr txBox="1"/>
            <p:nvPr/>
          </p:nvSpPr>
          <p:spPr>
            <a:xfrm>
              <a:off x="7992541" y="2784850"/>
              <a:ext cx="590614" cy="246221"/>
            </a:xfrm>
            <a:prstGeom prst="rect">
              <a:avLst/>
            </a:prstGeom>
            <a:noFill/>
          </p:spPr>
          <p:txBody>
            <a:bodyPr wrap="none" rtlCol="0">
              <a:spAutoFit/>
            </a:bodyPr>
            <a:lstStyle/>
            <a:p>
              <a:r>
                <a:rPr lang="en-US" sz="1000" b="1" dirty="0" smtClean="0"/>
                <a:t>Core 63</a:t>
              </a:r>
            </a:p>
          </p:txBody>
        </p:sp>
        <p:sp>
          <p:nvSpPr>
            <p:cNvPr id="69" name="TextBox 68"/>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70" name="TextBox 69"/>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71" name="TextBox 70"/>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72" name="TextBox 71"/>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795767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a:solidFill>
                  <a:srgbClr val="FF0000"/>
                </a:solidFill>
              </a:rPr>
              <a:t>#SBATCH -C </a:t>
            </a:r>
            <a:r>
              <a:rPr lang="de-DE" sz="1600" dirty="0" err="1">
                <a:solidFill>
                  <a:srgbClr val="FF0000"/>
                </a:solidFill>
              </a:rPr>
              <a:t>knl,quad</a:t>
            </a:r>
            <a:r>
              <a:rPr lang="de-DE" sz="1600" dirty="0" err="1" smtClean="0">
                <a:solidFill>
                  <a:srgbClr val="FF0000"/>
                </a:solidFill>
              </a:rPr>
              <a:t>,cache</a:t>
            </a:r>
            <a:endParaRPr lang="de-DE" sz="1600" dirty="0">
              <a:solidFill>
                <a:srgbClr val="FF0000"/>
              </a:solidFill>
            </a:endParaRPr>
          </a:p>
          <a:p>
            <a:pPr marL="0" indent="0">
              <a:buNone/>
            </a:pPr>
            <a:endParaRPr lang="de-DE" sz="1000" b="0" dirty="0" smtClean="0"/>
          </a:p>
          <a:p>
            <a:pPr marL="0" indent="0">
              <a:buNone/>
            </a:pPr>
            <a:endParaRPr lang="de-DE" sz="1600" b="0" dirty="0" smtClean="0"/>
          </a:p>
          <a:p>
            <a:pPr marL="0" indent="0">
              <a:buNone/>
            </a:pPr>
            <a:endParaRPr lang="de-DE" sz="1600" b="0" dirty="0" smtClean="0"/>
          </a:p>
          <a:p>
            <a:pPr marL="0" indent="0">
              <a:buNone/>
            </a:pPr>
            <a:r>
              <a:rPr lang="de-DE" sz="1600" b="0" dirty="0" err="1"/>
              <a:t>export</a:t>
            </a:r>
            <a:r>
              <a:rPr lang="de-DE" sz="1600" b="0" dirty="0"/>
              <a:t> OMP_NUM_THREADS=</a:t>
            </a:r>
            <a:r>
              <a:rPr lang="de-DE" sz="1600" b="0" dirty="0" smtClean="0"/>
              <a:t>8</a:t>
            </a:r>
            <a:endParaRPr lang="de-DE" sz="1600" b="0" dirty="0"/>
          </a:p>
          <a:p>
            <a:pPr marL="0" indent="0">
              <a:buNone/>
            </a:pPr>
            <a:r>
              <a:rPr lang="de-DE" sz="1600" b="0" dirty="0" err="1" smtClean="0"/>
              <a:t>srun</a:t>
            </a:r>
            <a:r>
              <a:rPr lang="de-DE" sz="1600" b="0" dirty="0" smtClean="0"/>
              <a:t> –n16 –c16 </a:t>
            </a:r>
            <a:r>
              <a:rPr lang="de-DE" sz="1600" b="0" dirty="0"/>
              <a:t>--</a:t>
            </a:r>
            <a:r>
              <a:rPr lang="de-DE" sz="1600" b="0" dirty="0" err="1"/>
              <a:t>cpu_bind</a:t>
            </a:r>
            <a:r>
              <a:rPr lang="de-DE" sz="1600" b="0" dirty="0" smtClean="0"/>
              <a:t>=</a:t>
            </a:r>
            <a:r>
              <a:rPr lang="de-DE" sz="1600" b="0" dirty="0" err="1" smtClean="0"/>
              <a:t>cores</a:t>
            </a:r>
            <a:r>
              <a:rPr lang="de-DE" sz="1600" b="0" dirty="0" smtClean="0"/>
              <a:t> </a:t>
            </a:r>
            <a:r>
              <a:rPr lang="de-DE" sz="1600" b="0" dirty="0"/>
              <a:t>./</a:t>
            </a:r>
            <a:r>
              <a:rPr lang="de-DE" sz="1600" b="0" dirty="0" err="1"/>
              <a:t>a.out</a:t>
            </a:r>
            <a:endParaRPr lang="de-DE" sz="1600" b="0" dirty="0"/>
          </a:p>
          <a:p>
            <a:pPr marL="0" indent="0">
              <a:buNone/>
            </a:pPr>
            <a:endParaRPr lang="en-US" sz="1600" b="0" dirty="0" smtClean="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25</a:t>
            </a:fld>
            <a:r>
              <a:rPr lang="en-US" dirty="0" smtClean="0"/>
              <a:t> -</a:t>
            </a:r>
            <a:endParaRPr lang="en-US" dirty="0"/>
          </a:p>
        </p:txBody>
      </p:sp>
      <p:sp>
        <p:nvSpPr>
          <p:cNvPr id="6" name="Content Placeholder 5"/>
          <p:cNvSpPr>
            <a:spLocks noGrp="1"/>
          </p:cNvSpPr>
          <p:nvPr>
            <p:ph sz="half" idx="4294967295"/>
          </p:nvPr>
        </p:nvSpPr>
        <p:spPr>
          <a:xfrm>
            <a:off x="5105400" y="1260475"/>
            <a:ext cx="4038600" cy="4865688"/>
          </a:xfrm>
        </p:spPr>
        <p:txBody>
          <a:bodyPr>
            <a:normAutofit/>
          </a:bodyPr>
          <a:lstStyle/>
          <a:p>
            <a:pPr marL="0" indent="0">
              <a:buNone/>
            </a:pPr>
            <a:r>
              <a:rPr lang="en-US" sz="2400" dirty="0" smtClean="0"/>
              <a:t>Process affinity outcome</a:t>
            </a:r>
          </a:p>
          <a:p>
            <a:pPr marL="0" indent="0">
              <a:buNone/>
            </a:pPr>
            <a:endParaRPr lang="en-US" sz="2400" dirty="0"/>
          </a:p>
        </p:txBody>
      </p:sp>
      <p:graphicFrame>
        <p:nvGraphicFramePr>
          <p:cNvPr id="17" name="Table 16"/>
          <p:cNvGraphicFramePr>
            <a:graphicFrameLocks noGrp="1"/>
          </p:cNvGraphicFramePr>
          <p:nvPr>
            <p:extLst>
              <p:ext uri="{D42A27DB-BD31-4B8C-83A1-F6EECF244321}">
                <p14:modId xmlns:p14="http://schemas.microsoft.com/office/powerpoint/2010/main" val="1130750528"/>
              </p:ext>
            </p:extLst>
          </p:nvPr>
        </p:nvGraphicFramePr>
        <p:xfrm>
          <a:off x="4547739" y="20888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3271793"/>
              </p:ext>
            </p:extLst>
          </p:nvPr>
        </p:nvGraphicFramePr>
        <p:xfrm>
          <a:off x="5392289" y="20875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703397515"/>
              </p:ext>
            </p:extLst>
          </p:nvPr>
        </p:nvGraphicFramePr>
        <p:xfrm>
          <a:off x="6313039" y="20913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116808700"/>
              </p:ext>
            </p:extLst>
          </p:nvPr>
        </p:nvGraphicFramePr>
        <p:xfrm>
          <a:off x="7157589" y="20900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940424296"/>
              </p:ext>
            </p:extLst>
          </p:nvPr>
        </p:nvGraphicFramePr>
        <p:xfrm>
          <a:off x="5220839" y="29651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710181423"/>
              </p:ext>
            </p:extLst>
          </p:nvPr>
        </p:nvGraphicFramePr>
        <p:xfrm>
          <a:off x="6065389" y="29638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707276091"/>
              </p:ext>
            </p:extLst>
          </p:nvPr>
        </p:nvGraphicFramePr>
        <p:xfrm>
          <a:off x="6986139" y="29676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971024774"/>
              </p:ext>
            </p:extLst>
          </p:nvPr>
        </p:nvGraphicFramePr>
        <p:xfrm>
          <a:off x="7830689" y="29663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49873600"/>
              </p:ext>
            </p:extLst>
          </p:nvPr>
        </p:nvGraphicFramePr>
        <p:xfrm>
          <a:off x="7719646" y="502002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2006336984"/>
              </p:ext>
            </p:extLst>
          </p:nvPr>
        </p:nvGraphicFramePr>
        <p:xfrm>
          <a:off x="7728107" y="538409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671276905"/>
              </p:ext>
            </p:extLst>
          </p:nvPr>
        </p:nvGraphicFramePr>
        <p:xfrm>
          <a:off x="7738824" y="57562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1985487283"/>
              </p:ext>
            </p:extLst>
          </p:nvPr>
        </p:nvGraphicFramePr>
        <p:xfrm>
          <a:off x="7742922" y="6120377"/>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46321068"/>
              </p:ext>
            </p:extLst>
          </p:nvPr>
        </p:nvGraphicFramePr>
        <p:xfrm>
          <a:off x="7132061" y="503625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738282391"/>
              </p:ext>
            </p:extLst>
          </p:nvPr>
        </p:nvGraphicFramePr>
        <p:xfrm>
          <a:off x="7140522" y="540033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1444500053"/>
              </p:ext>
            </p:extLst>
          </p:nvPr>
        </p:nvGraphicFramePr>
        <p:xfrm>
          <a:off x="7151239" y="577243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1602870897"/>
              </p:ext>
            </p:extLst>
          </p:nvPr>
        </p:nvGraphicFramePr>
        <p:xfrm>
          <a:off x="7155337" y="6136612"/>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5" name="Group 4"/>
          <p:cNvGrpSpPr/>
          <p:nvPr/>
        </p:nvGrpSpPr>
        <p:grpSpPr>
          <a:xfrm>
            <a:off x="6355986" y="5018044"/>
            <a:ext cx="2656773" cy="1387100"/>
            <a:chOff x="6355986" y="5018044"/>
            <a:chExt cx="2656773" cy="1387100"/>
          </a:xfrm>
        </p:grpSpPr>
        <p:sp>
          <p:nvSpPr>
            <p:cNvPr id="63" name="TextBox 62"/>
            <p:cNvSpPr txBox="1"/>
            <p:nvPr/>
          </p:nvSpPr>
          <p:spPr>
            <a:xfrm>
              <a:off x="6355986" y="5036256"/>
              <a:ext cx="776075" cy="276999"/>
            </a:xfrm>
            <a:prstGeom prst="rect">
              <a:avLst/>
            </a:prstGeom>
            <a:noFill/>
          </p:spPr>
          <p:txBody>
            <a:bodyPr wrap="square" rtlCol="0">
              <a:spAutoFit/>
            </a:bodyPr>
            <a:lstStyle/>
            <a:p>
              <a:r>
                <a:rPr lang="en-US" sz="1200" dirty="0" smtClean="0"/>
                <a:t>Thread 0</a:t>
              </a:r>
            </a:p>
          </p:txBody>
        </p:sp>
        <p:sp>
          <p:nvSpPr>
            <p:cNvPr id="65" name="TextBox 64"/>
            <p:cNvSpPr txBox="1"/>
            <p:nvPr/>
          </p:nvSpPr>
          <p:spPr>
            <a:xfrm>
              <a:off x="6364447" y="5400331"/>
              <a:ext cx="776075" cy="276999"/>
            </a:xfrm>
            <a:prstGeom prst="rect">
              <a:avLst/>
            </a:prstGeom>
            <a:noFill/>
          </p:spPr>
          <p:txBody>
            <a:bodyPr wrap="square" rtlCol="0">
              <a:spAutoFit/>
            </a:bodyPr>
            <a:lstStyle/>
            <a:p>
              <a:r>
                <a:rPr lang="en-US" sz="1200" dirty="0" smtClean="0"/>
                <a:t>Thread 1</a:t>
              </a:r>
            </a:p>
          </p:txBody>
        </p:sp>
        <p:sp>
          <p:nvSpPr>
            <p:cNvPr id="67" name="TextBox 66"/>
            <p:cNvSpPr txBox="1"/>
            <p:nvPr/>
          </p:nvSpPr>
          <p:spPr>
            <a:xfrm>
              <a:off x="6375164" y="5780905"/>
              <a:ext cx="776075" cy="276999"/>
            </a:xfrm>
            <a:prstGeom prst="rect">
              <a:avLst/>
            </a:prstGeom>
            <a:noFill/>
          </p:spPr>
          <p:txBody>
            <a:bodyPr wrap="square" rtlCol="0">
              <a:spAutoFit/>
            </a:bodyPr>
            <a:lstStyle/>
            <a:p>
              <a:r>
                <a:rPr lang="en-US" sz="1200" dirty="0" smtClean="0"/>
                <a:t>Thread 2</a:t>
              </a:r>
            </a:p>
          </p:txBody>
        </p:sp>
        <p:sp>
          <p:nvSpPr>
            <p:cNvPr id="69" name="TextBox 68"/>
            <p:cNvSpPr txBox="1"/>
            <p:nvPr/>
          </p:nvSpPr>
          <p:spPr>
            <a:xfrm>
              <a:off x="6387729" y="6128145"/>
              <a:ext cx="776075" cy="276999"/>
            </a:xfrm>
            <a:prstGeom prst="rect">
              <a:avLst/>
            </a:prstGeom>
            <a:noFill/>
          </p:spPr>
          <p:txBody>
            <a:bodyPr wrap="square" rtlCol="0">
              <a:spAutoFit/>
            </a:bodyPr>
            <a:lstStyle/>
            <a:p>
              <a:r>
                <a:rPr lang="en-US" sz="1200" dirty="0" smtClean="0"/>
                <a:t>Thread 3</a:t>
              </a:r>
            </a:p>
          </p:txBody>
        </p:sp>
        <p:sp>
          <p:nvSpPr>
            <p:cNvPr id="70" name="TextBox 69"/>
            <p:cNvSpPr txBox="1"/>
            <p:nvPr/>
          </p:nvSpPr>
          <p:spPr>
            <a:xfrm>
              <a:off x="8204941" y="5018044"/>
              <a:ext cx="776075" cy="276999"/>
            </a:xfrm>
            <a:prstGeom prst="rect">
              <a:avLst/>
            </a:prstGeom>
            <a:noFill/>
          </p:spPr>
          <p:txBody>
            <a:bodyPr wrap="square" rtlCol="0">
              <a:spAutoFit/>
            </a:bodyPr>
            <a:lstStyle/>
            <a:p>
              <a:r>
                <a:rPr lang="en-US" sz="1200" dirty="0" smtClean="0"/>
                <a:t>Thread 4</a:t>
              </a:r>
            </a:p>
          </p:txBody>
        </p:sp>
        <p:sp>
          <p:nvSpPr>
            <p:cNvPr id="71" name="TextBox 70"/>
            <p:cNvSpPr txBox="1"/>
            <p:nvPr/>
          </p:nvSpPr>
          <p:spPr>
            <a:xfrm>
              <a:off x="8213402" y="5382119"/>
              <a:ext cx="776075" cy="276999"/>
            </a:xfrm>
            <a:prstGeom prst="rect">
              <a:avLst/>
            </a:prstGeom>
            <a:noFill/>
          </p:spPr>
          <p:txBody>
            <a:bodyPr wrap="square" rtlCol="0">
              <a:spAutoFit/>
            </a:bodyPr>
            <a:lstStyle/>
            <a:p>
              <a:r>
                <a:rPr lang="en-US" sz="1200" dirty="0" smtClean="0"/>
                <a:t>Thread 5</a:t>
              </a:r>
            </a:p>
          </p:txBody>
        </p:sp>
        <p:sp>
          <p:nvSpPr>
            <p:cNvPr id="72" name="TextBox 71"/>
            <p:cNvSpPr txBox="1"/>
            <p:nvPr/>
          </p:nvSpPr>
          <p:spPr>
            <a:xfrm>
              <a:off x="8224119" y="5762693"/>
              <a:ext cx="776075" cy="276999"/>
            </a:xfrm>
            <a:prstGeom prst="rect">
              <a:avLst/>
            </a:prstGeom>
            <a:noFill/>
          </p:spPr>
          <p:txBody>
            <a:bodyPr wrap="square" rtlCol="0">
              <a:spAutoFit/>
            </a:bodyPr>
            <a:lstStyle/>
            <a:p>
              <a:r>
                <a:rPr lang="en-US" sz="1200" dirty="0" smtClean="0"/>
                <a:t>Thread 6</a:t>
              </a:r>
            </a:p>
          </p:txBody>
        </p:sp>
        <p:sp>
          <p:nvSpPr>
            <p:cNvPr id="73" name="TextBox 72"/>
            <p:cNvSpPr txBox="1"/>
            <p:nvPr/>
          </p:nvSpPr>
          <p:spPr>
            <a:xfrm>
              <a:off x="8236684" y="6109933"/>
              <a:ext cx="776075" cy="276999"/>
            </a:xfrm>
            <a:prstGeom prst="rect">
              <a:avLst/>
            </a:prstGeom>
            <a:noFill/>
          </p:spPr>
          <p:txBody>
            <a:bodyPr wrap="square" rtlCol="0">
              <a:spAutoFit/>
            </a:bodyPr>
            <a:lstStyle/>
            <a:p>
              <a:r>
                <a:rPr lang="en-US" sz="1200" dirty="0" smtClean="0"/>
                <a:t>Thread 7</a:t>
              </a:r>
            </a:p>
          </p:txBody>
        </p:sp>
      </p:grpSp>
      <p:sp>
        <p:nvSpPr>
          <p:cNvPr id="7" name="Rectangle 6"/>
          <p:cNvSpPr/>
          <p:nvPr/>
        </p:nvSpPr>
        <p:spPr>
          <a:xfrm>
            <a:off x="533400" y="5173902"/>
            <a:ext cx="4572000" cy="1200329"/>
          </a:xfrm>
          <a:prstGeom prst="rect">
            <a:avLst/>
          </a:prstGeom>
          <a:solidFill>
            <a:schemeClr val="accent2">
              <a:lumMod val="20000"/>
              <a:lumOff val="80000"/>
            </a:schemeClr>
          </a:solidFill>
        </p:spPr>
        <p:txBody>
          <a:bodyPr>
            <a:spAutoFit/>
          </a:bodyPr>
          <a:lstStyle/>
          <a:p>
            <a:r>
              <a:rPr lang="is-IS" dirty="0"/>
              <a:t>Depending on the </a:t>
            </a:r>
            <a:r>
              <a:rPr lang="is-IS" dirty="0" smtClean="0"/>
              <a:t>compiler implementations, </a:t>
            </a:r>
            <a:r>
              <a:rPr lang="is-IS" dirty="0"/>
              <a:t>the </a:t>
            </a:r>
            <a:r>
              <a:rPr lang="is-IS" dirty="0" smtClean="0"/>
              <a:t>8 </a:t>
            </a:r>
            <a:r>
              <a:rPr lang="is-IS" dirty="0"/>
              <a:t>threads in each </a:t>
            </a:r>
            <a:r>
              <a:rPr lang="is-IS" dirty="0" smtClean="0"/>
              <a:t>task </a:t>
            </a:r>
            <a:r>
              <a:rPr lang="is-IS" dirty="0"/>
              <a:t>may or may not move between </a:t>
            </a:r>
            <a:r>
              <a:rPr lang="is-IS" dirty="0" smtClean="0"/>
              <a:t>4 cores/16 CPUs allocated to the host task.</a:t>
            </a:r>
            <a:endParaRPr lang="en-US" dirty="0"/>
          </a:p>
        </p:txBody>
      </p:sp>
      <p:graphicFrame>
        <p:nvGraphicFramePr>
          <p:cNvPr id="55" name="Table 54"/>
          <p:cNvGraphicFramePr>
            <a:graphicFrameLocks noGrp="1"/>
          </p:cNvGraphicFramePr>
          <p:nvPr>
            <p:extLst>
              <p:ext uri="{D42A27DB-BD31-4B8C-83A1-F6EECF244321}">
                <p14:modId xmlns:p14="http://schemas.microsoft.com/office/powerpoint/2010/main" val="2922319534"/>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790946945"/>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725785606"/>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2824071409"/>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8" name="Group 7"/>
          <p:cNvGrpSpPr/>
          <p:nvPr/>
        </p:nvGrpSpPr>
        <p:grpSpPr>
          <a:xfrm>
            <a:off x="4721320" y="1859527"/>
            <a:ext cx="4302062" cy="2102219"/>
            <a:chOff x="4721320" y="1859527"/>
            <a:chExt cx="4302062" cy="2102219"/>
          </a:xfrm>
        </p:grpSpPr>
        <p:sp>
          <p:nvSpPr>
            <p:cNvPr id="21" name="TextBox 20"/>
            <p:cNvSpPr txBox="1"/>
            <p:nvPr/>
          </p:nvSpPr>
          <p:spPr>
            <a:xfrm>
              <a:off x="8129139" y="2134544"/>
              <a:ext cx="344039" cy="369332"/>
            </a:xfrm>
            <a:prstGeom prst="rect">
              <a:avLst/>
            </a:prstGeom>
            <a:noFill/>
          </p:spPr>
          <p:txBody>
            <a:bodyPr wrap="none" rtlCol="0">
              <a:spAutoFit/>
            </a:bodyPr>
            <a:lstStyle/>
            <a:p>
              <a:r>
                <a:rPr lang="is-IS" dirty="0" smtClean="0"/>
                <a:t>…</a:t>
              </a:r>
              <a:endParaRPr lang="en-US" dirty="0" smtClean="0"/>
            </a:p>
          </p:txBody>
        </p:sp>
        <p:sp>
          <p:nvSpPr>
            <p:cNvPr id="26" name="TextBox 25"/>
            <p:cNvSpPr txBox="1"/>
            <p:nvPr/>
          </p:nvSpPr>
          <p:spPr>
            <a:xfrm>
              <a:off x="4726003" y="2998144"/>
              <a:ext cx="344039" cy="369332"/>
            </a:xfrm>
            <a:prstGeom prst="rect">
              <a:avLst/>
            </a:prstGeom>
            <a:noFill/>
          </p:spPr>
          <p:txBody>
            <a:bodyPr wrap="none" rtlCol="0">
              <a:spAutoFit/>
            </a:bodyPr>
            <a:lstStyle/>
            <a:p>
              <a:r>
                <a:rPr lang="is-IS" dirty="0" smtClean="0"/>
                <a:t>…</a:t>
              </a:r>
              <a:endParaRPr lang="en-US" dirty="0" smtClean="0"/>
            </a:p>
          </p:txBody>
        </p:sp>
        <p:sp>
          <p:nvSpPr>
            <p:cNvPr id="35" name="TextBox 34"/>
            <p:cNvSpPr txBox="1"/>
            <p:nvPr/>
          </p:nvSpPr>
          <p:spPr>
            <a:xfrm>
              <a:off x="4839839" y="2277610"/>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38" name="TextBox 37"/>
            <p:cNvSpPr txBox="1"/>
            <p:nvPr/>
          </p:nvSpPr>
          <p:spPr>
            <a:xfrm>
              <a:off x="5500239" y="3158577"/>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6" name="TextBox 45"/>
            <p:cNvSpPr txBox="1"/>
            <p:nvPr/>
          </p:nvSpPr>
          <p:spPr>
            <a:xfrm>
              <a:off x="4721320" y="1859805"/>
              <a:ext cx="530915" cy="246221"/>
            </a:xfrm>
            <a:prstGeom prst="rect">
              <a:avLst/>
            </a:prstGeom>
            <a:noFill/>
          </p:spPr>
          <p:txBody>
            <a:bodyPr wrap="none" rtlCol="0">
              <a:spAutoFit/>
            </a:bodyPr>
            <a:lstStyle/>
            <a:p>
              <a:r>
                <a:rPr lang="en-US" sz="1000" b="1" dirty="0" smtClean="0"/>
                <a:t>Core 0</a:t>
              </a:r>
            </a:p>
          </p:txBody>
        </p:sp>
        <p:sp>
          <p:nvSpPr>
            <p:cNvPr id="47" name="TextBox 46"/>
            <p:cNvSpPr txBox="1"/>
            <p:nvPr/>
          </p:nvSpPr>
          <p:spPr>
            <a:xfrm>
              <a:off x="5375731" y="2739651"/>
              <a:ext cx="595035" cy="246221"/>
            </a:xfrm>
            <a:prstGeom prst="rect">
              <a:avLst/>
            </a:prstGeom>
            <a:noFill/>
          </p:spPr>
          <p:txBody>
            <a:bodyPr wrap="none" rtlCol="0">
              <a:spAutoFit/>
            </a:bodyPr>
            <a:lstStyle/>
            <a:p>
              <a:r>
                <a:rPr lang="en-US" sz="1000" b="1" dirty="0" smtClean="0"/>
                <a:t>Core 60</a:t>
              </a:r>
            </a:p>
          </p:txBody>
        </p:sp>
        <p:sp>
          <p:nvSpPr>
            <p:cNvPr id="48" name="TextBox 47"/>
            <p:cNvSpPr txBox="1"/>
            <p:nvPr/>
          </p:nvSpPr>
          <p:spPr>
            <a:xfrm>
              <a:off x="5591633" y="1859527"/>
              <a:ext cx="525617" cy="246221"/>
            </a:xfrm>
            <a:prstGeom prst="rect">
              <a:avLst/>
            </a:prstGeom>
            <a:noFill/>
          </p:spPr>
          <p:txBody>
            <a:bodyPr wrap="none" rtlCol="0">
              <a:spAutoFit/>
            </a:bodyPr>
            <a:lstStyle/>
            <a:p>
              <a:r>
                <a:rPr lang="en-US" sz="1000" b="1" dirty="0" smtClean="0"/>
                <a:t>Core 1</a:t>
              </a:r>
            </a:p>
          </p:txBody>
        </p:sp>
        <p:sp>
          <p:nvSpPr>
            <p:cNvPr id="49" name="TextBox 48"/>
            <p:cNvSpPr txBox="1"/>
            <p:nvPr/>
          </p:nvSpPr>
          <p:spPr>
            <a:xfrm>
              <a:off x="6493333" y="1872661"/>
              <a:ext cx="525617" cy="246221"/>
            </a:xfrm>
            <a:prstGeom prst="rect">
              <a:avLst/>
            </a:prstGeom>
            <a:noFill/>
          </p:spPr>
          <p:txBody>
            <a:bodyPr wrap="none" rtlCol="0">
              <a:spAutoFit/>
            </a:bodyPr>
            <a:lstStyle/>
            <a:p>
              <a:r>
                <a:rPr lang="en-US" sz="1000" b="1" dirty="0" smtClean="0"/>
                <a:t>Core 2</a:t>
              </a:r>
            </a:p>
          </p:txBody>
        </p:sp>
        <p:sp>
          <p:nvSpPr>
            <p:cNvPr id="50" name="TextBox 49"/>
            <p:cNvSpPr txBox="1"/>
            <p:nvPr/>
          </p:nvSpPr>
          <p:spPr>
            <a:xfrm>
              <a:off x="7356933" y="1867157"/>
              <a:ext cx="525617" cy="246221"/>
            </a:xfrm>
            <a:prstGeom prst="rect">
              <a:avLst/>
            </a:prstGeom>
            <a:noFill/>
          </p:spPr>
          <p:txBody>
            <a:bodyPr wrap="none" rtlCol="0">
              <a:spAutoFit/>
            </a:bodyPr>
            <a:lstStyle/>
            <a:p>
              <a:r>
                <a:rPr lang="en-US" sz="1000" b="1" dirty="0" smtClean="0"/>
                <a:t>Core 3</a:t>
              </a:r>
            </a:p>
          </p:txBody>
        </p:sp>
        <p:sp>
          <p:nvSpPr>
            <p:cNvPr id="51" name="TextBox 50"/>
            <p:cNvSpPr txBox="1"/>
            <p:nvPr/>
          </p:nvSpPr>
          <p:spPr>
            <a:xfrm>
              <a:off x="6247798" y="2748804"/>
              <a:ext cx="590614" cy="246221"/>
            </a:xfrm>
            <a:prstGeom prst="rect">
              <a:avLst/>
            </a:prstGeom>
            <a:noFill/>
          </p:spPr>
          <p:txBody>
            <a:bodyPr wrap="none" rtlCol="0">
              <a:spAutoFit/>
            </a:bodyPr>
            <a:lstStyle/>
            <a:p>
              <a:r>
                <a:rPr lang="en-US" sz="1000" b="1" dirty="0" smtClean="0"/>
                <a:t>Core 61</a:t>
              </a:r>
            </a:p>
          </p:txBody>
        </p:sp>
        <p:sp>
          <p:nvSpPr>
            <p:cNvPr id="52" name="TextBox 51"/>
            <p:cNvSpPr txBox="1"/>
            <p:nvPr/>
          </p:nvSpPr>
          <p:spPr>
            <a:xfrm>
              <a:off x="7174898" y="2748804"/>
              <a:ext cx="590614" cy="246221"/>
            </a:xfrm>
            <a:prstGeom prst="rect">
              <a:avLst/>
            </a:prstGeom>
            <a:noFill/>
          </p:spPr>
          <p:txBody>
            <a:bodyPr wrap="none" rtlCol="0">
              <a:spAutoFit/>
            </a:bodyPr>
            <a:lstStyle/>
            <a:p>
              <a:r>
                <a:rPr lang="en-US" sz="1000" b="1" dirty="0" smtClean="0"/>
                <a:t>Core 62</a:t>
              </a:r>
            </a:p>
          </p:txBody>
        </p:sp>
        <p:sp>
          <p:nvSpPr>
            <p:cNvPr id="53" name="TextBox 52"/>
            <p:cNvSpPr txBox="1"/>
            <p:nvPr/>
          </p:nvSpPr>
          <p:spPr>
            <a:xfrm>
              <a:off x="7985213" y="2739651"/>
              <a:ext cx="590614" cy="246221"/>
            </a:xfrm>
            <a:prstGeom prst="rect">
              <a:avLst/>
            </a:prstGeom>
            <a:noFill/>
          </p:spPr>
          <p:txBody>
            <a:bodyPr wrap="none" rtlCol="0">
              <a:spAutoFit/>
            </a:bodyPr>
            <a:lstStyle/>
            <a:p>
              <a:r>
                <a:rPr lang="en-US" sz="1000" b="1" dirty="0" smtClean="0"/>
                <a:t>Core 63</a:t>
              </a:r>
            </a:p>
          </p:txBody>
        </p:sp>
        <p:sp>
          <p:nvSpPr>
            <p:cNvPr id="74" name="TextBox 73"/>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75" name="TextBox 74"/>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76" name="TextBox 75"/>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77" name="TextBox 76"/>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5004883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under 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000" b="0" dirty="0" smtClean="0"/>
          </a:p>
          <a:p>
            <a:pPr marL="0" indent="0">
              <a:buNone/>
            </a:pPr>
            <a:r>
              <a:rPr lang="de-DE" sz="1600" dirty="0">
                <a:solidFill>
                  <a:srgbClr val="FF0000"/>
                </a:solidFill>
              </a:rPr>
              <a:t>#SBATCH -C </a:t>
            </a:r>
            <a:r>
              <a:rPr lang="de-DE" sz="1600" dirty="0" err="1">
                <a:solidFill>
                  <a:srgbClr val="FF0000"/>
                </a:solidFill>
              </a:rPr>
              <a:t>knl,quad,cache</a:t>
            </a:r>
            <a:endParaRPr lang="de-DE" sz="1600" dirty="0">
              <a:solidFill>
                <a:srgbClr val="FF0000"/>
              </a:solidFill>
            </a:endParaRPr>
          </a:p>
          <a:p>
            <a:pPr marL="0" indent="0">
              <a:buNone/>
            </a:pPr>
            <a:endParaRPr lang="de-DE" sz="1000" b="0" dirty="0"/>
          </a:p>
          <a:p>
            <a:pPr marL="0" indent="0">
              <a:buNone/>
            </a:pPr>
            <a:r>
              <a:rPr lang="de-DE" sz="1600" dirty="0" err="1"/>
              <a:t>export</a:t>
            </a:r>
            <a:r>
              <a:rPr lang="de-DE" sz="1600" dirty="0"/>
              <a:t> OMP_PROC_BIND=</a:t>
            </a:r>
            <a:r>
              <a:rPr lang="de-DE" sz="1600" dirty="0" err="1"/>
              <a:t>true</a:t>
            </a:r>
            <a:endParaRPr lang="de-DE" sz="1600" dirty="0"/>
          </a:p>
          <a:p>
            <a:pPr marL="0" indent="0">
              <a:buNone/>
            </a:pPr>
            <a:r>
              <a:rPr lang="de-DE" sz="1600" dirty="0" err="1"/>
              <a:t>export</a:t>
            </a:r>
            <a:r>
              <a:rPr lang="de-DE" sz="1600" dirty="0"/>
              <a:t> OMP_PLACES=</a:t>
            </a:r>
            <a:r>
              <a:rPr lang="de-DE" sz="1600" dirty="0" err="1" smtClean="0"/>
              <a:t>threads</a:t>
            </a:r>
            <a:endParaRPr lang="de-DE" sz="1600" b="0" dirty="0"/>
          </a:p>
          <a:p>
            <a:pPr marL="0" indent="0">
              <a:buNone/>
            </a:pPr>
            <a:r>
              <a:rPr lang="de-DE" sz="1600" b="0" dirty="0" err="1"/>
              <a:t>export</a:t>
            </a:r>
            <a:r>
              <a:rPr lang="de-DE" sz="1600" b="0" dirty="0"/>
              <a:t> OMP_NUM_THREADS=8</a:t>
            </a:r>
          </a:p>
          <a:p>
            <a:pPr marL="0" indent="0">
              <a:buNone/>
            </a:pPr>
            <a:r>
              <a:rPr lang="de-DE" sz="1600" b="0" dirty="0" err="1"/>
              <a:t>srun</a:t>
            </a:r>
            <a:r>
              <a:rPr lang="de-DE" sz="1600" b="0" dirty="0"/>
              <a:t> –n16 –c16 --</a:t>
            </a:r>
            <a:r>
              <a:rPr lang="de-DE" sz="1600" b="0" dirty="0" err="1"/>
              <a:t>cpu_bind</a:t>
            </a:r>
            <a:r>
              <a:rPr lang="de-DE" sz="1600" b="0" dirty="0" smtClean="0"/>
              <a:t>=</a:t>
            </a:r>
            <a:r>
              <a:rPr lang="de-DE" sz="1600" b="0" dirty="0" err="1" smtClean="0"/>
              <a:t>cores</a:t>
            </a:r>
            <a:r>
              <a:rPr lang="de-DE" sz="1600" b="0" dirty="0" smtClean="0"/>
              <a:t> </a:t>
            </a:r>
            <a:r>
              <a:rPr lang="de-DE" sz="1600" b="0" dirty="0"/>
              <a:t>./</a:t>
            </a:r>
            <a:r>
              <a:rPr lang="de-DE" sz="1600" b="0" dirty="0" err="1"/>
              <a:t>a.out</a:t>
            </a:r>
            <a:endParaRPr lang="de-DE" sz="1600" b="0" dirty="0"/>
          </a:p>
          <a:p>
            <a:pPr marL="0" indent="0">
              <a:buNone/>
            </a:pPr>
            <a:endParaRPr lang="en-US" sz="1600" b="0" dirty="0" smtClean="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26</a:t>
            </a:fld>
            <a:r>
              <a:rPr lang="en-US" dirty="0" smtClean="0"/>
              <a:t> -</a:t>
            </a:r>
            <a:endParaRPr lang="en-US" dirty="0"/>
          </a:p>
        </p:txBody>
      </p:sp>
      <p:sp>
        <p:nvSpPr>
          <p:cNvPr id="6" name="Content Placeholder 5"/>
          <p:cNvSpPr>
            <a:spLocks noGrp="1"/>
          </p:cNvSpPr>
          <p:nvPr>
            <p:ph sz="half" idx="4294967295"/>
          </p:nvPr>
        </p:nvSpPr>
        <p:spPr>
          <a:xfrm>
            <a:off x="4508468" y="1295400"/>
            <a:ext cx="4038600" cy="592702"/>
          </a:xfrm>
        </p:spPr>
        <p:txBody>
          <a:bodyPr>
            <a:normAutofit fontScale="92500"/>
          </a:bodyPr>
          <a:lstStyle/>
          <a:p>
            <a:pPr marL="0" indent="0">
              <a:buNone/>
            </a:pPr>
            <a:r>
              <a:rPr lang="en-US" sz="2400" dirty="0" smtClean="0"/>
              <a:t>Process/thread affinity outcome</a:t>
            </a:r>
          </a:p>
          <a:p>
            <a:pPr marL="0" indent="0">
              <a:buNone/>
            </a:pPr>
            <a:endParaRPr lang="en-US" sz="2400" dirty="0"/>
          </a:p>
        </p:txBody>
      </p:sp>
      <p:graphicFrame>
        <p:nvGraphicFramePr>
          <p:cNvPr id="17" name="Table 16"/>
          <p:cNvGraphicFramePr>
            <a:graphicFrameLocks noGrp="1"/>
          </p:cNvGraphicFramePr>
          <p:nvPr>
            <p:extLst>
              <p:ext uri="{D42A27DB-BD31-4B8C-83A1-F6EECF244321}">
                <p14:modId xmlns:p14="http://schemas.microsoft.com/office/powerpoint/2010/main" val="3513248293"/>
              </p:ext>
            </p:extLst>
          </p:nvPr>
        </p:nvGraphicFramePr>
        <p:xfrm>
          <a:off x="4547739" y="20888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88395764"/>
              </p:ext>
            </p:extLst>
          </p:nvPr>
        </p:nvGraphicFramePr>
        <p:xfrm>
          <a:off x="5392289" y="20875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72053192"/>
              </p:ext>
            </p:extLst>
          </p:nvPr>
        </p:nvGraphicFramePr>
        <p:xfrm>
          <a:off x="6313039" y="20913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08198240"/>
              </p:ext>
            </p:extLst>
          </p:nvPr>
        </p:nvGraphicFramePr>
        <p:xfrm>
          <a:off x="7157589" y="20900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825460703"/>
              </p:ext>
            </p:extLst>
          </p:nvPr>
        </p:nvGraphicFramePr>
        <p:xfrm>
          <a:off x="5220839" y="29651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78379101"/>
              </p:ext>
            </p:extLst>
          </p:nvPr>
        </p:nvGraphicFramePr>
        <p:xfrm>
          <a:off x="6065389" y="29638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96304339"/>
              </p:ext>
            </p:extLst>
          </p:nvPr>
        </p:nvGraphicFramePr>
        <p:xfrm>
          <a:off x="6986139" y="29676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799019777"/>
              </p:ext>
            </p:extLst>
          </p:nvPr>
        </p:nvGraphicFramePr>
        <p:xfrm>
          <a:off x="7830689" y="29663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1" name="TextBox 50"/>
          <p:cNvSpPr txBox="1"/>
          <p:nvPr/>
        </p:nvSpPr>
        <p:spPr>
          <a:xfrm>
            <a:off x="6247798" y="2748804"/>
            <a:ext cx="590614" cy="246221"/>
          </a:xfrm>
          <a:prstGeom prst="rect">
            <a:avLst/>
          </a:prstGeom>
          <a:noFill/>
        </p:spPr>
        <p:txBody>
          <a:bodyPr wrap="none" rtlCol="0">
            <a:spAutoFit/>
          </a:bodyPr>
          <a:lstStyle/>
          <a:p>
            <a:r>
              <a:rPr lang="en-US" sz="1000" b="1" dirty="0" smtClean="0"/>
              <a:t>Core 61</a:t>
            </a:r>
          </a:p>
        </p:txBody>
      </p:sp>
      <p:graphicFrame>
        <p:nvGraphicFramePr>
          <p:cNvPr id="54" name="Table 53"/>
          <p:cNvGraphicFramePr>
            <a:graphicFrameLocks noGrp="1"/>
          </p:cNvGraphicFramePr>
          <p:nvPr>
            <p:extLst>
              <p:ext uri="{D42A27DB-BD31-4B8C-83A1-F6EECF244321}">
                <p14:modId xmlns:p14="http://schemas.microsoft.com/office/powerpoint/2010/main" val="611693386"/>
              </p:ext>
            </p:extLst>
          </p:nvPr>
        </p:nvGraphicFramePr>
        <p:xfrm>
          <a:off x="7719646" y="502002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4179239230"/>
              </p:ext>
            </p:extLst>
          </p:nvPr>
        </p:nvGraphicFramePr>
        <p:xfrm>
          <a:off x="7728107" y="538409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16283127"/>
              </p:ext>
            </p:extLst>
          </p:nvPr>
        </p:nvGraphicFramePr>
        <p:xfrm>
          <a:off x="7738824" y="57562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3948184749"/>
              </p:ext>
            </p:extLst>
          </p:nvPr>
        </p:nvGraphicFramePr>
        <p:xfrm>
          <a:off x="7742922" y="6120377"/>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2666001040"/>
              </p:ext>
            </p:extLst>
          </p:nvPr>
        </p:nvGraphicFramePr>
        <p:xfrm>
          <a:off x="7132061" y="503625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3722580524"/>
              </p:ext>
            </p:extLst>
          </p:nvPr>
        </p:nvGraphicFramePr>
        <p:xfrm>
          <a:off x="7140522" y="540033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532118517"/>
              </p:ext>
            </p:extLst>
          </p:nvPr>
        </p:nvGraphicFramePr>
        <p:xfrm>
          <a:off x="7151239" y="577243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4024802445"/>
              </p:ext>
            </p:extLst>
          </p:nvPr>
        </p:nvGraphicFramePr>
        <p:xfrm>
          <a:off x="7155337" y="6136612"/>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7" name="Group 6"/>
          <p:cNvGrpSpPr/>
          <p:nvPr/>
        </p:nvGrpSpPr>
        <p:grpSpPr>
          <a:xfrm>
            <a:off x="6355986" y="5018044"/>
            <a:ext cx="2656773" cy="1387100"/>
            <a:chOff x="6355986" y="5018044"/>
            <a:chExt cx="2656773" cy="1387100"/>
          </a:xfrm>
        </p:grpSpPr>
        <p:sp>
          <p:nvSpPr>
            <p:cNvPr id="63" name="TextBox 62"/>
            <p:cNvSpPr txBox="1"/>
            <p:nvPr/>
          </p:nvSpPr>
          <p:spPr>
            <a:xfrm>
              <a:off x="6355986" y="5036256"/>
              <a:ext cx="776075" cy="276999"/>
            </a:xfrm>
            <a:prstGeom prst="rect">
              <a:avLst/>
            </a:prstGeom>
            <a:noFill/>
          </p:spPr>
          <p:txBody>
            <a:bodyPr wrap="square" rtlCol="0">
              <a:spAutoFit/>
            </a:bodyPr>
            <a:lstStyle/>
            <a:p>
              <a:r>
                <a:rPr lang="en-US" sz="1200" dirty="0" smtClean="0"/>
                <a:t>Thread 0</a:t>
              </a:r>
            </a:p>
          </p:txBody>
        </p:sp>
        <p:sp>
          <p:nvSpPr>
            <p:cNvPr id="65" name="TextBox 64"/>
            <p:cNvSpPr txBox="1"/>
            <p:nvPr/>
          </p:nvSpPr>
          <p:spPr>
            <a:xfrm>
              <a:off x="6364447" y="5400331"/>
              <a:ext cx="776075" cy="276999"/>
            </a:xfrm>
            <a:prstGeom prst="rect">
              <a:avLst/>
            </a:prstGeom>
            <a:noFill/>
          </p:spPr>
          <p:txBody>
            <a:bodyPr wrap="square" rtlCol="0">
              <a:spAutoFit/>
            </a:bodyPr>
            <a:lstStyle/>
            <a:p>
              <a:r>
                <a:rPr lang="en-US" sz="1200" dirty="0" smtClean="0"/>
                <a:t>Thread 1</a:t>
              </a:r>
            </a:p>
          </p:txBody>
        </p:sp>
        <p:sp>
          <p:nvSpPr>
            <p:cNvPr id="67" name="TextBox 66"/>
            <p:cNvSpPr txBox="1"/>
            <p:nvPr/>
          </p:nvSpPr>
          <p:spPr>
            <a:xfrm>
              <a:off x="6375164" y="5780905"/>
              <a:ext cx="776075" cy="276999"/>
            </a:xfrm>
            <a:prstGeom prst="rect">
              <a:avLst/>
            </a:prstGeom>
            <a:noFill/>
          </p:spPr>
          <p:txBody>
            <a:bodyPr wrap="square" rtlCol="0">
              <a:spAutoFit/>
            </a:bodyPr>
            <a:lstStyle/>
            <a:p>
              <a:r>
                <a:rPr lang="en-US" sz="1200" dirty="0" smtClean="0"/>
                <a:t>Thread 2</a:t>
              </a:r>
            </a:p>
          </p:txBody>
        </p:sp>
        <p:sp>
          <p:nvSpPr>
            <p:cNvPr id="69" name="TextBox 68"/>
            <p:cNvSpPr txBox="1"/>
            <p:nvPr/>
          </p:nvSpPr>
          <p:spPr>
            <a:xfrm>
              <a:off x="6387729" y="6128145"/>
              <a:ext cx="776075" cy="276999"/>
            </a:xfrm>
            <a:prstGeom prst="rect">
              <a:avLst/>
            </a:prstGeom>
            <a:noFill/>
          </p:spPr>
          <p:txBody>
            <a:bodyPr wrap="square" rtlCol="0">
              <a:spAutoFit/>
            </a:bodyPr>
            <a:lstStyle/>
            <a:p>
              <a:r>
                <a:rPr lang="en-US" sz="1200" dirty="0" smtClean="0"/>
                <a:t>Thread 3</a:t>
              </a:r>
            </a:p>
          </p:txBody>
        </p:sp>
        <p:sp>
          <p:nvSpPr>
            <p:cNvPr id="70" name="TextBox 69"/>
            <p:cNvSpPr txBox="1"/>
            <p:nvPr/>
          </p:nvSpPr>
          <p:spPr>
            <a:xfrm>
              <a:off x="8204941" y="5018044"/>
              <a:ext cx="776075" cy="276999"/>
            </a:xfrm>
            <a:prstGeom prst="rect">
              <a:avLst/>
            </a:prstGeom>
            <a:noFill/>
          </p:spPr>
          <p:txBody>
            <a:bodyPr wrap="square" rtlCol="0">
              <a:spAutoFit/>
            </a:bodyPr>
            <a:lstStyle/>
            <a:p>
              <a:r>
                <a:rPr lang="en-US" sz="1200" dirty="0" smtClean="0"/>
                <a:t>Thread 4</a:t>
              </a:r>
            </a:p>
          </p:txBody>
        </p:sp>
        <p:sp>
          <p:nvSpPr>
            <p:cNvPr id="71" name="TextBox 70"/>
            <p:cNvSpPr txBox="1"/>
            <p:nvPr/>
          </p:nvSpPr>
          <p:spPr>
            <a:xfrm>
              <a:off x="8213402" y="5382119"/>
              <a:ext cx="776075" cy="276999"/>
            </a:xfrm>
            <a:prstGeom prst="rect">
              <a:avLst/>
            </a:prstGeom>
            <a:noFill/>
          </p:spPr>
          <p:txBody>
            <a:bodyPr wrap="square" rtlCol="0">
              <a:spAutoFit/>
            </a:bodyPr>
            <a:lstStyle/>
            <a:p>
              <a:r>
                <a:rPr lang="en-US" sz="1200" dirty="0" smtClean="0"/>
                <a:t>Thread 5</a:t>
              </a:r>
            </a:p>
          </p:txBody>
        </p:sp>
        <p:sp>
          <p:nvSpPr>
            <p:cNvPr id="72" name="TextBox 71"/>
            <p:cNvSpPr txBox="1"/>
            <p:nvPr/>
          </p:nvSpPr>
          <p:spPr>
            <a:xfrm>
              <a:off x="8224119" y="5762693"/>
              <a:ext cx="776075" cy="276999"/>
            </a:xfrm>
            <a:prstGeom prst="rect">
              <a:avLst/>
            </a:prstGeom>
            <a:noFill/>
          </p:spPr>
          <p:txBody>
            <a:bodyPr wrap="square" rtlCol="0">
              <a:spAutoFit/>
            </a:bodyPr>
            <a:lstStyle/>
            <a:p>
              <a:r>
                <a:rPr lang="en-US" sz="1200" dirty="0" smtClean="0"/>
                <a:t>Thread 6</a:t>
              </a:r>
            </a:p>
          </p:txBody>
        </p:sp>
        <p:sp>
          <p:nvSpPr>
            <p:cNvPr id="73" name="TextBox 72"/>
            <p:cNvSpPr txBox="1"/>
            <p:nvPr/>
          </p:nvSpPr>
          <p:spPr>
            <a:xfrm>
              <a:off x="8236684" y="6109933"/>
              <a:ext cx="776075" cy="276999"/>
            </a:xfrm>
            <a:prstGeom prst="rect">
              <a:avLst/>
            </a:prstGeom>
            <a:noFill/>
          </p:spPr>
          <p:txBody>
            <a:bodyPr wrap="square" rtlCol="0">
              <a:spAutoFit/>
            </a:bodyPr>
            <a:lstStyle/>
            <a:p>
              <a:r>
                <a:rPr lang="en-US" sz="1200" dirty="0" smtClean="0"/>
                <a:t>Thread 7</a:t>
              </a:r>
            </a:p>
          </p:txBody>
        </p:sp>
      </p:grpSp>
      <p:sp>
        <p:nvSpPr>
          <p:cNvPr id="5" name="Rectangle 4"/>
          <p:cNvSpPr/>
          <p:nvPr/>
        </p:nvSpPr>
        <p:spPr>
          <a:xfrm>
            <a:off x="457200" y="3355056"/>
            <a:ext cx="2827867" cy="551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10310" y="4584291"/>
            <a:ext cx="4966840" cy="1754327"/>
          </a:xfrm>
          <a:prstGeom prst="rect">
            <a:avLst/>
          </a:prstGeom>
          <a:solidFill>
            <a:srgbClr val="FEF6D7"/>
          </a:solidFill>
        </p:spPr>
        <p:txBody>
          <a:bodyPr wrap="square">
            <a:spAutoFit/>
          </a:bodyPr>
          <a:lstStyle/>
          <a:p>
            <a:r>
              <a:rPr lang="en-US" dirty="0"/>
              <a:t>With the above two </a:t>
            </a:r>
            <a:r>
              <a:rPr lang="en-US" dirty="0" err="1"/>
              <a:t>OpenMP</a:t>
            </a:r>
            <a:r>
              <a:rPr lang="en-US" dirty="0"/>
              <a:t> </a:t>
            </a:r>
            <a:r>
              <a:rPr lang="en-US" dirty="0" err="1"/>
              <a:t>envs</a:t>
            </a:r>
            <a:r>
              <a:rPr lang="en-US" dirty="0"/>
              <a:t>, </a:t>
            </a:r>
            <a:r>
              <a:rPr lang="en-US" dirty="0" smtClean="0"/>
              <a:t>each </a:t>
            </a:r>
            <a:r>
              <a:rPr lang="en-US" dirty="0"/>
              <a:t>thread is pinned to a single CPU </a:t>
            </a:r>
            <a:r>
              <a:rPr lang="en-US" dirty="0" smtClean="0"/>
              <a:t>on the cores allocated to the task. </a:t>
            </a:r>
            <a:r>
              <a:rPr lang="en-US" dirty="0"/>
              <a:t>The resulting </a:t>
            </a:r>
            <a:r>
              <a:rPr lang="en-US" dirty="0" smtClean="0"/>
              <a:t>process/thread is </a:t>
            </a:r>
            <a:r>
              <a:rPr lang="en-US" dirty="0"/>
              <a:t>shown in the right </a:t>
            </a:r>
            <a:r>
              <a:rPr lang="en-US" dirty="0" smtClean="0"/>
              <a:t>figure. E.g., for Rank 0, Thread 0 is pinned to the CPU 0 (on Core 0), Thread 1 to the CPU 1 (on Core1), Threads 2 to CPU 2 (on Core 2), and so on. </a:t>
            </a:r>
            <a:endParaRPr lang="en-US" dirty="0"/>
          </a:p>
        </p:txBody>
      </p:sp>
      <p:graphicFrame>
        <p:nvGraphicFramePr>
          <p:cNvPr id="55" name="Table 54"/>
          <p:cNvGraphicFramePr>
            <a:graphicFrameLocks noGrp="1"/>
          </p:cNvGraphicFramePr>
          <p:nvPr>
            <p:extLst>
              <p:ext uri="{D42A27DB-BD31-4B8C-83A1-F6EECF244321}">
                <p14:modId xmlns:p14="http://schemas.microsoft.com/office/powerpoint/2010/main" val="2372583048"/>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441671052"/>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745571931"/>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429094720"/>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8" name="Group 7"/>
          <p:cNvGrpSpPr/>
          <p:nvPr/>
        </p:nvGrpSpPr>
        <p:grpSpPr>
          <a:xfrm>
            <a:off x="4721320" y="1853177"/>
            <a:ext cx="4302062" cy="2102219"/>
            <a:chOff x="4721320" y="1859527"/>
            <a:chExt cx="4302062" cy="2102219"/>
          </a:xfrm>
        </p:grpSpPr>
        <p:sp>
          <p:nvSpPr>
            <p:cNvPr id="21" name="TextBox 20"/>
            <p:cNvSpPr txBox="1"/>
            <p:nvPr/>
          </p:nvSpPr>
          <p:spPr>
            <a:xfrm>
              <a:off x="8129139" y="2134544"/>
              <a:ext cx="344039" cy="369332"/>
            </a:xfrm>
            <a:prstGeom prst="rect">
              <a:avLst/>
            </a:prstGeom>
            <a:noFill/>
          </p:spPr>
          <p:txBody>
            <a:bodyPr wrap="none" rtlCol="0">
              <a:spAutoFit/>
            </a:bodyPr>
            <a:lstStyle/>
            <a:p>
              <a:r>
                <a:rPr lang="is-IS" dirty="0" smtClean="0"/>
                <a:t>…</a:t>
              </a:r>
              <a:endParaRPr lang="en-US" dirty="0" smtClean="0"/>
            </a:p>
          </p:txBody>
        </p:sp>
        <p:sp>
          <p:nvSpPr>
            <p:cNvPr id="26" name="TextBox 25"/>
            <p:cNvSpPr txBox="1"/>
            <p:nvPr/>
          </p:nvSpPr>
          <p:spPr>
            <a:xfrm>
              <a:off x="4726003" y="2998144"/>
              <a:ext cx="344039" cy="369332"/>
            </a:xfrm>
            <a:prstGeom prst="rect">
              <a:avLst/>
            </a:prstGeom>
            <a:noFill/>
          </p:spPr>
          <p:txBody>
            <a:bodyPr wrap="none" rtlCol="0">
              <a:spAutoFit/>
            </a:bodyPr>
            <a:lstStyle/>
            <a:p>
              <a:r>
                <a:rPr lang="is-IS" dirty="0" smtClean="0"/>
                <a:t>…</a:t>
              </a:r>
              <a:endParaRPr lang="en-US" dirty="0" smtClean="0"/>
            </a:p>
          </p:txBody>
        </p:sp>
        <p:sp>
          <p:nvSpPr>
            <p:cNvPr id="35" name="TextBox 34"/>
            <p:cNvSpPr txBox="1"/>
            <p:nvPr/>
          </p:nvSpPr>
          <p:spPr>
            <a:xfrm>
              <a:off x="4839839" y="2277610"/>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38" name="TextBox 37"/>
            <p:cNvSpPr txBox="1"/>
            <p:nvPr/>
          </p:nvSpPr>
          <p:spPr>
            <a:xfrm>
              <a:off x="5500239" y="3158577"/>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6" name="TextBox 45"/>
            <p:cNvSpPr txBox="1"/>
            <p:nvPr/>
          </p:nvSpPr>
          <p:spPr>
            <a:xfrm>
              <a:off x="4721320" y="1859805"/>
              <a:ext cx="530915" cy="246221"/>
            </a:xfrm>
            <a:prstGeom prst="rect">
              <a:avLst/>
            </a:prstGeom>
            <a:noFill/>
          </p:spPr>
          <p:txBody>
            <a:bodyPr wrap="none" rtlCol="0">
              <a:spAutoFit/>
            </a:bodyPr>
            <a:lstStyle/>
            <a:p>
              <a:r>
                <a:rPr lang="en-US" sz="1000" b="1" dirty="0" smtClean="0"/>
                <a:t>Core 0</a:t>
              </a:r>
            </a:p>
          </p:txBody>
        </p:sp>
        <p:sp>
          <p:nvSpPr>
            <p:cNvPr id="47" name="TextBox 46"/>
            <p:cNvSpPr txBox="1"/>
            <p:nvPr/>
          </p:nvSpPr>
          <p:spPr>
            <a:xfrm>
              <a:off x="5375731" y="2739651"/>
              <a:ext cx="595035" cy="246221"/>
            </a:xfrm>
            <a:prstGeom prst="rect">
              <a:avLst/>
            </a:prstGeom>
            <a:noFill/>
          </p:spPr>
          <p:txBody>
            <a:bodyPr wrap="none" rtlCol="0">
              <a:spAutoFit/>
            </a:bodyPr>
            <a:lstStyle/>
            <a:p>
              <a:r>
                <a:rPr lang="en-US" sz="1000" b="1" dirty="0" smtClean="0"/>
                <a:t>Core 60</a:t>
              </a:r>
            </a:p>
          </p:txBody>
        </p:sp>
        <p:sp>
          <p:nvSpPr>
            <p:cNvPr id="48" name="TextBox 47"/>
            <p:cNvSpPr txBox="1"/>
            <p:nvPr/>
          </p:nvSpPr>
          <p:spPr>
            <a:xfrm>
              <a:off x="5591633" y="1859527"/>
              <a:ext cx="525617" cy="246221"/>
            </a:xfrm>
            <a:prstGeom prst="rect">
              <a:avLst/>
            </a:prstGeom>
            <a:noFill/>
          </p:spPr>
          <p:txBody>
            <a:bodyPr wrap="none" rtlCol="0">
              <a:spAutoFit/>
            </a:bodyPr>
            <a:lstStyle/>
            <a:p>
              <a:r>
                <a:rPr lang="en-US" sz="1000" b="1" dirty="0" smtClean="0"/>
                <a:t>Core 1</a:t>
              </a:r>
            </a:p>
          </p:txBody>
        </p:sp>
        <p:sp>
          <p:nvSpPr>
            <p:cNvPr id="49" name="TextBox 48"/>
            <p:cNvSpPr txBox="1"/>
            <p:nvPr/>
          </p:nvSpPr>
          <p:spPr>
            <a:xfrm>
              <a:off x="6493333" y="1872661"/>
              <a:ext cx="525617" cy="246221"/>
            </a:xfrm>
            <a:prstGeom prst="rect">
              <a:avLst/>
            </a:prstGeom>
            <a:noFill/>
          </p:spPr>
          <p:txBody>
            <a:bodyPr wrap="none" rtlCol="0">
              <a:spAutoFit/>
            </a:bodyPr>
            <a:lstStyle/>
            <a:p>
              <a:r>
                <a:rPr lang="en-US" sz="1000" b="1" dirty="0" smtClean="0"/>
                <a:t>Core 2</a:t>
              </a:r>
            </a:p>
          </p:txBody>
        </p:sp>
        <p:sp>
          <p:nvSpPr>
            <p:cNvPr id="50" name="TextBox 49"/>
            <p:cNvSpPr txBox="1"/>
            <p:nvPr/>
          </p:nvSpPr>
          <p:spPr>
            <a:xfrm>
              <a:off x="7356933" y="1867157"/>
              <a:ext cx="525617" cy="246221"/>
            </a:xfrm>
            <a:prstGeom prst="rect">
              <a:avLst/>
            </a:prstGeom>
            <a:noFill/>
          </p:spPr>
          <p:txBody>
            <a:bodyPr wrap="none" rtlCol="0">
              <a:spAutoFit/>
            </a:bodyPr>
            <a:lstStyle/>
            <a:p>
              <a:r>
                <a:rPr lang="en-US" sz="1000" b="1" dirty="0" smtClean="0"/>
                <a:t>Core 3</a:t>
              </a:r>
            </a:p>
          </p:txBody>
        </p:sp>
        <p:sp>
          <p:nvSpPr>
            <p:cNvPr id="52" name="TextBox 51"/>
            <p:cNvSpPr txBox="1"/>
            <p:nvPr/>
          </p:nvSpPr>
          <p:spPr>
            <a:xfrm>
              <a:off x="7174898" y="2748804"/>
              <a:ext cx="590614" cy="246221"/>
            </a:xfrm>
            <a:prstGeom prst="rect">
              <a:avLst/>
            </a:prstGeom>
            <a:noFill/>
          </p:spPr>
          <p:txBody>
            <a:bodyPr wrap="none" rtlCol="0">
              <a:spAutoFit/>
            </a:bodyPr>
            <a:lstStyle/>
            <a:p>
              <a:r>
                <a:rPr lang="en-US" sz="1000" b="1" dirty="0" smtClean="0"/>
                <a:t>Core 62</a:t>
              </a:r>
            </a:p>
          </p:txBody>
        </p:sp>
        <p:sp>
          <p:nvSpPr>
            <p:cNvPr id="53" name="TextBox 52"/>
            <p:cNvSpPr txBox="1"/>
            <p:nvPr/>
          </p:nvSpPr>
          <p:spPr>
            <a:xfrm>
              <a:off x="7985213" y="2739651"/>
              <a:ext cx="590614" cy="246221"/>
            </a:xfrm>
            <a:prstGeom prst="rect">
              <a:avLst/>
            </a:prstGeom>
            <a:noFill/>
          </p:spPr>
          <p:txBody>
            <a:bodyPr wrap="none" rtlCol="0">
              <a:spAutoFit/>
            </a:bodyPr>
            <a:lstStyle/>
            <a:p>
              <a:r>
                <a:rPr lang="en-US" sz="1000" b="1" dirty="0" smtClean="0"/>
                <a:t>Core 63</a:t>
              </a:r>
            </a:p>
          </p:txBody>
        </p:sp>
        <p:sp>
          <p:nvSpPr>
            <p:cNvPr id="75" name="TextBox 74"/>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76" name="TextBox 75"/>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77" name="TextBox 76"/>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78" name="TextBox 77"/>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1382689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42" y="179868"/>
            <a:ext cx="8783658" cy="769479"/>
          </a:xfrm>
        </p:spPr>
        <p:txBody>
          <a:bodyPr>
            <a:normAutofit fontScale="90000"/>
          </a:bodyPr>
          <a:lstStyle/>
          <a:p>
            <a:r>
              <a:rPr lang="en-US" dirty="0" smtClean="0"/>
              <a:t>Example of running under the </a:t>
            </a:r>
            <a:r>
              <a:rPr lang="en-US" dirty="0" err="1" smtClean="0">
                <a:solidFill>
                  <a:srgbClr val="FF0000"/>
                </a:solidFill>
              </a:rPr>
              <a:t>quad,flat</a:t>
            </a:r>
            <a:r>
              <a:rPr lang="en-US" dirty="0" smtClean="0">
                <a:solidFill>
                  <a:srgbClr val="FF0000"/>
                </a:solidFill>
              </a:rPr>
              <a:t> </a:t>
            </a:r>
            <a:r>
              <a:rPr lang="en-US" dirty="0" smtClean="0"/>
              <a:t>mode interactively</a:t>
            </a:r>
            <a:endParaRPr lang="en-US" dirty="0"/>
          </a:p>
        </p:txBody>
      </p:sp>
      <p:sp>
        <p:nvSpPr>
          <p:cNvPr id="5" name="Content Placeholder 4"/>
          <p:cNvSpPr>
            <a:spLocks noGrp="1"/>
          </p:cNvSpPr>
          <p:nvPr>
            <p:ph idx="1"/>
          </p:nvPr>
        </p:nvSpPr>
        <p:spPr>
          <a:xfrm>
            <a:off x="457200" y="1295399"/>
            <a:ext cx="8229600" cy="5073405"/>
          </a:xfrm>
        </p:spPr>
        <p:txBody>
          <a:bodyPr>
            <a:noAutofit/>
          </a:bodyPr>
          <a:lstStyle/>
          <a:p>
            <a:pPr marL="0" indent="0">
              <a:buNone/>
            </a:pPr>
            <a:r>
              <a:rPr lang="en-US" sz="1800" b="0" dirty="0"/>
              <a:t>zz217@gert01:~&gt; </a:t>
            </a:r>
            <a:r>
              <a:rPr lang="en-US" sz="1800" b="0" dirty="0" err="1"/>
              <a:t>salloc</a:t>
            </a:r>
            <a:r>
              <a:rPr lang="en-US" sz="1800" b="0" dirty="0"/>
              <a:t> -p debug </a:t>
            </a:r>
            <a:r>
              <a:rPr lang="en-US" sz="1800" b="0" dirty="0" smtClean="0"/>
              <a:t>-</a:t>
            </a:r>
            <a:r>
              <a:rPr lang="en-US" sz="1800" b="0" dirty="0"/>
              <a:t>t </a:t>
            </a:r>
            <a:r>
              <a:rPr lang="en-US" sz="1800" b="0" dirty="0" smtClean="0"/>
              <a:t>30</a:t>
            </a:r>
            <a:r>
              <a:rPr lang="en-US" sz="1800" b="0" dirty="0"/>
              <a:t>:00 </a:t>
            </a:r>
            <a:r>
              <a:rPr lang="en-US" sz="1800" dirty="0" smtClean="0">
                <a:solidFill>
                  <a:srgbClr val="FF0000"/>
                </a:solidFill>
              </a:rPr>
              <a:t>-</a:t>
            </a:r>
            <a:r>
              <a:rPr lang="en-US" sz="1800" dirty="0">
                <a:solidFill>
                  <a:srgbClr val="FF0000"/>
                </a:solidFill>
              </a:rPr>
              <a:t>C </a:t>
            </a:r>
            <a:r>
              <a:rPr lang="en-US" sz="1800" dirty="0" err="1">
                <a:solidFill>
                  <a:srgbClr val="FF0000"/>
                </a:solidFill>
              </a:rPr>
              <a:t>knl,quad,flat</a:t>
            </a:r>
            <a:r>
              <a:rPr lang="en-US" sz="1800" dirty="0">
                <a:solidFill>
                  <a:srgbClr val="FF0000"/>
                </a:solidFill>
              </a:rPr>
              <a:t> </a:t>
            </a:r>
          </a:p>
          <a:p>
            <a:pPr marL="0" indent="0">
              <a:buNone/>
            </a:pPr>
            <a:r>
              <a:rPr lang="en-US" sz="1800" b="0" dirty="0"/>
              <a:t>zz217@nid00037:~&gt; </a:t>
            </a:r>
            <a:r>
              <a:rPr lang="en-US" sz="1800" b="0" dirty="0" err="1"/>
              <a:t>numactl</a:t>
            </a:r>
            <a:r>
              <a:rPr lang="en-US" sz="1800" b="0" dirty="0"/>
              <a:t> -H</a:t>
            </a:r>
          </a:p>
          <a:p>
            <a:pPr marL="0" indent="0">
              <a:buNone/>
            </a:pPr>
            <a:r>
              <a:rPr lang="en-US" sz="1800" b="0" dirty="0"/>
              <a:t>available: 2 nodes (0-1)</a:t>
            </a:r>
          </a:p>
          <a:p>
            <a:pPr marL="0" indent="0">
              <a:buNone/>
            </a:pPr>
            <a:r>
              <a:rPr lang="en-US" sz="1800" b="0" dirty="0"/>
              <a:t>node 0 </a:t>
            </a:r>
            <a:r>
              <a:rPr lang="en-US" sz="1800" b="0" dirty="0" err="1"/>
              <a:t>cpus</a:t>
            </a:r>
            <a:r>
              <a:rPr lang="en-US" sz="1800" b="0" dirty="0"/>
              <a:t>: 0 1 2 3 4 5 6 7 8 9 10 11 12 13 14 15 16 17 18 19 20 21 22 23 24 25 26 27 28 29 30 31 32 33 34 35 36 37 38 39 40 41 42 43 44 45 46 47 48 49 50 51 52 53 54 55 56 57 58 59 60 61 62 63 64 65 66 67 68 69 70 71 72 73 </a:t>
            </a:r>
            <a:r>
              <a:rPr lang="en-US" sz="1800" b="0" dirty="0" smtClean="0"/>
              <a:t>74   </a:t>
            </a:r>
            <a:r>
              <a:rPr lang="is-IS" sz="1800" b="0" dirty="0" smtClean="0"/>
              <a:t>….    </a:t>
            </a:r>
            <a:r>
              <a:rPr lang="en-US" sz="1800" b="0" dirty="0" smtClean="0"/>
              <a:t>262 </a:t>
            </a:r>
            <a:r>
              <a:rPr lang="en-US" sz="1800" b="0" dirty="0"/>
              <a:t>263 264 265 266 267 268 269 270 271</a:t>
            </a:r>
          </a:p>
          <a:p>
            <a:pPr marL="0" indent="0">
              <a:buNone/>
            </a:pPr>
            <a:r>
              <a:rPr lang="en-US" sz="1800" b="0" dirty="0"/>
              <a:t>node 0 size: 96759 MB</a:t>
            </a:r>
          </a:p>
          <a:p>
            <a:pPr marL="0" indent="0">
              <a:buNone/>
            </a:pPr>
            <a:r>
              <a:rPr lang="en-US" sz="1800" b="0" dirty="0"/>
              <a:t>node 0 free: 94208 MB</a:t>
            </a:r>
          </a:p>
          <a:p>
            <a:pPr marL="0" indent="0">
              <a:buNone/>
            </a:pPr>
            <a:r>
              <a:rPr lang="en-US" sz="1800" dirty="0"/>
              <a:t>node 1 </a:t>
            </a:r>
            <a:r>
              <a:rPr lang="en-US" sz="1800" dirty="0" err="1"/>
              <a:t>cpus</a:t>
            </a:r>
            <a:r>
              <a:rPr lang="en-US" sz="1800" dirty="0"/>
              <a:t>:</a:t>
            </a:r>
          </a:p>
          <a:p>
            <a:pPr marL="0" indent="0">
              <a:buNone/>
            </a:pPr>
            <a:r>
              <a:rPr lang="en-US" sz="1800" dirty="0"/>
              <a:t>node 1 size: 16157 MB</a:t>
            </a:r>
          </a:p>
          <a:p>
            <a:pPr marL="0" indent="0">
              <a:buNone/>
            </a:pPr>
            <a:r>
              <a:rPr lang="en-US" sz="1800" dirty="0"/>
              <a:t>node 1 free: 16091 MB</a:t>
            </a:r>
          </a:p>
          <a:p>
            <a:pPr marL="0" indent="0">
              <a:buNone/>
            </a:pPr>
            <a:r>
              <a:rPr lang="en-US" sz="1800" b="0" dirty="0"/>
              <a:t>node distances:</a:t>
            </a:r>
          </a:p>
          <a:p>
            <a:pPr marL="0" indent="0">
              <a:buNone/>
            </a:pPr>
            <a:r>
              <a:rPr lang="en-US" sz="1800" b="0" dirty="0"/>
              <a:t>node   0   1 </a:t>
            </a:r>
          </a:p>
          <a:p>
            <a:pPr marL="0" indent="0">
              <a:buNone/>
            </a:pPr>
            <a:r>
              <a:rPr lang="en-US" sz="1800" b="0" dirty="0"/>
              <a:t>  0:  10  31 </a:t>
            </a:r>
          </a:p>
          <a:p>
            <a:pPr marL="0" indent="0">
              <a:buNone/>
            </a:pPr>
            <a:r>
              <a:rPr lang="en-US" sz="1800" b="0" dirty="0"/>
              <a:t>  1:  31  10 </a:t>
            </a:r>
          </a:p>
          <a:p>
            <a:pPr marL="0" indent="0">
              <a:buNone/>
            </a:pPr>
            <a:r>
              <a:rPr lang="en-US" sz="1400" dirty="0"/>
              <a:t> </a:t>
            </a:r>
          </a:p>
          <a:p>
            <a:endParaRPr lang="en-US" sz="14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27</a:t>
            </a:fld>
            <a:r>
              <a:rPr lang="en-US" smtClean="0"/>
              <a:t> -</a:t>
            </a:r>
            <a:endParaRPr lang="en-US" dirty="0"/>
          </a:p>
        </p:txBody>
      </p:sp>
      <p:sp>
        <p:nvSpPr>
          <p:cNvPr id="6" name="Content Placeholder 4"/>
          <p:cNvSpPr txBox="1">
            <a:spLocks/>
          </p:cNvSpPr>
          <p:nvPr/>
        </p:nvSpPr>
        <p:spPr>
          <a:xfrm>
            <a:off x="3060700" y="3858701"/>
            <a:ext cx="6083300" cy="2997743"/>
          </a:xfrm>
          <a:prstGeom prst="rect">
            <a:avLst/>
          </a:prstGeom>
          <a:solidFill>
            <a:schemeClr val="accent2">
              <a:lumMod val="20000"/>
              <a:lumOff val="80000"/>
            </a:schemeClr>
          </a:solid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0" dirty="0"/>
              <a:t>zz217@cori10:~&gt; </a:t>
            </a:r>
            <a:r>
              <a:rPr lang="en-US" sz="1600" b="0" dirty="0" err="1"/>
              <a:t>scontrol</a:t>
            </a:r>
            <a:r>
              <a:rPr lang="en-US" sz="1600" b="0" dirty="0"/>
              <a:t> show node nid10388</a:t>
            </a:r>
          </a:p>
          <a:p>
            <a:pPr marL="0" indent="0">
              <a:buNone/>
            </a:pPr>
            <a:r>
              <a:rPr lang="en-US" sz="1600" b="0" dirty="0" err="1"/>
              <a:t>NodeName</a:t>
            </a:r>
            <a:r>
              <a:rPr lang="en-US" sz="1600" b="0" dirty="0"/>
              <a:t>=nid10388 Arch=x86_64 </a:t>
            </a:r>
            <a:r>
              <a:rPr lang="en-US" sz="1600" b="0" dirty="0" err="1"/>
              <a:t>CoresPerSocket</a:t>
            </a:r>
            <a:r>
              <a:rPr lang="en-US" sz="1600" b="0" dirty="0"/>
              <a:t>=68</a:t>
            </a:r>
          </a:p>
          <a:p>
            <a:pPr marL="0" indent="0">
              <a:buNone/>
            </a:pPr>
            <a:r>
              <a:rPr lang="en-US" sz="1600" b="0" dirty="0"/>
              <a:t>   </a:t>
            </a:r>
            <a:r>
              <a:rPr lang="en-US" sz="1600" b="0" dirty="0" err="1"/>
              <a:t>CPUAlloc</a:t>
            </a:r>
            <a:r>
              <a:rPr lang="en-US" sz="1600" b="0" dirty="0"/>
              <a:t>=0 </a:t>
            </a:r>
            <a:r>
              <a:rPr lang="en-US" sz="1600" b="0" dirty="0" err="1"/>
              <a:t>CPUErr</a:t>
            </a:r>
            <a:r>
              <a:rPr lang="en-US" sz="1600" b="0" dirty="0"/>
              <a:t>=0 </a:t>
            </a:r>
            <a:r>
              <a:rPr lang="en-US" sz="1600" b="0" dirty="0" err="1"/>
              <a:t>CPUTot</a:t>
            </a:r>
            <a:r>
              <a:rPr lang="en-US" sz="1600" b="0" dirty="0"/>
              <a:t>=272 </a:t>
            </a:r>
            <a:r>
              <a:rPr lang="en-US" sz="1600" b="0" dirty="0" err="1"/>
              <a:t>CPULoad</a:t>
            </a:r>
            <a:r>
              <a:rPr lang="en-US" sz="1600" b="0" dirty="0"/>
              <a:t>=0.01</a:t>
            </a:r>
          </a:p>
          <a:p>
            <a:pPr marL="0" indent="0">
              <a:buNone/>
            </a:pPr>
            <a:r>
              <a:rPr lang="en-US" sz="1600" b="0" dirty="0"/>
              <a:t> </a:t>
            </a:r>
            <a:r>
              <a:rPr lang="en-US" sz="1600" dirty="0" err="1" smtClean="0">
                <a:solidFill>
                  <a:srgbClr val="000000"/>
                </a:solidFill>
              </a:rPr>
              <a:t>AvailableFeatures</a:t>
            </a:r>
            <a:r>
              <a:rPr lang="en-US" sz="1600" dirty="0">
                <a:solidFill>
                  <a:srgbClr val="000000"/>
                </a:solidFill>
              </a:rPr>
              <a:t>=knl,flat,split,equal,cache,a2a,snc2,snc4,hemi,quad</a:t>
            </a:r>
          </a:p>
          <a:p>
            <a:pPr marL="0" indent="0">
              <a:buNone/>
            </a:pPr>
            <a:r>
              <a:rPr lang="en-US" sz="1600" dirty="0"/>
              <a:t>   </a:t>
            </a:r>
            <a:r>
              <a:rPr lang="en-US" sz="1600" dirty="0" err="1">
                <a:solidFill>
                  <a:srgbClr val="FF0000"/>
                </a:solidFill>
              </a:rPr>
              <a:t>ActiveFeatures</a:t>
            </a:r>
            <a:r>
              <a:rPr lang="en-US" sz="1600" dirty="0">
                <a:solidFill>
                  <a:srgbClr val="FF0000"/>
                </a:solidFill>
              </a:rPr>
              <a:t>=</a:t>
            </a:r>
            <a:r>
              <a:rPr lang="en-US" sz="1600" dirty="0" err="1">
                <a:solidFill>
                  <a:srgbClr val="FF0000"/>
                </a:solidFill>
              </a:rPr>
              <a:t>knl,cache,quad</a:t>
            </a:r>
            <a:endParaRPr lang="en-US" sz="1600" dirty="0">
              <a:solidFill>
                <a:srgbClr val="FF0000"/>
              </a:solidFill>
            </a:endParaRPr>
          </a:p>
          <a:p>
            <a:pPr marL="0" indent="0">
              <a:buNone/>
            </a:pPr>
            <a:r>
              <a:rPr lang="is-IS" sz="1600" b="0" dirty="0" smtClean="0"/>
              <a:t>…</a:t>
            </a:r>
          </a:p>
          <a:p>
            <a:pPr marL="0" indent="0">
              <a:buNone/>
            </a:pPr>
            <a:r>
              <a:rPr lang="en-US" sz="1600" b="0" dirty="0" smtClean="0"/>
              <a:t>   State</a:t>
            </a:r>
            <a:r>
              <a:rPr lang="en-US" sz="1600" b="0" dirty="0"/>
              <a:t>=IDLE </a:t>
            </a:r>
            <a:r>
              <a:rPr lang="en-US" sz="1600" b="0" dirty="0" err="1"/>
              <a:t>ThreadsPerCore</a:t>
            </a:r>
            <a:r>
              <a:rPr lang="en-US" sz="1600" b="0" dirty="0"/>
              <a:t>=4 </a:t>
            </a:r>
            <a:endParaRPr lang="en-US" sz="1600" b="0" dirty="0" smtClean="0"/>
          </a:p>
          <a:p>
            <a:pPr marL="0" indent="0">
              <a:buNone/>
            </a:pPr>
            <a:r>
              <a:rPr lang="is-IS" sz="1600" b="0" dirty="0" smtClean="0"/>
              <a:t>…</a:t>
            </a:r>
            <a:endParaRPr lang="en-US" sz="1600" b="0" dirty="0"/>
          </a:p>
          <a:p>
            <a:pPr marL="0" indent="0">
              <a:buNone/>
            </a:pPr>
            <a:r>
              <a:rPr lang="en-US" sz="1600" b="0" dirty="0"/>
              <a:t>   </a:t>
            </a:r>
            <a:r>
              <a:rPr lang="en-US" sz="1600" b="0" dirty="0" err="1"/>
              <a:t>BootTime</a:t>
            </a:r>
            <a:r>
              <a:rPr lang="en-US" sz="1600" b="0" dirty="0"/>
              <a:t>=2016-10-31T13:43:12 </a:t>
            </a:r>
            <a:endParaRPr lang="en-US" sz="1600" b="0" dirty="0" smtClean="0"/>
          </a:p>
          <a:p>
            <a:pPr marL="0" indent="0">
              <a:buNone/>
            </a:pPr>
            <a:r>
              <a:rPr lang="is-IS" sz="1600" b="0" dirty="0" smtClean="0"/>
              <a:t>…</a:t>
            </a:r>
            <a:endParaRPr lang="en-US" sz="1600" b="0" dirty="0"/>
          </a:p>
        </p:txBody>
      </p:sp>
    </p:spTree>
    <p:extLst>
      <p:ext uri="{BB962C8B-B14F-4D97-AF65-F5344CB8AC3E}">
        <p14:creationId xmlns:p14="http://schemas.microsoft.com/office/powerpoint/2010/main" val="1722106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Sample job script to run under the </a:t>
            </a:r>
            <a:r>
              <a:rPr lang="en-US" sz="2800" dirty="0" err="1" smtClean="0">
                <a:solidFill>
                  <a:srgbClr val="FF0000"/>
                </a:solidFill>
              </a:rPr>
              <a:t>quad,flat</a:t>
            </a:r>
            <a:r>
              <a:rPr lang="en-US" sz="2800" dirty="0" smtClean="0">
                <a:solidFill>
                  <a:srgbClr val="FF0000"/>
                </a:solidFill>
              </a:rPr>
              <a:t> </a:t>
            </a:r>
            <a:r>
              <a:rPr lang="en-US" sz="2800" dirty="0" smtClean="0">
                <a:solidFill>
                  <a:srgbClr val="37586F"/>
                </a:solidFill>
              </a:rPr>
              <a:t>mode</a:t>
            </a:r>
            <a:endParaRPr lang="en-US" sz="2800"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a:solidFill>
                  <a:srgbClr val="FF0000"/>
                </a:solidFill>
              </a:rPr>
              <a:t>#SBATCH -C </a:t>
            </a:r>
            <a:r>
              <a:rPr lang="de-DE" sz="1600" dirty="0" err="1">
                <a:solidFill>
                  <a:srgbClr val="FF0000"/>
                </a:solidFill>
              </a:rPr>
              <a:t>knl,quad</a:t>
            </a:r>
            <a:r>
              <a:rPr lang="de-DE" sz="1600" dirty="0" err="1" smtClean="0">
                <a:solidFill>
                  <a:srgbClr val="FF0000"/>
                </a:solidFill>
              </a:rPr>
              <a:t>,flat</a:t>
            </a:r>
            <a:endParaRPr lang="de-DE" sz="1600" dirty="0">
              <a:solidFill>
                <a:srgbClr val="FF0000"/>
              </a:solidFill>
            </a:endParaRPr>
          </a:p>
          <a:p>
            <a:pPr marL="0" indent="0">
              <a:buNone/>
            </a:pPr>
            <a:endParaRPr lang="de-DE" sz="1600" b="0" dirty="0"/>
          </a:p>
          <a:p>
            <a:pPr marL="0" indent="0">
              <a:buNone/>
            </a:pPr>
            <a:endParaRPr lang="de-DE" sz="1600" b="0" dirty="0" smtClean="0"/>
          </a:p>
          <a:p>
            <a:pPr marL="0" indent="0">
              <a:buNone/>
            </a:pPr>
            <a:endParaRPr lang="de-DE" sz="1600" b="0" dirty="0"/>
          </a:p>
          <a:p>
            <a:pPr marL="0" indent="0">
              <a:buNone/>
            </a:pPr>
            <a:r>
              <a:rPr lang="de-DE" sz="1600" b="0" dirty="0" err="1" smtClean="0"/>
              <a:t>export</a:t>
            </a:r>
            <a:r>
              <a:rPr lang="de-DE" sz="1600" b="0" dirty="0" smtClean="0"/>
              <a:t> </a:t>
            </a:r>
            <a:r>
              <a:rPr lang="de-DE" sz="1600" b="0" dirty="0"/>
              <a:t>OMP_NUM_THREADS=4</a:t>
            </a:r>
          </a:p>
          <a:p>
            <a:pPr marL="0" indent="0">
              <a:buNone/>
            </a:pPr>
            <a:r>
              <a:rPr lang="de-DE" sz="1600" b="0" dirty="0" err="1"/>
              <a:t>srun</a:t>
            </a:r>
            <a:r>
              <a:rPr lang="de-DE" sz="1600" b="0" dirty="0"/>
              <a:t> -</a:t>
            </a:r>
            <a:r>
              <a:rPr lang="de-DE" sz="1600" b="0" dirty="0" smtClean="0"/>
              <a:t>n64 </a:t>
            </a:r>
            <a:r>
              <a:rPr lang="de-DE" sz="1600" b="0" dirty="0"/>
              <a:t>-c4 --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600" b="0" dirty="0"/>
          </a:p>
          <a:p>
            <a:pPr marL="0" indent="0">
              <a:buNone/>
            </a:pPr>
            <a:endParaRPr lang="de-DE" sz="1600" b="0" dirty="0" smtClean="0"/>
          </a:p>
          <a:p>
            <a:pPr marL="0" indent="0">
              <a:buNone/>
            </a:pPr>
            <a:endParaRPr lang="de-DE" sz="1600" b="0" dirty="0"/>
          </a:p>
          <a:p>
            <a:pPr marL="0" indent="0">
              <a:buNone/>
            </a:pPr>
            <a:r>
              <a:rPr lang="de-DE" sz="1600" b="0" dirty="0" err="1" smtClean="0"/>
              <a:t>export</a:t>
            </a:r>
            <a:r>
              <a:rPr lang="de-DE" sz="1600" b="0" dirty="0" smtClean="0"/>
              <a:t> </a:t>
            </a:r>
            <a:r>
              <a:rPr lang="de-DE" sz="1600" b="0" dirty="0"/>
              <a:t>OMP_NUM_THREADS</a:t>
            </a:r>
            <a:r>
              <a:rPr lang="de-DE" sz="1600" b="0" dirty="0" smtClean="0"/>
              <a:t>=8</a:t>
            </a:r>
            <a:endParaRPr lang="de-DE" sz="1600" b="0" dirty="0"/>
          </a:p>
          <a:p>
            <a:pPr marL="0" indent="0">
              <a:buNone/>
            </a:pPr>
            <a:r>
              <a:rPr lang="de-DE" sz="1600" b="0" dirty="0" err="1" smtClean="0"/>
              <a:t>srun</a:t>
            </a:r>
            <a:r>
              <a:rPr lang="de-DE" sz="1600" b="0" dirty="0" smtClean="0"/>
              <a:t> –n16 –c16 </a:t>
            </a:r>
            <a:r>
              <a:rPr lang="de-DE" sz="1600" b="0" dirty="0"/>
              <a:t>--</a:t>
            </a:r>
            <a:r>
              <a:rPr lang="de-DE" sz="1600" b="0" dirty="0" err="1"/>
              <a:t>cpu_bind</a:t>
            </a:r>
            <a:r>
              <a:rPr lang="de-DE" sz="1600" b="0" dirty="0" smtClean="0"/>
              <a:t>=</a:t>
            </a:r>
            <a:r>
              <a:rPr lang="de-DE" sz="1600" b="0" dirty="0" err="1" smtClean="0"/>
              <a:t>cores</a:t>
            </a:r>
            <a:r>
              <a:rPr lang="de-DE" sz="1600" b="0" dirty="0" smtClean="0"/>
              <a:t> </a:t>
            </a:r>
            <a:r>
              <a:rPr lang="de-DE" sz="1600" b="0" dirty="0"/>
              <a:t>./</a:t>
            </a:r>
            <a:r>
              <a:rPr lang="de-DE" sz="1600" b="0" dirty="0" err="1"/>
              <a:t>a.out</a:t>
            </a:r>
            <a:endParaRPr lang="de-DE" sz="1600" b="0" dirty="0"/>
          </a:p>
          <a:p>
            <a:pPr marL="0" indent="0">
              <a:buNone/>
            </a:pPr>
            <a:endParaRPr lang="en-US" dirty="0" smtClean="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28</a:t>
            </a:fld>
            <a:r>
              <a:rPr lang="en-US" dirty="0" smtClean="0"/>
              <a:t> -</a:t>
            </a:r>
            <a:endParaRPr lang="en-US" dirty="0"/>
          </a:p>
        </p:txBody>
      </p:sp>
      <p:sp>
        <p:nvSpPr>
          <p:cNvPr id="6" name="Content Placeholder 5"/>
          <p:cNvSpPr>
            <a:spLocks noGrp="1"/>
          </p:cNvSpPr>
          <p:nvPr>
            <p:ph sz="half" idx="4294967295"/>
          </p:nvPr>
        </p:nvSpPr>
        <p:spPr>
          <a:xfrm>
            <a:off x="5105400" y="1260475"/>
            <a:ext cx="4038600" cy="4865688"/>
          </a:xfrm>
        </p:spPr>
        <p:txBody>
          <a:bodyPr>
            <a:normAutofit/>
          </a:bodyPr>
          <a:lstStyle/>
          <a:p>
            <a:pPr marL="0" indent="0">
              <a:buNone/>
            </a:pPr>
            <a:r>
              <a:rPr lang="en-US" sz="2400" dirty="0" smtClean="0"/>
              <a:t>Process affinity outcome</a:t>
            </a:r>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467586745"/>
              </p:ext>
            </p:extLst>
          </p:nvPr>
        </p:nvGraphicFramePr>
        <p:xfrm>
          <a:off x="4864100" y="21386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8032955"/>
              </p:ext>
            </p:extLst>
          </p:nvPr>
        </p:nvGraphicFramePr>
        <p:xfrm>
          <a:off x="5708650" y="21374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49824787"/>
              </p:ext>
            </p:extLst>
          </p:nvPr>
        </p:nvGraphicFramePr>
        <p:xfrm>
          <a:off x="6629400" y="21412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11185322"/>
              </p:ext>
            </p:extLst>
          </p:nvPr>
        </p:nvGraphicFramePr>
        <p:xfrm>
          <a:off x="7473950" y="21399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91714205"/>
              </p:ext>
            </p:extLst>
          </p:nvPr>
        </p:nvGraphicFramePr>
        <p:xfrm>
          <a:off x="5537200" y="30149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72263604"/>
              </p:ext>
            </p:extLst>
          </p:nvPr>
        </p:nvGraphicFramePr>
        <p:xfrm>
          <a:off x="6381750" y="30137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61685825"/>
              </p:ext>
            </p:extLst>
          </p:nvPr>
        </p:nvGraphicFramePr>
        <p:xfrm>
          <a:off x="7302500" y="30175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12958295"/>
              </p:ext>
            </p:extLst>
          </p:nvPr>
        </p:nvGraphicFramePr>
        <p:xfrm>
          <a:off x="8147050" y="30162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68056997"/>
              </p:ext>
            </p:extLst>
          </p:nvPr>
        </p:nvGraphicFramePr>
        <p:xfrm>
          <a:off x="4889500" y="464280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14440418"/>
              </p:ext>
            </p:extLst>
          </p:nvPr>
        </p:nvGraphicFramePr>
        <p:xfrm>
          <a:off x="5734050" y="464153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378182921"/>
              </p:ext>
            </p:extLst>
          </p:nvPr>
        </p:nvGraphicFramePr>
        <p:xfrm>
          <a:off x="6654800" y="464534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85489503"/>
              </p:ext>
            </p:extLst>
          </p:nvPr>
        </p:nvGraphicFramePr>
        <p:xfrm>
          <a:off x="7499350" y="464407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47749390"/>
              </p:ext>
            </p:extLst>
          </p:nvPr>
        </p:nvGraphicFramePr>
        <p:xfrm>
          <a:off x="5562600" y="551910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75584684"/>
              </p:ext>
            </p:extLst>
          </p:nvPr>
        </p:nvGraphicFramePr>
        <p:xfrm>
          <a:off x="6400800" y="551783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923370235"/>
              </p:ext>
            </p:extLst>
          </p:nvPr>
        </p:nvGraphicFramePr>
        <p:xfrm>
          <a:off x="7327900" y="552164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151416765"/>
              </p:ext>
            </p:extLst>
          </p:nvPr>
        </p:nvGraphicFramePr>
        <p:xfrm>
          <a:off x="8172450" y="552037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5" name="Group 4"/>
          <p:cNvGrpSpPr/>
          <p:nvPr/>
        </p:nvGrpSpPr>
        <p:grpSpPr>
          <a:xfrm>
            <a:off x="4995348" y="1904726"/>
            <a:ext cx="3854507" cy="1521805"/>
            <a:chOff x="4995348" y="1904726"/>
            <a:chExt cx="3854507" cy="1521805"/>
          </a:xfrm>
        </p:grpSpPr>
        <p:sp>
          <p:nvSpPr>
            <p:cNvPr id="11" name="TextBox 10"/>
            <p:cNvSpPr txBox="1"/>
            <p:nvPr/>
          </p:nvSpPr>
          <p:spPr>
            <a:xfrm>
              <a:off x="8445500" y="2184400"/>
              <a:ext cx="344039" cy="369332"/>
            </a:xfrm>
            <a:prstGeom prst="rect">
              <a:avLst/>
            </a:prstGeom>
            <a:noFill/>
          </p:spPr>
          <p:txBody>
            <a:bodyPr wrap="none" rtlCol="0">
              <a:spAutoFit/>
            </a:bodyPr>
            <a:lstStyle/>
            <a:p>
              <a:r>
                <a:rPr lang="is-IS" dirty="0" smtClean="0"/>
                <a:t>…</a:t>
              </a:r>
              <a:endParaRPr lang="en-US" dirty="0" smtClean="0"/>
            </a:p>
          </p:txBody>
        </p:sp>
        <p:sp>
          <p:nvSpPr>
            <p:cNvPr id="16" name="TextBox 15"/>
            <p:cNvSpPr txBox="1"/>
            <p:nvPr/>
          </p:nvSpPr>
          <p:spPr>
            <a:xfrm>
              <a:off x="5042364" y="3048000"/>
              <a:ext cx="344039" cy="369332"/>
            </a:xfrm>
            <a:prstGeom prst="rect">
              <a:avLst/>
            </a:prstGeom>
            <a:noFill/>
          </p:spPr>
          <p:txBody>
            <a:bodyPr wrap="none" rtlCol="0">
              <a:spAutoFit/>
            </a:bodyPr>
            <a:lstStyle/>
            <a:p>
              <a:r>
                <a:rPr lang="is-IS" dirty="0" smtClean="0"/>
                <a:t>…</a:t>
              </a:r>
              <a:endParaRPr lang="en-US" dirty="0" smtClean="0"/>
            </a:p>
          </p:txBody>
        </p:sp>
        <p:sp>
          <p:nvSpPr>
            <p:cNvPr id="27" name="TextBox 26"/>
            <p:cNvSpPr txBox="1"/>
            <p:nvPr/>
          </p:nvSpPr>
          <p:spPr>
            <a:xfrm>
              <a:off x="50038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28" name="TextBox 27"/>
            <p:cNvSpPr txBox="1"/>
            <p:nvPr/>
          </p:nvSpPr>
          <p:spPr>
            <a:xfrm>
              <a:off x="6743700" y="2327466"/>
              <a:ext cx="558800" cy="221599"/>
            </a:xfrm>
            <a:prstGeom prst="rect">
              <a:avLst/>
            </a:prstGeom>
            <a:solidFill>
              <a:srgbClr val="F8961D"/>
            </a:solidFill>
          </p:spPr>
          <p:txBody>
            <a:bodyPr wrap="square" lIns="0" tIns="18288" rIns="0" bIns="18288" rtlCol="0">
              <a:spAutoFit/>
            </a:bodyPr>
            <a:lstStyle/>
            <a:p>
              <a:pPr algn="ctr"/>
              <a:r>
                <a:rPr lang="en-US" sz="1200" dirty="0" smtClean="0"/>
                <a:t> Rank 2</a:t>
              </a:r>
            </a:p>
          </p:txBody>
        </p:sp>
        <p:sp>
          <p:nvSpPr>
            <p:cNvPr id="29" name="TextBox 28"/>
            <p:cNvSpPr txBox="1"/>
            <p:nvPr/>
          </p:nvSpPr>
          <p:spPr>
            <a:xfrm>
              <a:off x="76073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3</a:t>
              </a:r>
            </a:p>
          </p:txBody>
        </p:sp>
        <p:sp>
          <p:nvSpPr>
            <p:cNvPr id="30" name="TextBox 29"/>
            <p:cNvSpPr txBox="1"/>
            <p:nvPr/>
          </p:nvSpPr>
          <p:spPr>
            <a:xfrm>
              <a:off x="5702300" y="3187152"/>
              <a:ext cx="558800" cy="221599"/>
            </a:xfrm>
            <a:prstGeom prst="rect">
              <a:avLst/>
            </a:prstGeom>
            <a:solidFill>
              <a:srgbClr val="F8961D"/>
            </a:solidFill>
          </p:spPr>
          <p:txBody>
            <a:bodyPr wrap="square" lIns="0" tIns="18288" rIns="0" bIns="18288" rtlCol="0">
              <a:spAutoFit/>
            </a:bodyPr>
            <a:lstStyle/>
            <a:p>
              <a:pPr algn="ctr"/>
              <a:r>
                <a:rPr lang="en-US" sz="1200" dirty="0" smtClean="0"/>
                <a:t> Rank 60</a:t>
              </a:r>
            </a:p>
          </p:txBody>
        </p:sp>
        <p:sp>
          <p:nvSpPr>
            <p:cNvPr id="31" name="TextBox 30"/>
            <p:cNvSpPr txBox="1"/>
            <p:nvPr/>
          </p:nvSpPr>
          <p:spPr>
            <a:xfrm>
              <a:off x="6540500"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61</a:t>
              </a:r>
            </a:p>
          </p:txBody>
        </p:sp>
        <p:sp>
          <p:nvSpPr>
            <p:cNvPr id="32" name="TextBox 31"/>
            <p:cNvSpPr txBox="1"/>
            <p:nvPr/>
          </p:nvSpPr>
          <p:spPr>
            <a:xfrm>
              <a:off x="7467600" y="3204932"/>
              <a:ext cx="558800" cy="221599"/>
            </a:xfrm>
            <a:prstGeom prst="rect">
              <a:avLst/>
            </a:prstGeom>
            <a:solidFill>
              <a:srgbClr val="F8961D"/>
            </a:solidFill>
          </p:spPr>
          <p:txBody>
            <a:bodyPr wrap="square" lIns="0" tIns="18288" rIns="0" bIns="18288" rtlCol="0">
              <a:spAutoFit/>
            </a:bodyPr>
            <a:lstStyle/>
            <a:p>
              <a:pPr algn="ctr"/>
              <a:r>
                <a:rPr lang="en-US" sz="1200" dirty="0" smtClean="0"/>
                <a:t> Rank 62</a:t>
              </a:r>
            </a:p>
          </p:txBody>
        </p:sp>
        <p:sp>
          <p:nvSpPr>
            <p:cNvPr id="33" name="TextBox 32"/>
            <p:cNvSpPr txBox="1"/>
            <p:nvPr/>
          </p:nvSpPr>
          <p:spPr>
            <a:xfrm>
              <a:off x="8256139"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63</a:t>
              </a:r>
            </a:p>
          </p:txBody>
        </p:sp>
        <p:sp>
          <p:nvSpPr>
            <p:cNvPr id="34" name="TextBox 33"/>
            <p:cNvSpPr txBox="1"/>
            <p:nvPr/>
          </p:nvSpPr>
          <p:spPr>
            <a:xfrm>
              <a:off x="58420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1</a:t>
              </a:r>
            </a:p>
          </p:txBody>
        </p:sp>
        <p:sp>
          <p:nvSpPr>
            <p:cNvPr id="36" name="TextBox 35"/>
            <p:cNvSpPr txBox="1"/>
            <p:nvPr/>
          </p:nvSpPr>
          <p:spPr>
            <a:xfrm>
              <a:off x="4995348" y="1905004"/>
              <a:ext cx="530915" cy="246221"/>
            </a:xfrm>
            <a:prstGeom prst="rect">
              <a:avLst/>
            </a:prstGeom>
            <a:noFill/>
          </p:spPr>
          <p:txBody>
            <a:bodyPr wrap="none" rtlCol="0">
              <a:spAutoFit/>
            </a:bodyPr>
            <a:lstStyle/>
            <a:p>
              <a:r>
                <a:rPr lang="en-US" sz="1000" b="1" dirty="0" smtClean="0"/>
                <a:t>Core 0</a:t>
              </a:r>
            </a:p>
          </p:txBody>
        </p:sp>
        <p:sp>
          <p:nvSpPr>
            <p:cNvPr id="37" name="TextBox 36"/>
            <p:cNvSpPr txBox="1"/>
            <p:nvPr/>
          </p:nvSpPr>
          <p:spPr>
            <a:xfrm>
              <a:off x="5649759" y="2784850"/>
              <a:ext cx="595035" cy="246221"/>
            </a:xfrm>
            <a:prstGeom prst="rect">
              <a:avLst/>
            </a:prstGeom>
            <a:noFill/>
          </p:spPr>
          <p:txBody>
            <a:bodyPr wrap="none" rtlCol="0">
              <a:spAutoFit/>
            </a:bodyPr>
            <a:lstStyle/>
            <a:p>
              <a:r>
                <a:rPr lang="en-US" sz="1000" b="1" dirty="0" smtClean="0"/>
                <a:t>Core 60</a:t>
              </a:r>
            </a:p>
          </p:txBody>
        </p:sp>
        <p:sp>
          <p:nvSpPr>
            <p:cNvPr id="39" name="TextBox 38"/>
            <p:cNvSpPr txBox="1"/>
            <p:nvPr/>
          </p:nvSpPr>
          <p:spPr>
            <a:xfrm>
              <a:off x="5865661" y="1904726"/>
              <a:ext cx="525617" cy="246221"/>
            </a:xfrm>
            <a:prstGeom prst="rect">
              <a:avLst/>
            </a:prstGeom>
            <a:noFill/>
          </p:spPr>
          <p:txBody>
            <a:bodyPr wrap="none" rtlCol="0">
              <a:spAutoFit/>
            </a:bodyPr>
            <a:lstStyle/>
            <a:p>
              <a:r>
                <a:rPr lang="en-US" sz="1000" b="1" dirty="0" smtClean="0"/>
                <a:t>Core 1</a:t>
              </a:r>
            </a:p>
          </p:txBody>
        </p:sp>
        <p:sp>
          <p:nvSpPr>
            <p:cNvPr id="40" name="TextBox 39"/>
            <p:cNvSpPr txBox="1"/>
            <p:nvPr/>
          </p:nvSpPr>
          <p:spPr>
            <a:xfrm>
              <a:off x="6767361" y="1917860"/>
              <a:ext cx="525617" cy="246221"/>
            </a:xfrm>
            <a:prstGeom prst="rect">
              <a:avLst/>
            </a:prstGeom>
            <a:noFill/>
          </p:spPr>
          <p:txBody>
            <a:bodyPr wrap="none" rtlCol="0">
              <a:spAutoFit/>
            </a:bodyPr>
            <a:lstStyle/>
            <a:p>
              <a:r>
                <a:rPr lang="en-US" sz="1000" b="1" dirty="0" smtClean="0"/>
                <a:t>Core 2</a:t>
              </a:r>
            </a:p>
          </p:txBody>
        </p:sp>
        <p:sp>
          <p:nvSpPr>
            <p:cNvPr id="41" name="TextBox 40"/>
            <p:cNvSpPr txBox="1"/>
            <p:nvPr/>
          </p:nvSpPr>
          <p:spPr>
            <a:xfrm>
              <a:off x="7630961" y="1912356"/>
              <a:ext cx="525617" cy="246221"/>
            </a:xfrm>
            <a:prstGeom prst="rect">
              <a:avLst/>
            </a:prstGeom>
            <a:noFill/>
          </p:spPr>
          <p:txBody>
            <a:bodyPr wrap="none" rtlCol="0">
              <a:spAutoFit/>
            </a:bodyPr>
            <a:lstStyle/>
            <a:p>
              <a:r>
                <a:rPr lang="en-US" sz="1000" b="1" dirty="0" smtClean="0"/>
                <a:t>Core 3</a:t>
              </a:r>
            </a:p>
          </p:txBody>
        </p:sp>
        <p:sp>
          <p:nvSpPr>
            <p:cNvPr id="42" name="TextBox 41"/>
            <p:cNvSpPr txBox="1"/>
            <p:nvPr/>
          </p:nvSpPr>
          <p:spPr>
            <a:xfrm>
              <a:off x="6521826" y="2794003"/>
              <a:ext cx="590614" cy="246221"/>
            </a:xfrm>
            <a:prstGeom prst="rect">
              <a:avLst/>
            </a:prstGeom>
            <a:noFill/>
          </p:spPr>
          <p:txBody>
            <a:bodyPr wrap="none" rtlCol="0">
              <a:spAutoFit/>
            </a:bodyPr>
            <a:lstStyle/>
            <a:p>
              <a:r>
                <a:rPr lang="en-US" sz="1000" b="1" dirty="0" smtClean="0"/>
                <a:t>Core 61</a:t>
              </a:r>
            </a:p>
          </p:txBody>
        </p:sp>
        <p:sp>
          <p:nvSpPr>
            <p:cNvPr id="43" name="TextBox 42"/>
            <p:cNvSpPr txBox="1"/>
            <p:nvPr/>
          </p:nvSpPr>
          <p:spPr>
            <a:xfrm>
              <a:off x="7448926" y="2794003"/>
              <a:ext cx="590614" cy="246221"/>
            </a:xfrm>
            <a:prstGeom prst="rect">
              <a:avLst/>
            </a:prstGeom>
            <a:noFill/>
          </p:spPr>
          <p:txBody>
            <a:bodyPr wrap="none" rtlCol="0">
              <a:spAutoFit/>
            </a:bodyPr>
            <a:lstStyle/>
            <a:p>
              <a:r>
                <a:rPr lang="en-US" sz="1000" b="1" dirty="0" smtClean="0"/>
                <a:t>Core 62</a:t>
              </a:r>
            </a:p>
          </p:txBody>
        </p:sp>
        <p:sp>
          <p:nvSpPr>
            <p:cNvPr id="44" name="TextBox 43"/>
            <p:cNvSpPr txBox="1"/>
            <p:nvPr/>
          </p:nvSpPr>
          <p:spPr>
            <a:xfrm>
              <a:off x="8259241" y="2784850"/>
              <a:ext cx="590614" cy="246221"/>
            </a:xfrm>
            <a:prstGeom prst="rect">
              <a:avLst/>
            </a:prstGeom>
            <a:noFill/>
          </p:spPr>
          <p:txBody>
            <a:bodyPr wrap="none" rtlCol="0">
              <a:spAutoFit/>
            </a:bodyPr>
            <a:lstStyle/>
            <a:p>
              <a:r>
                <a:rPr lang="en-US" sz="1000" b="1" dirty="0" smtClean="0"/>
                <a:t>Core 63</a:t>
              </a:r>
            </a:p>
          </p:txBody>
        </p:sp>
      </p:grpSp>
      <p:grpSp>
        <p:nvGrpSpPr>
          <p:cNvPr id="53" name="Group 52"/>
          <p:cNvGrpSpPr/>
          <p:nvPr/>
        </p:nvGrpSpPr>
        <p:grpSpPr>
          <a:xfrm>
            <a:off x="4982648" y="4416626"/>
            <a:ext cx="3854507" cy="1517530"/>
            <a:chOff x="4982648" y="4416626"/>
            <a:chExt cx="3854507" cy="1517530"/>
          </a:xfrm>
        </p:grpSpPr>
        <p:sp>
          <p:nvSpPr>
            <p:cNvPr id="21" name="TextBox 20"/>
            <p:cNvSpPr txBox="1"/>
            <p:nvPr/>
          </p:nvSpPr>
          <p:spPr>
            <a:xfrm>
              <a:off x="8470900" y="4688524"/>
              <a:ext cx="344039" cy="369332"/>
            </a:xfrm>
            <a:prstGeom prst="rect">
              <a:avLst/>
            </a:prstGeom>
            <a:noFill/>
          </p:spPr>
          <p:txBody>
            <a:bodyPr wrap="none" rtlCol="0">
              <a:spAutoFit/>
            </a:bodyPr>
            <a:lstStyle/>
            <a:p>
              <a:r>
                <a:rPr lang="is-IS" dirty="0" smtClean="0"/>
                <a:t>…</a:t>
              </a:r>
              <a:endParaRPr lang="en-US" dirty="0" smtClean="0"/>
            </a:p>
          </p:txBody>
        </p:sp>
        <p:sp>
          <p:nvSpPr>
            <p:cNvPr id="26" name="TextBox 25"/>
            <p:cNvSpPr txBox="1"/>
            <p:nvPr/>
          </p:nvSpPr>
          <p:spPr>
            <a:xfrm>
              <a:off x="5067764" y="5552124"/>
              <a:ext cx="344039" cy="369332"/>
            </a:xfrm>
            <a:prstGeom prst="rect">
              <a:avLst/>
            </a:prstGeom>
            <a:noFill/>
          </p:spPr>
          <p:txBody>
            <a:bodyPr wrap="none" rtlCol="0">
              <a:spAutoFit/>
            </a:bodyPr>
            <a:lstStyle/>
            <a:p>
              <a:r>
                <a:rPr lang="is-IS" dirty="0" smtClean="0"/>
                <a:t>…</a:t>
              </a:r>
              <a:endParaRPr lang="en-US" dirty="0" smtClean="0"/>
            </a:p>
          </p:txBody>
        </p:sp>
        <p:sp>
          <p:nvSpPr>
            <p:cNvPr id="35" name="TextBox 34"/>
            <p:cNvSpPr txBox="1"/>
            <p:nvPr/>
          </p:nvSpPr>
          <p:spPr>
            <a:xfrm>
              <a:off x="5181600" y="4831590"/>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38" name="TextBox 37"/>
            <p:cNvSpPr txBox="1"/>
            <p:nvPr/>
          </p:nvSpPr>
          <p:spPr>
            <a:xfrm>
              <a:off x="5842000" y="5712557"/>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5" name="TextBox 44"/>
            <p:cNvSpPr txBox="1"/>
            <p:nvPr/>
          </p:nvSpPr>
          <p:spPr>
            <a:xfrm>
              <a:off x="4982648" y="4416904"/>
              <a:ext cx="530915" cy="246221"/>
            </a:xfrm>
            <a:prstGeom prst="rect">
              <a:avLst/>
            </a:prstGeom>
            <a:noFill/>
          </p:spPr>
          <p:txBody>
            <a:bodyPr wrap="none" rtlCol="0">
              <a:spAutoFit/>
            </a:bodyPr>
            <a:lstStyle/>
            <a:p>
              <a:r>
                <a:rPr lang="en-US" sz="1000" b="1" dirty="0" smtClean="0"/>
                <a:t>Core 0</a:t>
              </a:r>
            </a:p>
          </p:txBody>
        </p:sp>
        <p:sp>
          <p:nvSpPr>
            <p:cNvPr id="46" name="TextBox 45"/>
            <p:cNvSpPr txBox="1"/>
            <p:nvPr/>
          </p:nvSpPr>
          <p:spPr>
            <a:xfrm>
              <a:off x="5637059" y="5296750"/>
              <a:ext cx="595035" cy="246221"/>
            </a:xfrm>
            <a:prstGeom prst="rect">
              <a:avLst/>
            </a:prstGeom>
            <a:noFill/>
          </p:spPr>
          <p:txBody>
            <a:bodyPr wrap="none" rtlCol="0">
              <a:spAutoFit/>
            </a:bodyPr>
            <a:lstStyle/>
            <a:p>
              <a:r>
                <a:rPr lang="en-US" sz="1000" b="1" dirty="0" smtClean="0"/>
                <a:t>Core 60</a:t>
              </a:r>
            </a:p>
          </p:txBody>
        </p:sp>
        <p:sp>
          <p:nvSpPr>
            <p:cNvPr id="47" name="TextBox 46"/>
            <p:cNvSpPr txBox="1"/>
            <p:nvPr/>
          </p:nvSpPr>
          <p:spPr>
            <a:xfrm>
              <a:off x="5852961" y="4416626"/>
              <a:ext cx="525617" cy="246221"/>
            </a:xfrm>
            <a:prstGeom prst="rect">
              <a:avLst/>
            </a:prstGeom>
            <a:noFill/>
          </p:spPr>
          <p:txBody>
            <a:bodyPr wrap="none" rtlCol="0">
              <a:spAutoFit/>
            </a:bodyPr>
            <a:lstStyle/>
            <a:p>
              <a:r>
                <a:rPr lang="en-US" sz="1000" b="1" dirty="0" smtClean="0"/>
                <a:t>Core 1</a:t>
              </a:r>
            </a:p>
          </p:txBody>
        </p:sp>
        <p:sp>
          <p:nvSpPr>
            <p:cNvPr id="48" name="TextBox 47"/>
            <p:cNvSpPr txBox="1"/>
            <p:nvPr/>
          </p:nvSpPr>
          <p:spPr>
            <a:xfrm>
              <a:off x="6754661" y="4429760"/>
              <a:ext cx="525617" cy="246221"/>
            </a:xfrm>
            <a:prstGeom prst="rect">
              <a:avLst/>
            </a:prstGeom>
            <a:noFill/>
          </p:spPr>
          <p:txBody>
            <a:bodyPr wrap="none" rtlCol="0">
              <a:spAutoFit/>
            </a:bodyPr>
            <a:lstStyle/>
            <a:p>
              <a:r>
                <a:rPr lang="en-US" sz="1000" b="1" dirty="0" smtClean="0"/>
                <a:t>Core 2</a:t>
              </a:r>
            </a:p>
          </p:txBody>
        </p:sp>
        <p:sp>
          <p:nvSpPr>
            <p:cNvPr id="49" name="TextBox 48"/>
            <p:cNvSpPr txBox="1"/>
            <p:nvPr/>
          </p:nvSpPr>
          <p:spPr>
            <a:xfrm>
              <a:off x="7618261" y="4424256"/>
              <a:ext cx="525617" cy="246221"/>
            </a:xfrm>
            <a:prstGeom prst="rect">
              <a:avLst/>
            </a:prstGeom>
            <a:noFill/>
          </p:spPr>
          <p:txBody>
            <a:bodyPr wrap="none" rtlCol="0">
              <a:spAutoFit/>
            </a:bodyPr>
            <a:lstStyle/>
            <a:p>
              <a:r>
                <a:rPr lang="en-US" sz="1000" b="1" dirty="0" smtClean="0"/>
                <a:t>Core 3</a:t>
              </a:r>
            </a:p>
          </p:txBody>
        </p:sp>
        <p:sp>
          <p:nvSpPr>
            <p:cNvPr id="50" name="TextBox 49"/>
            <p:cNvSpPr txBox="1"/>
            <p:nvPr/>
          </p:nvSpPr>
          <p:spPr>
            <a:xfrm>
              <a:off x="6509126" y="5305903"/>
              <a:ext cx="590614" cy="246221"/>
            </a:xfrm>
            <a:prstGeom prst="rect">
              <a:avLst/>
            </a:prstGeom>
            <a:noFill/>
          </p:spPr>
          <p:txBody>
            <a:bodyPr wrap="none" rtlCol="0">
              <a:spAutoFit/>
            </a:bodyPr>
            <a:lstStyle/>
            <a:p>
              <a:r>
                <a:rPr lang="en-US" sz="1000" b="1" dirty="0" smtClean="0"/>
                <a:t>Core 61</a:t>
              </a:r>
            </a:p>
          </p:txBody>
        </p:sp>
        <p:sp>
          <p:nvSpPr>
            <p:cNvPr id="51" name="TextBox 50"/>
            <p:cNvSpPr txBox="1"/>
            <p:nvPr/>
          </p:nvSpPr>
          <p:spPr>
            <a:xfrm>
              <a:off x="7436226" y="5305903"/>
              <a:ext cx="590614" cy="246221"/>
            </a:xfrm>
            <a:prstGeom prst="rect">
              <a:avLst/>
            </a:prstGeom>
            <a:noFill/>
          </p:spPr>
          <p:txBody>
            <a:bodyPr wrap="none" rtlCol="0">
              <a:spAutoFit/>
            </a:bodyPr>
            <a:lstStyle/>
            <a:p>
              <a:r>
                <a:rPr lang="en-US" sz="1000" b="1" dirty="0" smtClean="0"/>
                <a:t>Core 62</a:t>
              </a:r>
            </a:p>
          </p:txBody>
        </p:sp>
        <p:sp>
          <p:nvSpPr>
            <p:cNvPr id="52" name="TextBox 51"/>
            <p:cNvSpPr txBox="1"/>
            <p:nvPr/>
          </p:nvSpPr>
          <p:spPr>
            <a:xfrm>
              <a:off x="8246541" y="5296750"/>
              <a:ext cx="590614" cy="246221"/>
            </a:xfrm>
            <a:prstGeom prst="rect">
              <a:avLst/>
            </a:prstGeom>
            <a:noFill/>
          </p:spPr>
          <p:txBody>
            <a:bodyPr wrap="none" rtlCol="0">
              <a:spAutoFit/>
            </a:bodyPr>
            <a:lstStyle/>
            <a:p>
              <a:r>
                <a:rPr lang="en-US" sz="1000" b="1" dirty="0" smtClean="0"/>
                <a:t>Core 63</a:t>
              </a:r>
            </a:p>
          </p:txBody>
        </p:sp>
      </p:grpSp>
    </p:spTree>
    <p:extLst>
      <p:ext uri="{BB962C8B-B14F-4D97-AF65-F5344CB8AC3E}">
        <p14:creationId xmlns:p14="http://schemas.microsoft.com/office/powerpoint/2010/main" val="21625332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Sample job script to run under the </a:t>
            </a:r>
            <a:r>
              <a:rPr lang="en-US" sz="2800" dirty="0" err="1" smtClean="0">
                <a:solidFill>
                  <a:srgbClr val="FF0000"/>
                </a:solidFill>
              </a:rPr>
              <a:t>quad,flat</a:t>
            </a:r>
            <a:r>
              <a:rPr lang="en-US" sz="2800" dirty="0" smtClean="0">
                <a:solidFill>
                  <a:srgbClr val="FF0000"/>
                </a:solidFill>
              </a:rPr>
              <a:t> </a:t>
            </a:r>
            <a:r>
              <a:rPr lang="en-US" sz="2800" dirty="0" smtClean="0">
                <a:solidFill>
                  <a:srgbClr val="37586F"/>
                </a:solidFill>
              </a:rPr>
              <a:t>mode</a:t>
            </a:r>
            <a:endParaRPr lang="en-US" sz="2800"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2100" dirty="0" smtClean="0"/>
              <a:t>Sample Job script (</a:t>
            </a:r>
            <a:r>
              <a:rPr lang="en-US" sz="2100" dirty="0" err="1" smtClean="0"/>
              <a:t>MPI+OpenMP</a:t>
            </a:r>
            <a:r>
              <a:rPr lang="en-US" sz="2100" dirty="0" smtClean="0"/>
              <a:t>)</a:t>
            </a:r>
          </a:p>
          <a:p>
            <a:pPr marL="0" indent="0">
              <a:buNone/>
            </a:pP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b="0" dirty="0">
                <a:solidFill>
                  <a:srgbClr val="FF0000"/>
                </a:solidFill>
              </a:rPr>
              <a:t>#SBATCH -C </a:t>
            </a:r>
            <a:r>
              <a:rPr lang="de-DE" sz="1600" b="0" dirty="0" err="1">
                <a:solidFill>
                  <a:srgbClr val="FF0000"/>
                </a:solidFill>
              </a:rPr>
              <a:t>knl,quad</a:t>
            </a:r>
            <a:r>
              <a:rPr lang="de-DE" sz="1600" b="0" dirty="0" err="1" smtClean="0">
                <a:solidFill>
                  <a:srgbClr val="FF0000"/>
                </a:solidFill>
              </a:rPr>
              <a:t>,flat</a:t>
            </a:r>
            <a:endParaRPr lang="de-DE" sz="1600" b="0" dirty="0">
              <a:solidFill>
                <a:srgbClr val="FF0000"/>
              </a:solidFill>
            </a:endParaRPr>
          </a:p>
          <a:p>
            <a:pPr marL="0" indent="0">
              <a:buNone/>
            </a:pPr>
            <a:endParaRPr lang="de-DE" sz="1600" b="0" dirty="0"/>
          </a:p>
          <a:p>
            <a:pPr marL="0" indent="0">
              <a:buNone/>
            </a:pPr>
            <a:r>
              <a:rPr lang="de-DE" sz="1600" dirty="0" err="1"/>
              <a:t>export</a:t>
            </a:r>
            <a:r>
              <a:rPr lang="de-DE" sz="1600" dirty="0"/>
              <a:t> OMP_PROC_BIND=</a:t>
            </a:r>
            <a:r>
              <a:rPr lang="de-DE" sz="1600" dirty="0" err="1"/>
              <a:t>true</a:t>
            </a:r>
            <a:endParaRPr lang="de-DE" sz="1600" dirty="0"/>
          </a:p>
          <a:p>
            <a:pPr marL="0" indent="0">
              <a:buNone/>
            </a:pPr>
            <a:r>
              <a:rPr lang="de-DE" sz="1600" dirty="0" err="1"/>
              <a:t>export</a:t>
            </a:r>
            <a:r>
              <a:rPr lang="de-DE" sz="1600" dirty="0"/>
              <a:t> OMP_PLACES=</a:t>
            </a:r>
            <a:r>
              <a:rPr lang="de-DE" sz="1600" dirty="0" err="1" smtClean="0"/>
              <a:t>threads</a:t>
            </a:r>
            <a:endParaRPr lang="de-DE" sz="1600" dirty="0" smtClean="0"/>
          </a:p>
          <a:p>
            <a:pPr marL="0" indent="0">
              <a:buNone/>
            </a:pPr>
            <a:endParaRPr lang="de-DE" sz="1600" b="0" dirty="0"/>
          </a:p>
          <a:p>
            <a:pPr marL="0" indent="0">
              <a:buNone/>
            </a:pPr>
            <a:r>
              <a:rPr lang="de-DE" sz="1600" b="0" dirty="0" err="1" smtClean="0"/>
              <a:t>export</a:t>
            </a:r>
            <a:r>
              <a:rPr lang="de-DE" sz="1600" b="0" dirty="0" smtClean="0"/>
              <a:t> </a:t>
            </a:r>
            <a:r>
              <a:rPr lang="de-DE" sz="1600" b="0" dirty="0"/>
              <a:t>OMP_NUM_THREADS=4</a:t>
            </a:r>
          </a:p>
          <a:p>
            <a:pPr marL="0" indent="0">
              <a:buNone/>
            </a:pPr>
            <a:r>
              <a:rPr lang="de-DE" sz="1600" b="0" dirty="0" err="1"/>
              <a:t>srun</a:t>
            </a:r>
            <a:r>
              <a:rPr lang="de-DE" sz="1600" b="0" dirty="0"/>
              <a:t> -</a:t>
            </a:r>
            <a:r>
              <a:rPr lang="de-DE" sz="1600" b="0" dirty="0" smtClean="0"/>
              <a:t>n64 </a:t>
            </a:r>
            <a:r>
              <a:rPr lang="de-DE" sz="1600" b="0" dirty="0"/>
              <a:t>-c4 --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a.out</a:t>
            </a:r>
            <a:endParaRPr lang="de-DE" sz="1600" b="0" dirty="0"/>
          </a:p>
          <a:p>
            <a:pPr marL="0" indent="0">
              <a:buNone/>
            </a:pPr>
            <a:endParaRPr lang="de-DE" sz="1600" b="0" dirty="0" smtClean="0"/>
          </a:p>
          <a:p>
            <a:pPr marL="0" indent="0">
              <a:buNone/>
            </a:pPr>
            <a:r>
              <a:rPr lang="de-DE" sz="1600" b="0" dirty="0" err="1" smtClean="0"/>
              <a:t>export</a:t>
            </a:r>
            <a:r>
              <a:rPr lang="de-DE" sz="1600" b="0" dirty="0" smtClean="0"/>
              <a:t> </a:t>
            </a:r>
            <a:r>
              <a:rPr lang="de-DE" sz="1600" b="0" dirty="0"/>
              <a:t>OMP_NUM_THREADS=</a:t>
            </a:r>
            <a:r>
              <a:rPr lang="de-DE" sz="1600" b="0" dirty="0" smtClean="0"/>
              <a:t>8</a:t>
            </a:r>
            <a:endParaRPr lang="de-DE" sz="1600" b="0" dirty="0"/>
          </a:p>
          <a:p>
            <a:pPr marL="0" indent="0">
              <a:buNone/>
            </a:pPr>
            <a:r>
              <a:rPr lang="de-DE" sz="1600" b="0" dirty="0" err="1" smtClean="0"/>
              <a:t>srun</a:t>
            </a:r>
            <a:r>
              <a:rPr lang="de-DE" sz="1600" b="0" dirty="0" smtClean="0"/>
              <a:t> –n16 –c16 </a:t>
            </a:r>
            <a:r>
              <a:rPr lang="de-DE" sz="1600" b="0" dirty="0"/>
              <a:t>--</a:t>
            </a:r>
            <a:r>
              <a:rPr lang="de-DE" sz="1600" b="0" dirty="0" err="1"/>
              <a:t>cpu_bind</a:t>
            </a:r>
            <a:r>
              <a:rPr lang="de-DE" sz="1600" b="0" dirty="0" smtClean="0"/>
              <a:t>=</a:t>
            </a:r>
            <a:r>
              <a:rPr lang="de-DE" sz="1600" b="0" dirty="0" err="1" smtClean="0"/>
              <a:t>cores</a:t>
            </a:r>
            <a:r>
              <a:rPr lang="de-DE" sz="1600" b="0" dirty="0" smtClean="0"/>
              <a:t> </a:t>
            </a:r>
            <a:r>
              <a:rPr lang="de-DE" sz="1600" b="0" dirty="0"/>
              <a:t>./</a:t>
            </a:r>
            <a:r>
              <a:rPr lang="de-DE" sz="1600" b="0" dirty="0" err="1"/>
              <a:t>a.out</a:t>
            </a:r>
            <a:endParaRPr lang="de-DE" sz="1600" b="0" dirty="0"/>
          </a:p>
          <a:p>
            <a:pPr marL="0" indent="0">
              <a:buNone/>
            </a:pPr>
            <a:endParaRPr lang="en-US" dirty="0" smtClean="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29</a:t>
            </a:fld>
            <a:r>
              <a:rPr lang="en-US" dirty="0" smtClean="0"/>
              <a:t> -</a:t>
            </a:r>
            <a:endParaRPr lang="en-US" dirty="0"/>
          </a:p>
        </p:txBody>
      </p:sp>
      <p:sp>
        <p:nvSpPr>
          <p:cNvPr id="6" name="Content Placeholder 5"/>
          <p:cNvSpPr>
            <a:spLocks noGrp="1"/>
          </p:cNvSpPr>
          <p:nvPr>
            <p:ph sz="half" idx="4294967295"/>
          </p:nvPr>
        </p:nvSpPr>
        <p:spPr>
          <a:xfrm>
            <a:off x="4756513" y="1287463"/>
            <a:ext cx="4038600" cy="541337"/>
          </a:xfrm>
        </p:spPr>
        <p:txBody>
          <a:bodyPr>
            <a:normAutofit fontScale="92500"/>
          </a:bodyPr>
          <a:lstStyle/>
          <a:p>
            <a:pPr marL="0" indent="0">
              <a:buNone/>
            </a:pPr>
            <a:r>
              <a:rPr lang="en-US" sz="2400" dirty="0" smtClean="0"/>
              <a:t>Process/thread affinity outcome</a:t>
            </a:r>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162945992"/>
              </p:ext>
            </p:extLst>
          </p:nvPr>
        </p:nvGraphicFramePr>
        <p:xfrm>
          <a:off x="4864100" y="21386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98204084"/>
              </p:ext>
            </p:extLst>
          </p:nvPr>
        </p:nvGraphicFramePr>
        <p:xfrm>
          <a:off x="5708650" y="21374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56629446"/>
              </p:ext>
            </p:extLst>
          </p:nvPr>
        </p:nvGraphicFramePr>
        <p:xfrm>
          <a:off x="6629400" y="21412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38400372"/>
              </p:ext>
            </p:extLst>
          </p:nvPr>
        </p:nvGraphicFramePr>
        <p:xfrm>
          <a:off x="7473950" y="21399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45387011"/>
              </p:ext>
            </p:extLst>
          </p:nvPr>
        </p:nvGraphicFramePr>
        <p:xfrm>
          <a:off x="5537200" y="301498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05491108"/>
              </p:ext>
            </p:extLst>
          </p:nvPr>
        </p:nvGraphicFramePr>
        <p:xfrm>
          <a:off x="6381750" y="301371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69661948"/>
              </p:ext>
            </p:extLst>
          </p:nvPr>
        </p:nvGraphicFramePr>
        <p:xfrm>
          <a:off x="7302500" y="301752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3374A"/>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97945921"/>
              </p:ext>
            </p:extLst>
          </p:nvPr>
        </p:nvGraphicFramePr>
        <p:xfrm>
          <a:off x="8147050" y="3016250"/>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4C0E0"/>
                    </a:solid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6A0D0"/>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121928774"/>
              </p:ext>
            </p:extLst>
          </p:nvPr>
        </p:nvGraphicFramePr>
        <p:xfrm>
          <a:off x="4798859" y="414138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590052532"/>
              </p:ext>
            </p:extLst>
          </p:nvPr>
        </p:nvGraphicFramePr>
        <p:xfrm>
          <a:off x="5643409" y="414011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793425712"/>
              </p:ext>
            </p:extLst>
          </p:nvPr>
        </p:nvGraphicFramePr>
        <p:xfrm>
          <a:off x="6564159" y="414392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914123783"/>
              </p:ext>
            </p:extLst>
          </p:nvPr>
        </p:nvGraphicFramePr>
        <p:xfrm>
          <a:off x="7408709" y="414265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272625339"/>
              </p:ext>
            </p:extLst>
          </p:nvPr>
        </p:nvGraphicFramePr>
        <p:xfrm>
          <a:off x="5471959" y="501768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650785626"/>
              </p:ext>
            </p:extLst>
          </p:nvPr>
        </p:nvGraphicFramePr>
        <p:xfrm>
          <a:off x="6316509" y="501641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908768232"/>
              </p:ext>
            </p:extLst>
          </p:nvPr>
        </p:nvGraphicFramePr>
        <p:xfrm>
          <a:off x="7237259" y="502022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965382500"/>
              </p:ext>
            </p:extLst>
          </p:nvPr>
        </p:nvGraphicFramePr>
        <p:xfrm>
          <a:off x="8081809" y="5018957"/>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18" name="Group 17"/>
          <p:cNvGrpSpPr/>
          <p:nvPr/>
        </p:nvGrpSpPr>
        <p:grpSpPr>
          <a:xfrm>
            <a:off x="4972440" y="3912090"/>
            <a:ext cx="3854507" cy="1520649"/>
            <a:chOff x="4972440" y="3912090"/>
            <a:chExt cx="3854507" cy="1520649"/>
          </a:xfrm>
        </p:grpSpPr>
        <p:sp>
          <p:nvSpPr>
            <p:cNvPr id="41" name="TextBox 40"/>
            <p:cNvSpPr txBox="1"/>
            <p:nvPr/>
          </p:nvSpPr>
          <p:spPr>
            <a:xfrm>
              <a:off x="8380259" y="4187107"/>
              <a:ext cx="344039" cy="369332"/>
            </a:xfrm>
            <a:prstGeom prst="rect">
              <a:avLst/>
            </a:prstGeom>
            <a:noFill/>
          </p:spPr>
          <p:txBody>
            <a:bodyPr wrap="none" rtlCol="0">
              <a:spAutoFit/>
            </a:bodyPr>
            <a:lstStyle/>
            <a:p>
              <a:r>
                <a:rPr lang="is-IS" dirty="0" smtClean="0"/>
                <a:t>…</a:t>
              </a:r>
              <a:endParaRPr lang="en-US" dirty="0" smtClean="0"/>
            </a:p>
          </p:txBody>
        </p:sp>
        <p:sp>
          <p:nvSpPr>
            <p:cNvPr id="46" name="TextBox 45"/>
            <p:cNvSpPr txBox="1"/>
            <p:nvPr/>
          </p:nvSpPr>
          <p:spPr>
            <a:xfrm>
              <a:off x="4977123" y="5050707"/>
              <a:ext cx="344039" cy="369332"/>
            </a:xfrm>
            <a:prstGeom prst="rect">
              <a:avLst/>
            </a:prstGeom>
            <a:noFill/>
          </p:spPr>
          <p:txBody>
            <a:bodyPr wrap="none" rtlCol="0">
              <a:spAutoFit/>
            </a:bodyPr>
            <a:lstStyle/>
            <a:p>
              <a:r>
                <a:rPr lang="is-IS" dirty="0" smtClean="0"/>
                <a:t>…</a:t>
              </a:r>
              <a:endParaRPr lang="en-US" dirty="0" smtClean="0"/>
            </a:p>
          </p:txBody>
        </p:sp>
        <p:sp>
          <p:nvSpPr>
            <p:cNvPr id="47" name="TextBox 46"/>
            <p:cNvSpPr txBox="1"/>
            <p:nvPr/>
          </p:nvSpPr>
          <p:spPr>
            <a:xfrm>
              <a:off x="5090959" y="4330173"/>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48" name="TextBox 47"/>
            <p:cNvSpPr txBox="1"/>
            <p:nvPr/>
          </p:nvSpPr>
          <p:spPr>
            <a:xfrm>
              <a:off x="5751359" y="5211140"/>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9" name="TextBox 48"/>
            <p:cNvSpPr txBox="1"/>
            <p:nvPr/>
          </p:nvSpPr>
          <p:spPr>
            <a:xfrm>
              <a:off x="4972440" y="3912368"/>
              <a:ext cx="530915" cy="246221"/>
            </a:xfrm>
            <a:prstGeom prst="rect">
              <a:avLst/>
            </a:prstGeom>
            <a:noFill/>
          </p:spPr>
          <p:txBody>
            <a:bodyPr wrap="none" rtlCol="0">
              <a:spAutoFit/>
            </a:bodyPr>
            <a:lstStyle/>
            <a:p>
              <a:r>
                <a:rPr lang="en-US" sz="1000" b="1" dirty="0" smtClean="0"/>
                <a:t>Core 0</a:t>
              </a:r>
            </a:p>
          </p:txBody>
        </p:sp>
        <p:sp>
          <p:nvSpPr>
            <p:cNvPr id="50" name="TextBox 49"/>
            <p:cNvSpPr txBox="1"/>
            <p:nvPr/>
          </p:nvSpPr>
          <p:spPr>
            <a:xfrm>
              <a:off x="5626851" y="4792214"/>
              <a:ext cx="595035" cy="246221"/>
            </a:xfrm>
            <a:prstGeom prst="rect">
              <a:avLst/>
            </a:prstGeom>
            <a:noFill/>
          </p:spPr>
          <p:txBody>
            <a:bodyPr wrap="none" rtlCol="0">
              <a:spAutoFit/>
            </a:bodyPr>
            <a:lstStyle/>
            <a:p>
              <a:r>
                <a:rPr lang="en-US" sz="1000" b="1" dirty="0" smtClean="0"/>
                <a:t>Core 60</a:t>
              </a:r>
            </a:p>
          </p:txBody>
        </p:sp>
        <p:sp>
          <p:nvSpPr>
            <p:cNvPr id="51" name="TextBox 50"/>
            <p:cNvSpPr txBox="1"/>
            <p:nvPr/>
          </p:nvSpPr>
          <p:spPr>
            <a:xfrm>
              <a:off x="5842753" y="3912090"/>
              <a:ext cx="525617" cy="246221"/>
            </a:xfrm>
            <a:prstGeom prst="rect">
              <a:avLst/>
            </a:prstGeom>
            <a:noFill/>
          </p:spPr>
          <p:txBody>
            <a:bodyPr wrap="none" rtlCol="0">
              <a:spAutoFit/>
            </a:bodyPr>
            <a:lstStyle/>
            <a:p>
              <a:r>
                <a:rPr lang="en-US" sz="1000" b="1" dirty="0" smtClean="0"/>
                <a:t>Core 1</a:t>
              </a:r>
            </a:p>
          </p:txBody>
        </p:sp>
        <p:sp>
          <p:nvSpPr>
            <p:cNvPr id="52" name="TextBox 51"/>
            <p:cNvSpPr txBox="1"/>
            <p:nvPr/>
          </p:nvSpPr>
          <p:spPr>
            <a:xfrm>
              <a:off x="6744453" y="3925224"/>
              <a:ext cx="525617" cy="246221"/>
            </a:xfrm>
            <a:prstGeom prst="rect">
              <a:avLst/>
            </a:prstGeom>
            <a:noFill/>
          </p:spPr>
          <p:txBody>
            <a:bodyPr wrap="none" rtlCol="0">
              <a:spAutoFit/>
            </a:bodyPr>
            <a:lstStyle/>
            <a:p>
              <a:r>
                <a:rPr lang="en-US" sz="1000" b="1" dirty="0" smtClean="0"/>
                <a:t>Core 2</a:t>
              </a:r>
            </a:p>
          </p:txBody>
        </p:sp>
        <p:sp>
          <p:nvSpPr>
            <p:cNvPr id="53" name="TextBox 52"/>
            <p:cNvSpPr txBox="1"/>
            <p:nvPr/>
          </p:nvSpPr>
          <p:spPr>
            <a:xfrm>
              <a:off x="7608053" y="3919720"/>
              <a:ext cx="525617" cy="246221"/>
            </a:xfrm>
            <a:prstGeom prst="rect">
              <a:avLst/>
            </a:prstGeom>
            <a:noFill/>
          </p:spPr>
          <p:txBody>
            <a:bodyPr wrap="none" rtlCol="0">
              <a:spAutoFit/>
            </a:bodyPr>
            <a:lstStyle/>
            <a:p>
              <a:r>
                <a:rPr lang="en-US" sz="1000" b="1" dirty="0" smtClean="0"/>
                <a:t>Core 3</a:t>
              </a:r>
            </a:p>
          </p:txBody>
        </p:sp>
        <p:sp>
          <p:nvSpPr>
            <p:cNvPr id="54" name="TextBox 53"/>
            <p:cNvSpPr txBox="1"/>
            <p:nvPr/>
          </p:nvSpPr>
          <p:spPr>
            <a:xfrm>
              <a:off x="6498918" y="4801367"/>
              <a:ext cx="590614" cy="246221"/>
            </a:xfrm>
            <a:prstGeom prst="rect">
              <a:avLst/>
            </a:prstGeom>
            <a:noFill/>
          </p:spPr>
          <p:txBody>
            <a:bodyPr wrap="none" rtlCol="0">
              <a:spAutoFit/>
            </a:bodyPr>
            <a:lstStyle/>
            <a:p>
              <a:r>
                <a:rPr lang="en-US" sz="1000" b="1" dirty="0" smtClean="0"/>
                <a:t>Core 61</a:t>
              </a:r>
            </a:p>
          </p:txBody>
        </p:sp>
        <p:sp>
          <p:nvSpPr>
            <p:cNvPr id="55" name="TextBox 54"/>
            <p:cNvSpPr txBox="1"/>
            <p:nvPr/>
          </p:nvSpPr>
          <p:spPr>
            <a:xfrm>
              <a:off x="7426018" y="4801367"/>
              <a:ext cx="590614" cy="246221"/>
            </a:xfrm>
            <a:prstGeom prst="rect">
              <a:avLst/>
            </a:prstGeom>
            <a:noFill/>
          </p:spPr>
          <p:txBody>
            <a:bodyPr wrap="none" rtlCol="0">
              <a:spAutoFit/>
            </a:bodyPr>
            <a:lstStyle/>
            <a:p>
              <a:r>
                <a:rPr lang="en-US" sz="1000" b="1" dirty="0" smtClean="0"/>
                <a:t>Core 62</a:t>
              </a:r>
            </a:p>
          </p:txBody>
        </p:sp>
        <p:sp>
          <p:nvSpPr>
            <p:cNvPr id="56" name="TextBox 55"/>
            <p:cNvSpPr txBox="1"/>
            <p:nvPr/>
          </p:nvSpPr>
          <p:spPr>
            <a:xfrm>
              <a:off x="8236333" y="4792214"/>
              <a:ext cx="590614" cy="246221"/>
            </a:xfrm>
            <a:prstGeom prst="rect">
              <a:avLst/>
            </a:prstGeom>
            <a:noFill/>
          </p:spPr>
          <p:txBody>
            <a:bodyPr wrap="none" rtlCol="0">
              <a:spAutoFit/>
            </a:bodyPr>
            <a:lstStyle/>
            <a:p>
              <a:r>
                <a:rPr lang="en-US" sz="1000" b="1" dirty="0" smtClean="0"/>
                <a:t>Core 63</a:t>
              </a:r>
            </a:p>
          </p:txBody>
        </p:sp>
      </p:grpSp>
      <p:sp>
        <p:nvSpPr>
          <p:cNvPr id="57" name="Rectangle 56"/>
          <p:cNvSpPr/>
          <p:nvPr/>
        </p:nvSpPr>
        <p:spPr>
          <a:xfrm>
            <a:off x="487680" y="3406841"/>
            <a:ext cx="2861733" cy="67358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8" name="Table 57"/>
          <p:cNvGraphicFramePr>
            <a:graphicFrameLocks noGrp="1"/>
          </p:cNvGraphicFramePr>
          <p:nvPr>
            <p:extLst>
              <p:ext uri="{D42A27DB-BD31-4B8C-83A1-F6EECF244321}">
                <p14:modId xmlns:p14="http://schemas.microsoft.com/office/powerpoint/2010/main" val="1289694228"/>
              </p:ext>
            </p:extLst>
          </p:nvPr>
        </p:nvGraphicFramePr>
        <p:xfrm>
          <a:off x="6528394" y="6014749"/>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753679492"/>
              </p:ext>
            </p:extLst>
          </p:nvPr>
        </p:nvGraphicFramePr>
        <p:xfrm>
          <a:off x="6536855" y="6378824"/>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4103930365"/>
              </p:ext>
            </p:extLst>
          </p:nvPr>
        </p:nvGraphicFramePr>
        <p:xfrm>
          <a:off x="7789764" y="5995974"/>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702229820"/>
              </p:ext>
            </p:extLst>
          </p:nvPr>
        </p:nvGraphicFramePr>
        <p:xfrm>
          <a:off x="7793862" y="636014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2421725127"/>
              </p:ext>
            </p:extLst>
          </p:nvPr>
        </p:nvGraphicFramePr>
        <p:xfrm>
          <a:off x="4796933" y="6030984"/>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18642444"/>
              </p:ext>
            </p:extLst>
          </p:nvPr>
        </p:nvGraphicFramePr>
        <p:xfrm>
          <a:off x="5945172" y="6030885"/>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2893536672"/>
              </p:ext>
            </p:extLst>
          </p:nvPr>
        </p:nvGraphicFramePr>
        <p:xfrm>
          <a:off x="5949270" y="6395059"/>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17" name="Group 16"/>
          <p:cNvGrpSpPr/>
          <p:nvPr/>
        </p:nvGrpSpPr>
        <p:grpSpPr>
          <a:xfrm>
            <a:off x="4054732" y="6002464"/>
            <a:ext cx="4983566" cy="679643"/>
            <a:chOff x="4054732" y="6002464"/>
            <a:chExt cx="4983566" cy="679643"/>
          </a:xfrm>
        </p:grpSpPr>
        <p:sp>
          <p:nvSpPr>
            <p:cNvPr id="63" name="TextBox 62"/>
            <p:cNvSpPr txBox="1"/>
            <p:nvPr/>
          </p:nvSpPr>
          <p:spPr>
            <a:xfrm>
              <a:off x="4054732" y="6041033"/>
              <a:ext cx="776075" cy="276999"/>
            </a:xfrm>
            <a:prstGeom prst="rect">
              <a:avLst/>
            </a:prstGeom>
            <a:noFill/>
          </p:spPr>
          <p:txBody>
            <a:bodyPr wrap="square" rtlCol="0">
              <a:spAutoFit/>
            </a:bodyPr>
            <a:lstStyle/>
            <a:p>
              <a:r>
                <a:rPr lang="en-US" sz="1200" dirty="0" smtClean="0"/>
                <a:t>Thread 0</a:t>
              </a:r>
            </a:p>
          </p:txBody>
        </p:sp>
        <p:sp>
          <p:nvSpPr>
            <p:cNvPr id="65" name="TextBox 64"/>
            <p:cNvSpPr txBox="1"/>
            <p:nvPr/>
          </p:nvSpPr>
          <p:spPr>
            <a:xfrm>
              <a:off x="4063193" y="6405108"/>
              <a:ext cx="776075" cy="276999"/>
            </a:xfrm>
            <a:prstGeom prst="rect">
              <a:avLst/>
            </a:prstGeom>
            <a:solidFill>
              <a:schemeClr val="bg1"/>
            </a:solidFill>
          </p:spPr>
          <p:txBody>
            <a:bodyPr wrap="square" rtlCol="0">
              <a:spAutoFit/>
            </a:bodyPr>
            <a:lstStyle/>
            <a:p>
              <a:r>
                <a:rPr lang="en-US" sz="1200" dirty="0" smtClean="0"/>
                <a:t>Thread 1</a:t>
              </a:r>
            </a:p>
          </p:txBody>
        </p:sp>
        <p:sp>
          <p:nvSpPr>
            <p:cNvPr id="67" name="TextBox 66"/>
            <p:cNvSpPr txBox="1"/>
            <p:nvPr/>
          </p:nvSpPr>
          <p:spPr>
            <a:xfrm>
              <a:off x="5211432" y="6039352"/>
              <a:ext cx="776075" cy="276999"/>
            </a:xfrm>
            <a:prstGeom prst="rect">
              <a:avLst/>
            </a:prstGeom>
            <a:noFill/>
          </p:spPr>
          <p:txBody>
            <a:bodyPr wrap="square" rtlCol="0">
              <a:spAutoFit/>
            </a:bodyPr>
            <a:lstStyle/>
            <a:p>
              <a:r>
                <a:rPr lang="en-US" sz="1200" dirty="0" smtClean="0"/>
                <a:t>Thread 2</a:t>
              </a:r>
            </a:p>
          </p:txBody>
        </p:sp>
        <p:sp>
          <p:nvSpPr>
            <p:cNvPr id="69" name="TextBox 68"/>
            <p:cNvSpPr txBox="1"/>
            <p:nvPr/>
          </p:nvSpPr>
          <p:spPr>
            <a:xfrm>
              <a:off x="5223997" y="6386592"/>
              <a:ext cx="776075" cy="276999"/>
            </a:xfrm>
            <a:prstGeom prst="rect">
              <a:avLst/>
            </a:prstGeom>
            <a:noFill/>
          </p:spPr>
          <p:txBody>
            <a:bodyPr wrap="square" rtlCol="0">
              <a:spAutoFit/>
            </a:bodyPr>
            <a:lstStyle/>
            <a:p>
              <a:r>
                <a:rPr lang="en-US" sz="1200" dirty="0" smtClean="0"/>
                <a:t>Thread 3</a:t>
              </a:r>
            </a:p>
          </p:txBody>
        </p:sp>
        <p:sp>
          <p:nvSpPr>
            <p:cNvPr id="70" name="TextBox 69"/>
            <p:cNvSpPr txBox="1"/>
            <p:nvPr/>
          </p:nvSpPr>
          <p:spPr>
            <a:xfrm>
              <a:off x="7039090" y="6012772"/>
              <a:ext cx="776075" cy="276999"/>
            </a:xfrm>
            <a:prstGeom prst="rect">
              <a:avLst/>
            </a:prstGeom>
            <a:noFill/>
          </p:spPr>
          <p:txBody>
            <a:bodyPr wrap="square" rtlCol="0">
              <a:spAutoFit/>
            </a:bodyPr>
            <a:lstStyle/>
            <a:p>
              <a:r>
                <a:rPr lang="en-US" sz="1200" dirty="0" smtClean="0"/>
                <a:t>Thread 4</a:t>
              </a:r>
            </a:p>
          </p:txBody>
        </p:sp>
        <p:sp>
          <p:nvSpPr>
            <p:cNvPr id="71" name="TextBox 70"/>
            <p:cNvSpPr txBox="1"/>
            <p:nvPr/>
          </p:nvSpPr>
          <p:spPr>
            <a:xfrm>
              <a:off x="7047551" y="6376847"/>
              <a:ext cx="776075" cy="276999"/>
            </a:xfrm>
            <a:prstGeom prst="rect">
              <a:avLst/>
            </a:prstGeom>
            <a:noFill/>
          </p:spPr>
          <p:txBody>
            <a:bodyPr wrap="square" rtlCol="0">
              <a:spAutoFit/>
            </a:bodyPr>
            <a:lstStyle/>
            <a:p>
              <a:r>
                <a:rPr lang="en-US" sz="1200" dirty="0" smtClean="0"/>
                <a:t>Thread 5</a:t>
              </a:r>
            </a:p>
          </p:txBody>
        </p:sp>
        <p:sp>
          <p:nvSpPr>
            <p:cNvPr id="72" name="TextBox 71"/>
            <p:cNvSpPr txBox="1"/>
            <p:nvPr/>
          </p:nvSpPr>
          <p:spPr>
            <a:xfrm>
              <a:off x="8249658" y="6002464"/>
              <a:ext cx="776075" cy="276999"/>
            </a:xfrm>
            <a:prstGeom prst="rect">
              <a:avLst/>
            </a:prstGeom>
            <a:noFill/>
          </p:spPr>
          <p:txBody>
            <a:bodyPr wrap="square" rtlCol="0">
              <a:spAutoFit/>
            </a:bodyPr>
            <a:lstStyle/>
            <a:p>
              <a:r>
                <a:rPr lang="en-US" sz="1200" dirty="0" smtClean="0"/>
                <a:t>Thread 6</a:t>
              </a:r>
            </a:p>
          </p:txBody>
        </p:sp>
        <p:sp>
          <p:nvSpPr>
            <p:cNvPr id="73" name="TextBox 72"/>
            <p:cNvSpPr txBox="1"/>
            <p:nvPr/>
          </p:nvSpPr>
          <p:spPr>
            <a:xfrm>
              <a:off x="8262223" y="6349704"/>
              <a:ext cx="776075" cy="276999"/>
            </a:xfrm>
            <a:prstGeom prst="rect">
              <a:avLst/>
            </a:prstGeom>
            <a:noFill/>
          </p:spPr>
          <p:txBody>
            <a:bodyPr wrap="square" rtlCol="0">
              <a:spAutoFit/>
            </a:bodyPr>
            <a:lstStyle/>
            <a:p>
              <a:r>
                <a:rPr lang="en-US" sz="1200" dirty="0" smtClean="0"/>
                <a:t>Thread 7</a:t>
              </a:r>
            </a:p>
          </p:txBody>
        </p:sp>
      </p:grpSp>
      <p:grpSp>
        <p:nvGrpSpPr>
          <p:cNvPr id="5" name="Group 4"/>
          <p:cNvGrpSpPr/>
          <p:nvPr/>
        </p:nvGrpSpPr>
        <p:grpSpPr>
          <a:xfrm>
            <a:off x="5003800" y="1911513"/>
            <a:ext cx="3854507" cy="1515018"/>
            <a:chOff x="5003800" y="1911513"/>
            <a:chExt cx="3854507" cy="1515018"/>
          </a:xfrm>
        </p:grpSpPr>
        <p:sp>
          <p:nvSpPr>
            <p:cNvPr id="11" name="TextBox 10"/>
            <p:cNvSpPr txBox="1"/>
            <p:nvPr/>
          </p:nvSpPr>
          <p:spPr>
            <a:xfrm>
              <a:off x="8445500" y="2184400"/>
              <a:ext cx="344039" cy="369332"/>
            </a:xfrm>
            <a:prstGeom prst="rect">
              <a:avLst/>
            </a:prstGeom>
            <a:noFill/>
          </p:spPr>
          <p:txBody>
            <a:bodyPr wrap="none" rtlCol="0">
              <a:spAutoFit/>
            </a:bodyPr>
            <a:lstStyle/>
            <a:p>
              <a:r>
                <a:rPr lang="is-IS" dirty="0" smtClean="0"/>
                <a:t>…</a:t>
              </a:r>
              <a:endParaRPr lang="en-US" dirty="0" smtClean="0"/>
            </a:p>
          </p:txBody>
        </p:sp>
        <p:sp>
          <p:nvSpPr>
            <p:cNvPr id="16" name="TextBox 15"/>
            <p:cNvSpPr txBox="1"/>
            <p:nvPr/>
          </p:nvSpPr>
          <p:spPr>
            <a:xfrm>
              <a:off x="5042364" y="3048000"/>
              <a:ext cx="344039" cy="369332"/>
            </a:xfrm>
            <a:prstGeom prst="rect">
              <a:avLst/>
            </a:prstGeom>
            <a:noFill/>
          </p:spPr>
          <p:txBody>
            <a:bodyPr wrap="none" rtlCol="0">
              <a:spAutoFit/>
            </a:bodyPr>
            <a:lstStyle/>
            <a:p>
              <a:r>
                <a:rPr lang="is-IS" dirty="0" smtClean="0"/>
                <a:t>…</a:t>
              </a:r>
              <a:endParaRPr lang="en-US" dirty="0" smtClean="0"/>
            </a:p>
          </p:txBody>
        </p:sp>
        <p:sp>
          <p:nvSpPr>
            <p:cNvPr id="27" name="TextBox 26"/>
            <p:cNvSpPr txBox="1"/>
            <p:nvPr/>
          </p:nvSpPr>
          <p:spPr>
            <a:xfrm>
              <a:off x="50038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28" name="TextBox 27"/>
            <p:cNvSpPr txBox="1"/>
            <p:nvPr/>
          </p:nvSpPr>
          <p:spPr>
            <a:xfrm>
              <a:off x="6743700" y="2327466"/>
              <a:ext cx="558800" cy="221599"/>
            </a:xfrm>
            <a:prstGeom prst="rect">
              <a:avLst/>
            </a:prstGeom>
            <a:solidFill>
              <a:srgbClr val="F8961D"/>
            </a:solidFill>
          </p:spPr>
          <p:txBody>
            <a:bodyPr wrap="square" lIns="0" tIns="18288" rIns="0" bIns="18288" rtlCol="0">
              <a:spAutoFit/>
            </a:bodyPr>
            <a:lstStyle/>
            <a:p>
              <a:pPr algn="ctr"/>
              <a:r>
                <a:rPr lang="en-US" sz="1200" dirty="0" smtClean="0"/>
                <a:t> Rank 2</a:t>
              </a:r>
            </a:p>
          </p:txBody>
        </p:sp>
        <p:sp>
          <p:nvSpPr>
            <p:cNvPr id="29" name="TextBox 28"/>
            <p:cNvSpPr txBox="1"/>
            <p:nvPr/>
          </p:nvSpPr>
          <p:spPr>
            <a:xfrm>
              <a:off x="76073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3</a:t>
              </a:r>
            </a:p>
          </p:txBody>
        </p:sp>
        <p:sp>
          <p:nvSpPr>
            <p:cNvPr id="30" name="TextBox 29"/>
            <p:cNvSpPr txBox="1"/>
            <p:nvPr/>
          </p:nvSpPr>
          <p:spPr>
            <a:xfrm>
              <a:off x="5702300" y="3187152"/>
              <a:ext cx="558800" cy="221599"/>
            </a:xfrm>
            <a:prstGeom prst="rect">
              <a:avLst/>
            </a:prstGeom>
            <a:solidFill>
              <a:srgbClr val="F8961D"/>
            </a:solidFill>
          </p:spPr>
          <p:txBody>
            <a:bodyPr wrap="square" lIns="0" tIns="18288" rIns="0" bIns="18288" rtlCol="0">
              <a:spAutoFit/>
            </a:bodyPr>
            <a:lstStyle/>
            <a:p>
              <a:pPr algn="ctr"/>
              <a:r>
                <a:rPr lang="en-US" sz="1200" dirty="0" smtClean="0"/>
                <a:t> Rank 60</a:t>
              </a:r>
            </a:p>
          </p:txBody>
        </p:sp>
        <p:sp>
          <p:nvSpPr>
            <p:cNvPr id="31" name="TextBox 30"/>
            <p:cNvSpPr txBox="1"/>
            <p:nvPr/>
          </p:nvSpPr>
          <p:spPr>
            <a:xfrm>
              <a:off x="6540500"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61</a:t>
              </a:r>
            </a:p>
          </p:txBody>
        </p:sp>
        <p:sp>
          <p:nvSpPr>
            <p:cNvPr id="32" name="TextBox 31"/>
            <p:cNvSpPr txBox="1"/>
            <p:nvPr/>
          </p:nvSpPr>
          <p:spPr>
            <a:xfrm>
              <a:off x="7467600" y="3204932"/>
              <a:ext cx="558800" cy="221599"/>
            </a:xfrm>
            <a:prstGeom prst="rect">
              <a:avLst/>
            </a:prstGeom>
            <a:solidFill>
              <a:srgbClr val="F8961D"/>
            </a:solidFill>
          </p:spPr>
          <p:txBody>
            <a:bodyPr wrap="square" lIns="0" tIns="18288" rIns="0" bIns="18288" rtlCol="0">
              <a:spAutoFit/>
            </a:bodyPr>
            <a:lstStyle/>
            <a:p>
              <a:pPr algn="ctr"/>
              <a:r>
                <a:rPr lang="en-US" sz="1200" dirty="0" smtClean="0"/>
                <a:t> Rank 62</a:t>
              </a:r>
            </a:p>
          </p:txBody>
        </p:sp>
        <p:sp>
          <p:nvSpPr>
            <p:cNvPr id="33" name="TextBox 32"/>
            <p:cNvSpPr txBox="1"/>
            <p:nvPr/>
          </p:nvSpPr>
          <p:spPr>
            <a:xfrm>
              <a:off x="8256139" y="3195733"/>
              <a:ext cx="558800" cy="221599"/>
            </a:xfrm>
            <a:prstGeom prst="rect">
              <a:avLst/>
            </a:prstGeom>
            <a:solidFill>
              <a:srgbClr val="F8961D"/>
            </a:solidFill>
          </p:spPr>
          <p:txBody>
            <a:bodyPr wrap="square" lIns="0" tIns="18288" rIns="0" bIns="18288" rtlCol="0">
              <a:spAutoFit/>
            </a:bodyPr>
            <a:lstStyle/>
            <a:p>
              <a:pPr algn="ctr"/>
              <a:r>
                <a:rPr lang="en-US" sz="1200" dirty="0" smtClean="0"/>
                <a:t> Rank 63</a:t>
              </a:r>
            </a:p>
          </p:txBody>
        </p:sp>
        <p:sp>
          <p:nvSpPr>
            <p:cNvPr id="34" name="TextBox 33"/>
            <p:cNvSpPr txBox="1"/>
            <p:nvPr/>
          </p:nvSpPr>
          <p:spPr>
            <a:xfrm>
              <a:off x="5842000" y="2332133"/>
              <a:ext cx="558800" cy="221599"/>
            </a:xfrm>
            <a:prstGeom prst="rect">
              <a:avLst/>
            </a:prstGeom>
            <a:solidFill>
              <a:srgbClr val="F8961D"/>
            </a:solidFill>
          </p:spPr>
          <p:txBody>
            <a:bodyPr wrap="square" lIns="0" tIns="18288" rIns="0" bIns="18288" rtlCol="0">
              <a:spAutoFit/>
            </a:bodyPr>
            <a:lstStyle/>
            <a:p>
              <a:pPr algn="ctr"/>
              <a:r>
                <a:rPr lang="en-US" sz="1200" dirty="0" smtClean="0"/>
                <a:t> Rank 1</a:t>
              </a:r>
            </a:p>
          </p:txBody>
        </p:sp>
        <p:sp>
          <p:nvSpPr>
            <p:cNvPr id="74" name="TextBox 73"/>
            <p:cNvSpPr txBox="1"/>
            <p:nvPr/>
          </p:nvSpPr>
          <p:spPr>
            <a:xfrm>
              <a:off x="5003800" y="1911791"/>
              <a:ext cx="530915" cy="246221"/>
            </a:xfrm>
            <a:prstGeom prst="rect">
              <a:avLst/>
            </a:prstGeom>
            <a:noFill/>
          </p:spPr>
          <p:txBody>
            <a:bodyPr wrap="none" rtlCol="0">
              <a:spAutoFit/>
            </a:bodyPr>
            <a:lstStyle/>
            <a:p>
              <a:r>
                <a:rPr lang="en-US" sz="1000" b="1" dirty="0" smtClean="0"/>
                <a:t>Core 0</a:t>
              </a:r>
            </a:p>
          </p:txBody>
        </p:sp>
        <p:sp>
          <p:nvSpPr>
            <p:cNvPr id="75" name="TextBox 74"/>
            <p:cNvSpPr txBox="1"/>
            <p:nvPr/>
          </p:nvSpPr>
          <p:spPr>
            <a:xfrm>
              <a:off x="5658211" y="2791637"/>
              <a:ext cx="595035" cy="246221"/>
            </a:xfrm>
            <a:prstGeom prst="rect">
              <a:avLst/>
            </a:prstGeom>
            <a:noFill/>
          </p:spPr>
          <p:txBody>
            <a:bodyPr wrap="none" rtlCol="0">
              <a:spAutoFit/>
            </a:bodyPr>
            <a:lstStyle/>
            <a:p>
              <a:r>
                <a:rPr lang="en-US" sz="1000" b="1" dirty="0" smtClean="0"/>
                <a:t>Core 60</a:t>
              </a:r>
            </a:p>
          </p:txBody>
        </p:sp>
        <p:sp>
          <p:nvSpPr>
            <p:cNvPr id="76" name="TextBox 75"/>
            <p:cNvSpPr txBox="1"/>
            <p:nvPr/>
          </p:nvSpPr>
          <p:spPr>
            <a:xfrm>
              <a:off x="5874113" y="1911513"/>
              <a:ext cx="525617" cy="246221"/>
            </a:xfrm>
            <a:prstGeom prst="rect">
              <a:avLst/>
            </a:prstGeom>
            <a:noFill/>
          </p:spPr>
          <p:txBody>
            <a:bodyPr wrap="none" rtlCol="0">
              <a:spAutoFit/>
            </a:bodyPr>
            <a:lstStyle/>
            <a:p>
              <a:r>
                <a:rPr lang="en-US" sz="1000" b="1" dirty="0" smtClean="0"/>
                <a:t>Core 1</a:t>
              </a:r>
            </a:p>
          </p:txBody>
        </p:sp>
        <p:sp>
          <p:nvSpPr>
            <p:cNvPr id="77" name="TextBox 76"/>
            <p:cNvSpPr txBox="1"/>
            <p:nvPr/>
          </p:nvSpPr>
          <p:spPr>
            <a:xfrm>
              <a:off x="6775813" y="1924647"/>
              <a:ext cx="525617" cy="246221"/>
            </a:xfrm>
            <a:prstGeom prst="rect">
              <a:avLst/>
            </a:prstGeom>
            <a:noFill/>
          </p:spPr>
          <p:txBody>
            <a:bodyPr wrap="none" rtlCol="0">
              <a:spAutoFit/>
            </a:bodyPr>
            <a:lstStyle/>
            <a:p>
              <a:r>
                <a:rPr lang="en-US" sz="1000" b="1" dirty="0" smtClean="0"/>
                <a:t>Core 2</a:t>
              </a:r>
            </a:p>
          </p:txBody>
        </p:sp>
        <p:sp>
          <p:nvSpPr>
            <p:cNvPr id="78" name="TextBox 77"/>
            <p:cNvSpPr txBox="1"/>
            <p:nvPr/>
          </p:nvSpPr>
          <p:spPr>
            <a:xfrm>
              <a:off x="7639413" y="1919143"/>
              <a:ext cx="525617" cy="246221"/>
            </a:xfrm>
            <a:prstGeom prst="rect">
              <a:avLst/>
            </a:prstGeom>
            <a:noFill/>
          </p:spPr>
          <p:txBody>
            <a:bodyPr wrap="none" rtlCol="0">
              <a:spAutoFit/>
            </a:bodyPr>
            <a:lstStyle/>
            <a:p>
              <a:r>
                <a:rPr lang="en-US" sz="1000" b="1" dirty="0" smtClean="0"/>
                <a:t>Core 3</a:t>
              </a:r>
            </a:p>
          </p:txBody>
        </p:sp>
        <p:sp>
          <p:nvSpPr>
            <p:cNvPr id="79" name="TextBox 78"/>
            <p:cNvSpPr txBox="1"/>
            <p:nvPr/>
          </p:nvSpPr>
          <p:spPr>
            <a:xfrm>
              <a:off x="6530278" y="2800790"/>
              <a:ext cx="590614" cy="246221"/>
            </a:xfrm>
            <a:prstGeom prst="rect">
              <a:avLst/>
            </a:prstGeom>
            <a:noFill/>
          </p:spPr>
          <p:txBody>
            <a:bodyPr wrap="none" rtlCol="0">
              <a:spAutoFit/>
            </a:bodyPr>
            <a:lstStyle/>
            <a:p>
              <a:r>
                <a:rPr lang="en-US" sz="1000" b="1" dirty="0" smtClean="0"/>
                <a:t>Core 61</a:t>
              </a:r>
            </a:p>
          </p:txBody>
        </p:sp>
        <p:sp>
          <p:nvSpPr>
            <p:cNvPr id="80" name="TextBox 79"/>
            <p:cNvSpPr txBox="1"/>
            <p:nvPr/>
          </p:nvSpPr>
          <p:spPr>
            <a:xfrm>
              <a:off x="7457378" y="2800790"/>
              <a:ext cx="590614" cy="246221"/>
            </a:xfrm>
            <a:prstGeom prst="rect">
              <a:avLst/>
            </a:prstGeom>
            <a:noFill/>
          </p:spPr>
          <p:txBody>
            <a:bodyPr wrap="none" rtlCol="0">
              <a:spAutoFit/>
            </a:bodyPr>
            <a:lstStyle/>
            <a:p>
              <a:r>
                <a:rPr lang="en-US" sz="1000" b="1" dirty="0" smtClean="0"/>
                <a:t>Core 62</a:t>
              </a:r>
            </a:p>
          </p:txBody>
        </p:sp>
        <p:sp>
          <p:nvSpPr>
            <p:cNvPr id="81" name="TextBox 80"/>
            <p:cNvSpPr txBox="1"/>
            <p:nvPr/>
          </p:nvSpPr>
          <p:spPr>
            <a:xfrm>
              <a:off x="8267693" y="2791637"/>
              <a:ext cx="590614" cy="246221"/>
            </a:xfrm>
            <a:prstGeom prst="rect">
              <a:avLst/>
            </a:prstGeom>
            <a:noFill/>
          </p:spPr>
          <p:txBody>
            <a:bodyPr wrap="none" rtlCol="0">
              <a:spAutoFit/>
            </a:bodyPr>
            <a:lstStyle/>
            <a:p>
              <a:r>
                <a:rPr lang="en-US" sz="1000" b="1" dirty="0" smtClean="0"/>
                <a:t>Core 63</a:t>
              </a:r>
            </a:p>
          </p:txBody>
        </p:sp>
      </p:grpSp>
      <p:graphicFrame>
        <p:nvGraphicFramePr>
          <p:cNvPr id="64" name="Table 63"/>
          <p:cNvGraphicFramePr>
            <a:graphicFrameLocks noGrp="1"/>
          </p:cNvGraphicFramePr>
          <p:nvPr>
            <p:extLst>
              <p:ext uri="{D42A27DB-BD31-4B8C-83A1-F6EECF244321}">
                <p14:modId xmlns:p14="http://schemas.microsoft.com/office/powerpoint/2010/main" val="725464790"/>
              </p:ext>
            </p:extLst>
          </p:nvPr>
        </p:nvGraphicFramePr>
        <p:xfrm>
          <a:off x="4805394" y="6395059"/>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3972714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What’s new on KNL nodes</a:t>
            </a:r>
          </a:p>
          <a:p>
            <a:r>
              <a:rPr lang="en-US" dirty="0" smtClean="0"/>
              <a:t>Running jobs on Cori KNL nodes</a:t>
            </a:r>
          </a:p>
          <a:p>
            <a:r>
              <a:rPr lang="en-US" dirty="0" smtClean="0"/>
              <a:t>Running hybrid VASP on KNL nodes</a:t>
            </a:r>
          </a:p>
          <a:p>
            <a:r>
              <a:rPr lang="en-US" dirty="0" smtClean="0"/>
              <a:t>Performance of Hybrid VASP </a:t>
            </a:r>
          </a:p>
          <a:p>
            <a:r>
              <a:rPr lang="en-US" dirty="0" smtClean="0"/>
              <a:t>Summary</a:t>
            </a:r>
            <a:endParaRPr lang="en-US" dirty="0" smtClean="0"/>
          </a:p>
          <a:p>
            <a:pPr marL="0" indent="0">
              <a:buNone/>
            </a:pPr>
            <a:endParaRPr lang="en-US" dirty="0"/>
          </a:p>
        </p:txBody>
      </p:sp>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3</a:t>
            </a:fld>
            <a:r>
              <a:rPr lang="en-US" smtClean="0"/>
              <a:t> -</a:t>
            </a:r>
            <a:endParaRPr lang="en-US" dirty="0"/>
          </a:p>
        </p:txBody>
      </p:sp>
    </p:spTree>
    <p:extLst>
      <p:ext uri="{BB962C8B-B14F-4D97-AF65-F5344CB8AC3E}">
        <p14:creationId xmlns:p14="http://schemas.microsoft.com/office/powerpoint/2010/main" val="3435956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under the </a:t>
            </a:r>
            <a:r>
              <a:rPr lang="en-US" dirty="0" err="1" smtClean="0">
                <a:solidFill>
                  <a:srgbClr val="FF0000"/>
                </a:solidFill>
              </a:rPr>
              <a:t>quad,flat</a:t>
            </a:r>
            <a:r>
              <a:rPr lang="en-US" dirty="0" smtClean="0">
                <a:solidFill>
                  <a:srgbClr val="FF0000"/>
                </a:solidFill>
              </a:rPr>
              <a:t> </a:t>
            </a:r>
            <a:r>
              <a:rPr lang="en-US" dirty="0" smtClean="0">
                <a:solidFill>
                  <a:srgbClr val="37586F"/>
                </a:solidFill>
              </a:rPr>
              <a:t>mode </a:t>
            </a:r>
            <a:r>
              <a:rPr lang="en-US" dirty="0" smtClean="0">
                <a:solidFill>
                  <a:srgbClr val="153850"/>
                </a:solidFill>
              </a:rPr>
              <a:t>using </a:t>
            </a:r>
            <a:r>
              <a:rPr lang="en-US" dirty="0" smtClean="0">
                <a:solidFill>
                  <a:srgbClr val="FF0000"/>
                </a:solidFill>
              </a:rPr>
              <a:t>MCDRAM</a:t>
            </a:r>
            <a:endParaRPr lang="en-US" dirty="0">
              <a:solidFill>
                <a:srgbClr val="FF0000"/>
              </a:solidFill>
            </a:endParaRPr>
          </a:p>
        </p:txBody>
      </p:sp>
      <p:sp>
        <p:nvSpPr>
          <p:cNvPr id="3" name="Content Placeholder 2"/>
          <p:cNvSpPr>
            <a:spLocks noGrp="1"/>
          </p:cNvSpPr>
          <p:nvPr>
            <p:ph idx="1"/>
          </p:nvPr>
        </p:nvSpPr>
        <p:spPr>
          <a:xfrm>
            <a:off x="353295" y="1260475"/>
            <a:ext cx="4449614" cy="5108575"/>
          </a:xfrm>
          <a:solidFill>
            <a:srgbClr val="FEF6D7"/>
          </a:solidFill>
        </p:spPr>
        <p:txBody>
          <a:bodyPr>
            <a:normAutofit fontScale="92500" lnSpcReduction="10000"/>
          </a:bodyPr>
          <a:lstStyle/>
          <a:p>
            <a:pPr marL="0" indent="0">
              <a:buNone/>
            </a:pPr>
            <a:r>
              <a:rPr lang="en-US" sz="2100" dirty="0" smtClean="0"/>
              <a:t>Sample Job script (</a:t>
            </a:r>
            <a:r>
              <a:rPr lang="en-US" sz="2100" dirty="0" err="1" smtClean="0">
                <a:solidFill>
                  <a:srgbClr val="FF0000"/>
                </a:solidFill>
              </a:rPr>
              <a:t>MPI+OpenMP</a:t>
            </a:r>
            <a:r>
              <a:rPr lang="en-US" sz="2100" dirty="0" smtClean="0"/>
              <a:t>)</a:t>
            </a:r>
          </a:p>
          <a:p>
            <a:pPr marL="0" indent="0">
              <a:buNone/>
            </a:pPr>
            <a:r>
              <a:rPr lang="en-US" sz="1800" b="0" dirty="0"/>
              <a:t>#!/bin/bash -l</a:t>
            </a:r>
          </a:p>
          <a:p>
            <a:pPr marL="0" indent="0">
              <a:buNone/>
            </a:pPr>
            <a:r>
              <a:rPr lang="de-DE" sz="1800" b="0" dirty="0"/>
              <a:t>#SBATCH </a:t>
            </a:r>
            <a:r>
              <a:rPr lang="de-DE" sz="1800" b="0" dirty="0" smtClean="0"/>
              <a:t>–N 1 </a:t>
            </a:r>
            <a:endParaRPr lang="de-DE" sz="1800" b="0" dirty="0"/>
          </a:p>
          <a:p>
            <a:pPr marL="0" indent="0">
              <a:buNone/>
            </a:pPr>
            <a:r>
              <a:rPr lang="de-DE" sz="1800" b="0" dirty="0" smtClean="0"/>
              <a:t>#</a:t>
            </a:r>
            <a:r>
              <a:rPr lang="de-DE" sz="1800" b="0" dirty="0"/>
              <a:t>SBATCH </a:t>
            </a:r>
            <a:r>
              <a:rPr lang="de-DE" sz="1800" b="0" dirty="0" smtClean="0"/>
              <a:t>–p </a:t>
            </a:r>
            <a:r>
              <a:rPr lang="de-DE" sz="1800" b="0" dirty="0" err="1" smtClean="0"/>
              <a:t>regular</a:t>
            </a:r>
            <a:endParaRPr lang="de-DE" sz="1800" b="0" dirty="0" smtClean="0"/>
          </a:p>
          <a:p>
            <a:pPr marL="0" indent="0">
              <a:buNone/>
            </a:pPr>
            <a:r>
              <a:rPr lang="de-DE" sz="1800" b="0" dirty="0" smtClean="0"/>
              <a:t>#SBATCH –t 1:00:00</a:t>
            </a:r>
            <a:endParaRPr lang="de-DE" sz="1800" b="0" dirty="0"/>
          </a:p>
          <a:p>
            <a:pPr marL="0" indent="0">
              <a:buNone/>
            </a:pPr>
            <a:r>
              <a:rPr lang="de-DE" sz="1800" dirty="0">
                <a:solidFill>
                  <a:srgbClr val="FF0000"/>
                </a:solidFill>
              </a:rPr>
              <a:t>#SBATCH -C </a:t>
            </a:r>
            <a:r>
              <a:rPr lang="de-DE" sz="1800" dirty="0" err="1">
                <a:solidFill>
                  <a:srgbClr val="FF0000"/>
                </a:solidFill>
              </a:rPr>
              <a:t>knl,quad</a:t>
            </a:r>
            <a:r>
              <a:rPr lang="de-DE" sz="1800" dirty="0" err="1" smtClean="0">
                <a:solidFill>
                  <a:srgbClr val="FF0000"/>
                </a:solidFill>
              </a:rPr>
              <a:t>,flat</a:t>
            </a:r>
            <a:endParaRPr lang="de-DE" sz="1800" dirty="0">
              <a:solidFill>
                <a:srgbClr val="FF0000"/>
              </a:solidFill>
            </a:endParaRPr>
          </a:p>
          <a:p>
            <a:pPr marL="0" indent="0">
              <a:buNone/>
            </a:pPr>
            <a:endParaRPr lang="de-DE" sz="1000" b="0" dirty="0" smtClean="0"/>
          </a:p>
          <a:p>
            <a:pPr marL="0" indent="0">
              <a:buNone/>
            </a:pPr>
            <a:r>
              <a:rPr lang="de-DE" sz="1800" b="0" dirty="0" smtClean="0">
                <a:solidFill>
                  <a:srgbClr val="0000FF"/>
                </a:solidFill>
              </a:rPr>
              <a:t>#</a:t>
            </a:r>
            <a:r>
              <a:rPr lang="de-DE" sz="1800" b="0" dirty="0" err="1" smtClean="0">
                <a:solidFill>
                  <a:srgbClr val="0000FF"/>
                </a:solidFill>
              </a:rPr>
              <a:t>When</a:t>
            </a:r>
            <a:r>
              <a:rPr lang="de-DE" sz="1800" b="0" dirty="0" smtClean="0">
                <a:solidFill>
                  <a:srgbClr val="0000FF"/>
                </a:solidFill>
              </a:rPr>
              <a:t> </a:t>
            </a:r>
            <a:r>
              <a:rPr lang="de-DE" sz="1800" b="0" dirty="0" err="1" smtClean="0">
                <a:solidFill>
                  <a:srgbClr val="0000FF"/>
                </a:solidFill>
              </a:rPr>
              <a:t>the</a:t>
            </a:r>
            <a:r>
              <a:rPr lang="de-DE" sz="1800" b="0" dirty="0" smtClean="0">
                <a:solidFill>
                  <a:srgbClr val="0000FF"/>
                </a:solidFill>
              </a:rPr>
              <a:t> </a:t>
            </a:r>
            <a:r>
              <a:rPr lang="de-DE" sz="1800" b="0" dirty="0" err="1" smtClean="0">
                <a:solidFill>
                  <a:srgbClr val="0000FF"/>
                </a:solidFill>
              </a:rPr>
              <a:t>memory</a:t>
            </a:r>
            <a:r>
              <a:rPr lang="de-DE" sz="1800" b="0" dirty="0">
                <a:solidFill>
                  <a:srgbClr val="0000FF"/>
                </a:solidFill>
              </a:rPr>
              <a:t> </a:t>
            </a:r>
            <a:r>
              <a:rPr lang="de-DE" sz="1800" b="0" dirty="0" err="1" smtClean="0">
                <a:solidFill>
                  <a:srgbClr val="0000FF"/>
                </a:solidFill>
              </a:rPr>
              <a:t>footprint</a:t>
            </a:r>
            <a:r>
              <a:rPr lang="de-DE" sz="1800" b="0" dirty="0" smtClean="0">
                <a:solidFill>
                  <a:srgbClr val="0000FF"/>
                </a:solidFill>
              </a:rPr>
              <a:t> </a:t>
            </a:r>
            <a:r>
              <a:rPr lang="de-DE" sz="1800" b="0" dirty="0" err="1" smtClean="0">
                <a:solidFill>
                  <a:srgbClr val="0000FF"/>
                </a:solidFill>
              </a:rPr>
              <a:t>fits</a:t>
            </a:r>
            <a:r>
              <a:rPr lang="de-DE" sz="1800" b="0" dirty="0" smtClean="0">
                <a:solidFill>
                  <a:srgbClr val="0000FF"/>
                </a:solidFill>
              </a:rPr>
              <a:t> in 16GB </a:t>
            </a:r>
            <a:r>
              <a:rPr lang="de-DE" sz="1800" b="0" dirty="0" err="1" smtClean="0">
                <a:solidFill>
                  <a:srgbClr val="0000FF"/>
                </a:solidFill>
              </a:rPr>
              <a:t>of</a:t>
            </a:r>
            <a:r>
              <a:rPr lang="de-DE" sz="1800" b="0" dirty="0" smtClean="0">
                <a:solidFill>
                  <a:srgbClr val="0000FF"/>
                </a:solidFill>
              </a:rPr>
              <a:t> MCDRAM (NUMA </a:t>
            </a:r>
            <a:r>
              <a:rPr lang="de-DE" sz="1800" b="0" dirty="0" err="1" smtClean="0">
                <a:solidFill>
                  <a:srgbClr val="0000FF"/>
                </a:solidFill>
              </a:rPr>
              <a:t>node</a:t>
            </a:r>
            <a:r>
              <a:rPr lang="de-DE" sz="1800" b="0" dirty="0" smtClean="0">
                <a:solidFill>
                  <a:srgbClr val="0000FF"/>
                </a:solidFill>
              </a:rPr>
              <a:t> 1), </a:t>
            </a:r>
            <a:r>
              <a:rPr lang="de-DE" sz="1800" b="0" dirty="0" err="1" smtClean="0">
                <a:solidFill>
                  <a:srgbClr val="0000FF"/>
                </a:solidFill>
              </a:rPr>
              <a:t>runs</a:t>
            </a:r>
            <a:r>
              <a:rPr lang="de-DE" sz="1800" b="0" dirty="0" smtClean="0">
                <a:solidFill>
                  <a:srgbClr val="0000FF"/>
                </a:solidFill>
              </a:rPr>
              <a:t> out </a:t>
            </a:r>
            <a:r>
              <a:rPr lang="de-DE" sz="1800" b="0" dirty="0" err="1" smtClean="0">
                <a:solidFill>
                  <a:srgbClr val="0000FF"/>
                </a:solidFill>
              </a:rPr>
              <a:t>of</a:t>
            </a:r>
            <a:r>
              <a:rPr lang="de-DE" sz="1800" b="0" dirty="0" smtClean="0">
                <a:solidFill>
                  <a:srgbClr val="0000FF"/>
                </a:solidFill>
              </a:rPr>
              <a:t> MCDRAM </a:t>
            </a:r>
          </a:p>
          <a:p>
            <a:pPr marL="0" indent="0">
              <a:buNone/>
            </a:pPr>
            <a:r>
              <a:rPr lang="de-DE" sz="1800" b="0" dirty="0" err="1" smtClean="0"/>
              <a:t>export</a:t>
            </a:r>
            <a:r>
              <a:rPr lang="de-DE" sz="1800" b="0" dirty="0" smtClean="0"/>
              <a:t> OMP_NUM_THREADS=4</a:t>
            </a:r>
          </a:p>
          <a:p>
            <a:pPr marL="0" indent="0">
              <a:buNone/>
            </a:pPr>
            <a:r>
              <a:rPr lang="de-DE" sz="1800" b="0" dirty="0" err="1" smtClean="0"/>
              <a:t>export</a:t>
            </a:r>
            <a:r>
              <a:rPr lang="de-DE" sz="1800" b="0" dirty="0" smtClean="0"/>
              <a:t> </a:t>
            </a:r>
            <a:r>
              <a:rPr lang="de-DE" sz="1800" b="0" dirty="0"/>
              <a:t>OMP_PROC_BIND=</a:t>
            </a:r>
            <a:r>
              <a:rPr lang="de-DE" sz="1800" b="0" dirty="0" err="1"/>
              <a:t>true</a:t>
            </a:r>
            <a:endParaRPr lang="de-DE" sz="1800" b="0" dirty="0"/>
          </a:p>
          <a:p>
            <a:pPr marL="0" indent="0">
              <a:buNone/>
            </a:pPr>
            <a:r>
              <a:rPr lang="de-DE" sz="1800" b="0" dirty="0" err="1"/>
              <a:t>export</a:t>
            </a:r>
            <a:r>
              <a:rPr lang="de-DE" sz="1800" b="0" dirty="0"/>
              <a:t> OMP_PLACES=</a:t>
            </a:r>
            <a:r>
              <a:rPr lang="de-DE" sz="1800" b="0" dirty="0" err="1" smtClean="0"/>
              <a:t>threads</a:t>
            </a:r>
            <a:endParaRPr lang="de-DE" sz="1800" b="0" dirty="0" smtClean="0"/>
          </a:p>
          <a:p>
            <a:pPr marL="0" indent="0">
              <a:buNone/>
            </a:pPr>
            <a:endParaRPr lang="de-DE" sz="900" b="0" dirty="0"/>
          </a:p>
          <a:p>
            <a:pPr marL="0" indent="0">
              <a:buNone/>
            </a:pPr>
            <a:r>
              <a:rPr lang="de-DE" sz="1800" b="0" dirty="0" err="1"/>
              <a:t>srun</a:t>
            </a:r>
            <a:r>
              <a:rPr lang="de-DE" sz="1800" b="0" dirty="0"/>
              <a:t> -</a:t>
            </a:r>
            <a:r>
              <a:rPr lang="de-DE" sz="1800" b="0" dirty="0" smtClean="0"/>
              <a:t>n64 </a:t>
            </a:r>
            <a:r>
              <a:rPr lang="de-DE" sz="1800" b="0" dirty="0"/>
              <a:t>-c4 --</a:t>
            </a:r>
            <a:r>
              <a:rPr lang="de-DE" sz="1800" b="0" dirty="0" err="1"/>
              <a:t>cpu_bind</a:t>
            </a:r>
            <a:r>
              <a:rPr lang="de-DE" sz="1800" b="0" dirty="0" smtClean="0"/>
              <a:t>=</a:t>
            </a:r>
            <a:r>
              <a:rPr lang="de-DE" sz="1800" b="0" dirty="0" err="1" smtClean="0"/>
              <a:t>cores</a:t>
            </a:r>
            <a:r>
              <a:rPr lang="de-DE" sz="1800" b="0" dirty="0" smtClean="0"/>
              <a:t>  </a:t>
            </a:r>
            <a:r>
              <a:rPr lang="de-DE" sz="1800" dirty="0" smtClean="0">
                <a:solidFill>
                  <a:srgbClr val="FF0000"/>
                </a:solidFill>
              </a:rPr>
              <a:t>--</a:t>
            </a:r>
            <a:r>
              <a:rPr lang="de-DE" sz="1800" dirty="0" err="1" smtClean="0">
                <a:solidFill>
                  <a:srgbClr val="FF0000"/>
                </a:solidFill>
              </a:rPr>
              <a:t>mem_bind</a:t>
            </a:r>
            <a:r>
              <a:rPr lang="de-DE" sz="1800" dirty="0" smtClean="0">
                <a:solidFill>
                  <a:srgbClr val="FF0000"/>
                </a:solidFill>
              </a:rPr>
              <a:t>=map_mem:1 </a:t>
            </a:r>
            <a:r>
              <a:rPr lang="de-DE" sz="1800" b="0" dirty="0" smtClean="0"/>
              <a:t>./</a:t>
            </a:r>
            <a:r>
              <a:rPr lang="de-DE" sz="1800" b="0" dirty="0" err="1" smtClean="0"/>
              <a:t>a.out</a:t>
            </a:r>
            <a:endParaRPr lang="de-DE" sz="1800" b="0" dirty="0" smtClean="0"/>
          </a:p>
          <a:p>
            <a:pPr marL="0" indent="0">
              <a:buNone/>
            </a:pPr>
            <a:endParaRPr lang="de-DE" sz="1800" b="0" dirty="0"/>
          </a:p>
          <a:p>
            <a:pPr marL="0" indent="0">
              <a:buNone/>
            </a:pPr>
            <a:r>
              <a:rPr lang="de-DE" sz="1800" b="0" dirty="0" smtClean="0"/>
              <a:t>#</a:t>
            </a:r>
            <a:r>
              <a:rPr lang="de-DE" sz="1800" b="0" dirty="0" err="1" smtClean="0"/>
              <a:t>or</a:t>
            </a:r>
            <a:r>
              <a:rPr lang="de-DE" sz="1800" b="0" dirty="0" smtClean="0"/>
              <a:t> </a:t>
            </a:r>
            <a:r>
              <a:rPr lang="de-DE" sz="1800" b="0" dirty="0" err="1" smtClean="0"/>
              <a:t>using</a:t>
            </a:r>
            <a:r>
              <a:rPr lang="de-DE" sz="1800" b="0" dirty="0" smtClean="0"/>
              <a:t> </a:t>
            </a:r>
            <a:r>
              <a:rPr lang="de-DE" sz="1800" b="0" dirty="0" err="1" smtClean="0"/>
              <a:t>numactl</a:t>
            </a:r>
            <a:r>
              <a:rPr lang="de-DE" sz="1800" b="0" dirty="0" smtClean="0"/>
              <a:t> -m</a:t>
            </a:r>
          </a:p>
          <a:p>
            <a:pPr marL="0" indent="0">
              <a:buNone/>
            </a:pPr>
            <a:r>
              <a:rPr lang="de-DE" sz="1800" b="0" dirty="0" err="1" smtClean="0"/>
              <a:t>srun</a:t>
            </a:r>
            <a:r>
              <a:rPr lang="de-DE" sz="1800" b="0" dirty="0" smtClean="0"/>
              <a:t> -n64 -c4 --</a:t>
            </a:r>
            <a:r>
              <a:rPr lang="de-DE" sz="1800" b="0" dirty="0" err="1" smtClean="0"/>
              <a:t>cpu_bind</a:t>
            </a:r>
            <a:r>
              <a:rPr lang="de-DE" sz="1800" b="0" dirty="0" smtClean="0"/>
              <a:t>=</a:t>
            </a:r>
            <a:r>
              <a:rPr lang="de-DE" sz="1800" b="0" dirty="0" err="1" smtClean="0"/>
              <a:t>cores</a:t>
            </a:r>
            <a:r>
              <a:rPr lang="de-DE" sz="1800" b="0" dirty="0" smtClean="0"/>
              <a:t>  </a:t>
            </a:r>
            <a:r>
              <a:rPr lang="de-DE" sz="1800" dirty="0" err="1" smtClean="0">
                <a:solidFill>
                  <a:srgbClr val="FF0000"/>
                </a:solidFill>
              </a:rPr>
              <a:t>numactl</a:t>
            </a:r>
            <a:r>
              <a:rPr lang="de-DE" sz="1800" dirty="0" smtClean="0">
                <a:solidFill>
                  <a:srgbClr val="FF0000"/>
                </a:solidFill>
              </a:rPr>
              <a:t> –m 1 </a:t>
            </a:r>
            <a:r>
              <a:rPr lang="de-DE" sz="1800" b="0" dirty="0" smtClean="0"/>
              <a:t>./</a:t>
            </a:r>
            <a:r>
              <a:rPr lang="de-DE" sz="1800" b="0" dirty="0" err="1" smtClean="0"/>
              <a:t>a.out</a:t>
            </a:r>
            <a:endParaRPr lang="de-DE" sz="1800" b="0" dirty="0" smtClean="0"/>
          </a:p>
          <a:p>
            <a:pPr marL="0" indent="0">
              <a:buNone/>
            </a:pPr>
            <a:endParaRPr lang="de-DE" sz="1800" b="0" dirty="0" smtClean="0"/>
          </a:p>
          <a:p>
            <a:pPr marL="0" indent="0">
              <a:buNone/>
            </a:pPr>
            <a:endParaRPr lang="de-DE" sz="1600" b="0" dirty="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30</a:t>
            </a:fld>
            <a:r>
              <a:rPr lang="en-US" dirty="0" smtClean="0"/>
              <a:t> -</a:t>
            </a:r>
            <a:endParaRPr lang="en-US" dirty="0"/>
          </a:p>
        </p:txBody>
      </p:sp>
      <p:sp>
        <p:nvSpPr>
          <p:cNvPr id="37" name="Content Placeholder 2"/>
          <p:cNvSpPr>
            <a:spLocks noGrp="1"/>
          </p:cNvSpPr>
          <p:nvPr>
            <p:ph sz="half" idx="4294967295"/>
          </p:nvPr>
        </p:nvSpPr>
        <p:spPr>
          <a:xfrm>
            <a:off x="4937129" y="1260230"/>
            <a:ext cx="3975961" cy="5108575"/>
          </a:xfrm>
          <a:solidFill>
            <a:srgbClr val="FEF6D7"/>
          </a:solidFill>
        </p:spPr>
        <p:txBody>
          <a:bodyPr>
            <a:normAutofit/>
          </a:bodyPr>
          <a:lstStyle/>
          <a:p>
            <a:pPr marL="0" indent="0">
              <a:buNone/>
            </a:pPr>
            <a:r>
              <a:rPr lang="en-US" sz="1900" dirty="0" smtClean="0"/>
              <a:t>Sample Job script (</a:t>
            </a:r>
            <a:r>
              <a:rPr lang="en-US" sz="1900" dirty="0" err="1" smtClean="0">
                <a:solidFill>
                  <a:srgbClr val="FF0000"/>
                </a:solidFill>
              </a:rPr>
              <a:t>MPI+OpenMP</a:t>
            </a:r>
            <a:r>
              <a:rPr lang="en-US" sz="1900" dirty="0" smtClean="0"/>
              <a:t>)</a:t>
            </a:r>
          </a:p>
          <a:p>
            <a:pPr marL="0" indent="0">
              <a:buNone/>
            </a:pPr>
            <a:r>
              <a:rPr lang="en-US" sz="1700" b="0" dirty="0" smtClean="0"/>
              <a:t>#!/bin/bash -l</a:t>
            </a:r>
          </a:p>
          <a:p>
            <a:pPr marL="0" indent="0">
              <a:buNone/>
            </a:pPr>
            <a:r>
              <a:rPr lang="de-DE" sz="1700" b="0" dirty="0" smtClean="0"/>
              <a:t>#SBATCH –N 1 </a:t>
            </a:r>
          </a:p>
          <a:p>
            <a:pPr marL="0" indent="0">
              <a:buNone/>
            </a:pPr>
            <a:r>
              <a:rPr lang="de-DE" sz="1700" b="0" dirty="0" smtClean="0"/>
              <a:t>#SBATCH –p </a:t>
            </a:r>
            <a:r>
              <a:rPr lang="de-DE" sz="1700" b="0" dirty="0" err="1" smtClean="0"/>
              <a:t>regular</a:t>
            </a:r>
            <a:endParaRPr lang="de-DE" sz="1700" b="0" dirty="0" smtClean="0"/>
          </a:p>
          <a:p>
            <a:pPr marL="0" indent="0">
              <a:buNone/>
            </a:pPr>
            <a:r>
              <a:rPr lang="de-DE" sz="1700" b="0" dirty="0" smtClean="0"/>
              <a:t>#SBATCH –t 1:00:00</a:t>
            </a:r>
          </a:p>
          <a:p>
            <a:pPr marL="0" indent="0">
              <a:buNone/>
            </a:pPr>
            <a:r>
              <a:rPr lang="de-DE" sz="1700" dirty="0" smtClean="0">
                <a:solidFill>
                  <a:srgbClr val="FF0000"/>
                </a:solidFill>
              </a:rPr>
              <a:t>#SBATCH -C </a:t>
            </a:r>
            <a:r>
              <a:rPr lang="de-DE" sz="1700" dirty="0" err="1" smtClean="0">
                <a:solidFill>
                  <a:srgbClr val="FF0000"/>
                </a:solidFill>
              </a:rPr>
              <a:t>knl,quad,flat</a:t>
            </a:r>
            <a:endParaRPr lang="de-DE" sz="1700" dirty="0" smtClean="0">
              <a:solidFill>
                <a:srgbClr val="FF0000"/>
              </a:solidFill>
            </a:endParaRPr>
          </a:p>
          <a:p>
            <a:pPr marL="0" indent="0">
              <a:buNone/>
            </a:pPr>
            <a:endParaRPr lang="de-DE" sz="800" b="0" dirty="0" smtClean="0"/>
          </a:p>
          <a:p>
            <a:pPr marL="0" indent="0">
              <a:buNone/>
            </a:pPr>
            <a:r>
              <a:rPr lang="de-DE" sz="1700" b="0" dirty="0" smtClean="0">
                <a:solidFill>
                  <a:srgbClr val="0000FF"/>
                </a:solidFill>
              </a:rPr>
              <a:t>#MCDRAM </a:t>
            </a:r>
            <a:r>
              <a:rPr lang="de-DE" sz="1700" b="0" dirty="0">
                <a:solidFill>
                  <a:srgbClr val="0000FF"/>
                </a:solidFill>
              </a:rPr>
              <a:t>(NUMA </a:t>
            </a:r>
            <a:r>
              <a:rPr lang="de-DE" sz="1700" b="0" dirty="0" err="1">
                <a:solidFill>
                  <a:srgbClr val="0000FF"/>
                </a:solidFill>
              </a:rPr>
              <a:t>node</a:t>
            </a:r>
            <a:r>
              <a:rPr lang="de-DE" sz="1700" b="0" dirty="0">
                <a:solidFill>
                  <a:srgbClr val="0000FF"/>
                </a:solidFill>
              </a:rPr>
              <a:t> </a:t>
            </a:r>
            <a:r>
              <a:rPr lang="de-DE" sz="1700" b="0" dirty="0" smtClean="0">
                <a:solidFill>
                  <a:srgbClr val="0000FF"/>
                </a:solidFill>
              </a:rPr>
              <a:t>1</a:t>
            </a:r>
            <a:r>
              <a:rPr lang="de-DE" sz="1700" b="0" dirty="0" smtClean="0">
                <a:solidFill>
                  <a:srgbClr val="0000FF"/>
                </a:solidFill>
              </a:rPr>
              <a:t>) </a:t>
            </a:r>
            <a:r>
              <a:rPr lang="de-DE" sz="1700" b="0" dirty="0" err="1" smtClean="0">
                <a:solidFill>
                  <a:srgbClr val="0000FF"/>
                </a:solidFill>
              </a:rPr>
              <a:t>preferred</a:t>
            </a:r>
            <a:r>
              <a:rPr lang="de-DE" sz="1700" b="0" dirty="0" smtClean="0">
                <a:solidFill>
                  <a:srgbClr val="0000FF"/>
                </a:solidFill>
              </a:rPr>
              <a:t> </a:t>
            </a:r>
            <a:r>
              <a:rPr lang="de-DE" sz="1700" b="0" dirty="0" err="1">
                <a:solidFill>
                  <a:srgbClr val="0000FF"/>
                </a:solidFill>
              </a:rPr>
              <a:t>if</a:t>
            </a:r>
            <a:r>
              <a:rPr lang="de-DE" sz="1700" b="0" dirty="0">
                <a:solidFill>
                  <a:srgbClr val="0000FF"/>
                </a:solidFill>
              </a:rPr>
              <a:t> </a:t>
            </a:r>
            <a:r>
              <a:rPr lang="de-DE" sz="1700" b="0" dirty="0" err="1">
                <a:solidFill>
                  <a:srgbClr val="0000FF"/>
                </a:solidFill>
              </a:rPr>
              <a:t>memory</a:t>
            </a:r>
            <a:r>
              <a:rPr lang="de-DE" sz="1700" b="0" dirty="0">
                <a:solidFill>
                  <a:srgbClr val="0000FF"/>
                </a:solidFill>
              </a:rPr>
              <a:t> </a:t>
            </a:r>
            <a:r>
              <a:rPr lang="de-DE" sz="1700" b="0" dirty="0" err="1">
                <a:solidFill>
                  <a:srgbClr val="0000FF"/>
                </a:solidFill>
              </a:rPr>
              <a:t>footprint</a:t>
            </a:r>
            <a:r>
              <a:rPr lang="de-DE" sz="1700" b="0" dirty="0">
                <a:solidFill>
                  <a:srgbClr val="0000FF"/>
                </a:solidFill>
              </a:rPr>
              <a:t> </a:t>
            </a:r>
            <a:r>
              <a:rPr lang="de-DE" sz="1700" b="0" dirty="0" err="1" smtClean="0">
                <a:solidFill>
                  <a:srgbClr val="0000FF"/>
                </a:solidFill>
              </a:rPr>
              <a:t>does</a:t>
            </a:r>
            <a:r>
              <a:rPr lang="de-DE" sz="1700" b="0" dirty="0" smtClean="0">
                <a:solidFill>
                  <a:srgbClr val="0000FF"/>
                </a:solidFill>
              </a:rPr>
              <a:t> </a:t>
            </a:r>
            <a:r>
              <a:rPr lang="de-DE" sz="1700" b="0" dirty="0">
                <a:solidFill>
                  <a:srgbClr val="0000FF"/>
                </a:solidFill>
              </a:rPr>
              <a:t>not fit </a:t>
            </a:r>
            <a:r>
              <a:rPr lang="de-DE" sz="1700" b="0" dirty="0" smtClean="0">
                <a:solidFill>
                  <a:srgbClr val="0000FF"/>
                </a:solidFill>
              </a:rPr>
              <a:t>on MCDRAM, </a:t>
            </a:r>
            <a:r>
              <a:rPr lang="de-DE" sz="1700" b="0" dirty="0" err="1" smtClean="0">
                <a:solidFill>
                  <a:srgbClr val="0000FF"/>
                </a:solidFill>
              </a:rPr>
              <a:t>spills</a:t>
            </a:r>
            <a:r>
              <a:rPr lang="de-DE" sz="1700" b="0" dirty="0" smtClean="0">
                <a:solidFill>
                  <a:srgbClr val="0000FF"/>
                </a:solidFill>
              </a:rPr>
              <a:t> </a:t>
            </a:r>
            <a:r>
              <a:rPr lang="de-DE" sz="1700" b="0" dirty="0" err="1">
                <a:solidFill>
                  <a:srgbClr val="0000FF"/>
                </a:solidFill>
              </a:rPr>
              <a:t>to</a:t>
            </a:r>
            <a:r>
              <a:rPr lang="de-DE" sz="1700" b="0" dirty="0">
                <a:solidFill>
                  <a:srgbClr val="0000FF"/>
                </a:solidFill>
              </a:rPr>
              <a:t> DDR </a:t>
            </a:r>
          </a:p>
          <a:p>
            <a:pPr marL="0" indent="0">
              <a:buNone/>
            </a:pPr>
            <a:r>
              <a:rPr lang="de-DE" sz="1700" b="0" dirty="0" err="1" smtClean="0"/>
              <a:t>export</a:t>
            </a:r>
            <a:r>
              <a:rPr lang="de-DE" sz="1700" b="0" dirty="0" smtClean="0"/>
              <a:t> </a:t>
            </a:r>
            <a:r>
              <a:rPr lang="de-DE" sz="1700" b="0" dirty="0"/>
              <a:t>OMP_NUM_THREADS</a:t>
            </a:r>
            <a:r>
              <a:rPr lang="de-DE" sz="1700" b="0" dirty="0" smtClean="0"/>
              <a:t>=8</a:t>
            </a:r>
          </a:p>
          <a:p>
            <a:pPr marL="0" indent="0">
              <a:buNone/>
            </a:pPr>
            <a:r>
              <a:rPr lang="de-DE" sz="1700" b="0" dirty="0" err="1"/>
              <a:t>e</a:t>
            </a:r>
            <a:r>
              <a:rPr lang="de-DE" sz="1700" b="0" dirty="0" err="1" smtClean="0"/>
              <a:t>xport</a:t>
            </a:r>
            <a:r>
              <a:rPr lang="de-DE" sz="1700" b="0" dirty="0" smtClean="0"/>
              <a:t> OMP_PROC_BIND=</a:t>
            </a:r>
            <a:r>
              <a:rPr lang="de-DE" sz="1700" b="0" dirty="0" err="1" smtClean="0"/>
              <a:t>true</a:t>
            </a:r>
            <a:endParaRPr lang="de-DE" sz="1700" b="0" dirty="0" smtClean="0"/>
          </a:p>
          <a:p>
            <a:pPr marL="0" indent="0">
              <a:buNone/>
            </a:pPr>
            <a:r>
              <a:rPr lang="de-DE" sz="1700" b="0" dirty="0" err="1"/>
              <a:t>e</a:t>
            </a:r>
            <a:r>
              <a:rPr lang="de-DE" sz="1700" b="0" dirty="0" err="1" smtClean="0"/>
              <a:t>xport</a:t>
            </a:r>
            <a:r>
              <a:rPr lang="de-DE" sz="1700" b="0" dirty="0" smtClean="0"/>
              <a:t> OMP_PLACES=</a:t>
            </a:r>
            <a:r>
              <a:rPr lang="de-DE" sz="1700" b="0" dirty="0" err="1" smtClean="0"/>
              <a:t>threads</a:t>
            </a:r>
            <a:endParaRPr lang="de-DE" sz="1700" b="0" dirty="0" smtClean="0"/>
          </a:p>
          <a:p>
            <a:pPr marL="0" indent="0">
              <a:buNone/>
            </a:pPr>
            <a:endParaRPr lang="de-DE" sz="800" b="0" dirty="0" smtClean="0"/>
          </a:p>
          <a:p>
            <a:pPr marL="0" indent="0">
              <a:buNone/>
            </a:pPr>
            <a:r>
              <a:rPr lang="de-DE" sz="1700" b="0" dirty="0" err="1" smtClean="0"/>
              <a:t>srun</a:t>
            </a:r>
            <a:r>
              <a:rPr lang="de-DE" sz="1700" b="0" dirty="0" smtClean="0"/>
              <a:t> –n16 –c16 </a:t>
            </a:r>
            <a:r>
              <a:rPr lang="de-DE" sz="1700" b="0" dirty="0"/>
              <a:t>--</a:t>
            </a:r>
            <a:r>
              <a:rPr lang="de-DE" sz="1700" b="0" dirty="0" err="1"/>
              <a:t>cpu_bind</a:t>
            </a:r>
            <a:r>
              <a:rPr lang="de-DE" sz="1700" b="0" dirty="0" smtClean="0"/>
              <a:t>=</a:t>
            </a:r>
            <a:r>
              <a:rPr lang="de-DE" sz="1700" b="0" dirty="0" err="1" smtClean="0"/>
              <a:t>cores</a:t>
            </a:r>
            <a:r>
              <a:rPr lang="de-DE" sz="1700" b="0" dirty="0"/>
              <a:t> </a:t>
            </a:r>
            <a:r>
              <a:rPr lang="de-DE" sz="1700" dirty="0" err="1" smtClean="0">
                <a:solidFill>
                  <a:srgbClr val="FF0000"/>
                </a:solidFill>
              </a:rPr>
              <a:t>numactl</a:t>
            </a:r>
            <a:r>
              <a:rPr lang="de-DE" sz="1700" dirty="0" smtClean="0">
                <a:solidFill>
                  <a:srgbClr val="FF0000"/>
                </a:solidFill>
              </a:rPr>
              <a:t> –p 1  </a:t>
            </a:r>
            <a:r>
              <a:rPr lang="de-DE" sz="1700" b="0" dirty="0" smtClean="0"/>
              <a:t>.</a:t>
            </a:r>
            <a:r>
              <a:rPr lang="de-DE" sz="1700" b="0" dirty="0"/>
              <a:t>/</a:t>
            </a:r>
            <a:r>
              <a:rPr lang="de-DE" sz="1700" b="0" dirty="0" err="1"/>
              <a:t>a.out</a:t>
            </a:r>
            <a:endParaRPr lang="de-DE" sz="1700" b="0" dirty="0"/>
          </a:p>
          <a:p>
            <a:pPr marL="0" indent="0">
              <a:buNone/>
            </a:pPr>
            <a:endParaRPr lang="en-US" sz="1700" dirty="0" smtClean="0"/>
          </a:p>
          <a:p>
            <a:pPr marL="0" indent="0">
              <a:buNone/>
            </a:pPr>
            <a:endParaRPr lang="de-DE" sz="1600" dirty="0"/>
          </a:p>
        </p:txBody>
      </p:sp>
    </p:spTree>
    <p:extLst>
      <p:ext uri="{BB962C8B-B14F-4D97-AF65-F5344CB8AC3E}">
        <p14:creationId xmlns:p14="http://schemas.microsoft.com/office/powerpoint/2010/main" val="26261258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check the process/thread affinity</a:t>
            </a:r>
            <a:endParaRPr lang="en-US" dirty="0"/>
          </a:p>
        </p:txBody>
      </p:sp>
      <p:sp>
        <p:nvSpPr>
          <p:cNvPr id="3" name="Content Placeholder 2"/>
          <p:cNvSpPr>
            <a:spLocks noGrp="1"/>
          </p:cNvSpPr>
          <p:nvPr>
            <p:ph idx="1"/>
          </p:nvPr>
        </p:nvSpPr>
        <p:spPr/>
        <p:txBody>
          <a:bodyPr>
            <a:normAutofit lnSpcReduction="10000"/>
          </a:bodyPr>
          <a:lstStyle/>
          <a:p>
            <a:r>
              <a:rPr lang="en-US" dirty="0" smtClean="0"/>
              <a:t>Use </a:t>
            </a:r>
            <a:r>
              <a:rPr lang="en-US" dirty="0" err="1" smtClean="0"/>
              <a:t>srun</a:t>
            </a:r>
            <a:r>
              <a:rPr lang="en-US" dirty="0" smtClean="0"/>
              <a:t> flag:  --</a:t>
            </a:r>
            <a:r>
              <a:rPr lang="en-US" dirty="0" err="1" smtClean="0"/>
              <a:t>cpu_bind</a:t>
            </a:r>
            <a:r>
              <a:rPr lang="en-US" dirty="0" smtClean="0"/>
              <a:t>=verbose</a:t>
            </a:r>
          </a:p>
          <a:p>
            <a:pPr lvl="1"/>
            <a:r>
              <a:rPr lang="en-US" dirty="0" smtClean="0"/>
              <a:t>Need to read the </a:t>
            </a:r>
            <a:r>
              <a:rPr lang="en-US" dirty="0" err="1" smtClean="0"/>
              <a:t>cpu</a:t>
            </a:r>
            <a:r>
              <a:rPr lang="en-US" dirty="0" smtClean="0"/>
              <a:t> masks in </a:t>
            </a:r>
            <a:r>
              <a:rPr lang="en-US" dirty="0" err="1" smtClean="0"/>
              <a:t>hexidecimal</a:t>
            </a:r>
            <a:r>
              <a:rPr lang="en-US" dirty="0" smtClean="0"/>
              <a:t> format</a:t>
            </a:r>
          </a:p>
          <a:p>
            <a:r>
              <a:rPr lang="en-US" dirty="0" smtClean="0"/>
              <a:t>Use a Cray provided code </a:t>
            </a:r>
            <a:r>
              <a:rPr lang="en-US" dirty="0" err="1" smtClean="0"/>
              <a:t>xthi.c</a:t>
            </a:r>
            <a:r>
              <a:rPr lang="en-US" dirty="0" smtClean="0"/>
              <a:t> </a:t>
            </a:r>
            <a:r>
              <a:rPr lang="en-US" b="0" dirty="0" smtClean="0"/>
              <a:t>(see backup slides). </a:t>
            </a:r>
          </a:p>
          <a:p>
            <a:r>
              <a:rPr lang="en-US" dirty="0" smtClean="0"/>
              <a:t>Use --</a:t>
            </a:r>
            <a:r>
              <a:rPr lang="en-US" dirty="0" err="1" smtClean="0"/>
              <a:t>mem_bind</a:t>
            </a:r>
            <a:r>
              <a:rPr lang="en-US" dirty="0" smtClean="0"/>
              <a:t>=verbose,&lt;type&gt; to check memory affinity</a:t>
            </a:r>
            <a:endParaRPr lang="en-US" dirty="0"/>
          </a:p>
          <a:p>
            <a:r>
              <a:rPr lang="en-US" dirty="0" smtClean="0"/>
              <a:t>Use the </a:t>
            </a:r>
            <a:r>
              <a:rPr lang="en-US" dirty="0" err="1" smtClean="0"/>
              <a:t>numastat</a:t>
            </a:r>
            <a:r>
              <a:rPr lang="en-US" dirty="0" smtClean="0"/>
              <a:t> –p &lt;PID&gt; command to confirm while a job is running</a:t>
            </a:r>
          </a:p>
          <a:p>
            <a:r>
              <a:rPr lang="en-US" dirty="0" smtClean="0"/>
              <a:t>Use environmental variables (</a:t>
            </a:r>
            <a:r>
              <a:rPr lang="en-US" dirty="0" err="1" smtClean="0"/>
              <a:t>Slurm</a:t>
            </a:r>
            <a:r>
              <a:rPr lang="en-US" dirty="0" smtClean="0"/>
              <a:t>, compiler specific)</a:t>
            </a:r>
          </a:p>
          <a:p>
            <a:pPr lvl="1"/>
            <a:r>
              <a:rPr lang="en-US" dirty="0"/>
              <a:t> </a:t>
            </a:r>
            <a:r>
              <a:rPr lang="en-US" dirty="0" smtClean="0"/>
              <a:t>SLURM_CPU_BIND_VERBOSE</a:t>
            </a:r>
            <a:r>
              <a:rPr lang="en-US" dirty="0"/>
              <a:t> </a:t>
            </a:r>
            <a:r>
              <a:rPr lang="de-DE" b="0" dirty="0" smtClean="0"/>
              <a:t>-</a:t>
            </a:r>
            <a:r>
              <a:rPr lang="de-DE" b="0" dirty="0"/>
              <a:t>-</a:t>
            </a:r>
            <a:r>
              <a:rPr lang="de-DE" b="0" dirty="0" err="1"/>
              <a:t>cpu_bind</a:t>
            </a:r>
            <a:r>
              <a:rPr lang="de-DE" b="0" dirty="0"/>
              <a:t> </a:t>
            </a:r>
            <a:r>
              <a:rPr lang="de-DE" b="0" dirty="0" err="1"/>
              <a:t>verbosity</a:t>
            </a:r>
            <a:r>
              <a:rPr lang="de-DE" b="0" dirty="0"/>
              <a:t> (</a:t>
            </a:r>
            <a:r>
              <a:rPr lang="de-DE" b="0" dirty="0" err="1"/>
              <a:t>quiet,verbose</a:t>
            </a:r>
            <a:r>
              <a:rPr lang="de-DE" b="0" dirty="0"/>
              <a:t>).</a:t>
            </a:r>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31</a:t>
            </a:fld>
            <a:r>
              <a:rPr lang="en-US" smtClean="0"/>
              <a:t> -</a:t>
            </a:r>
            <a:endParaRPr lang="en-US" dirty="0"/>
          </a:p>
        </p:txBody>
      </p:sp>
    </p:spTree>
    <p:extLst>
      <p:ext uri="{BB962C8B-B14F-4D97-AF65-F5344CB8AC3E}">
        <p14:creationId xmlns:p14="http://schemas.microsoft.com/office/powerpoint/2010/main" val="14912693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useful commands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s</a:t>
            </a:r>
            <a:r>
              <a:rPr lang="en-US" dirty="0" err="1" smtClean="0"/>
              <a:t>info</a:t>
            </a:r>
            <a:r>
              <a:rPr lang="en-US" dirty="0" smtClean="0"/>
              <a:t> –format=“%F %b” for available features of nodes, or </a:t>
            </a:r>
            <a:r>
              <a:rPr lang="en-US" dirty="0" err="1" smtClean="0"/>
              <a:t>sinfo</a:t>
            </a:r>
            <a:r>
              <a:rPr lang="en-US" dirty="0" smtClean="0"/>
              <a:t> –format=“%C %b”</a:t>
            </a:r>
          </a:p>
          <a:p>
            <a:pPr lvl="1"/>
            <a:r>
              <a:rPr lang="en-US" dirty="0" smtClean="0"/>
              <a:t>A/I/O/T (allocated</a:t>
            </a:r>
            <a:r>
              <a:rPr lang="en-US" dirty="0"/>
              <a:t>/</a:t>
            </a:r>
            <a:r>
              <a:rPr lang="en-US" dirty="0" smtClean="0"/>
              <a:t>idle/other</a:t>
            </a:r>
            <a:r>
              <a:rPr lang="en-US" dirty="0"/>
              <a:t>/</a:t>
            </a:r>
            <a:r>
              <a:rPr lang="en-US" dirty="0" smtClean="0"/>
              <a:t>total)</a:t>
            </a:r>
          </a:p>
          <a:p>
            <a:r>
              <a:rPr lang="en-US" dirty="0" err="1" smtClean="0"/>
              <a:t>scontrol</a:t>
            </a:r>
            <a:r>
              <a:rPr lang="en-US" dirty="0" smtClean="0"/>
              <a:t> show node &lt;</a:t>
            </a:r>
            <a:r>
              <a:rPr lang="en-US" dirty="0" err="1" smtClean="0"/>
              <a:t>nid</a:t>
            </a:r>
            <a:r>
              <a:rPr lang="en-US" dirty="0" smtClean="0"/>
              <a:t>&gt; </a:t>
            </a:r>
          </a:p>
          <a:p>
            <a:r>
              <a:rPr lang="en-US" dirty="0" err="1"/>
              <a:t>s</a:t>
            </a:r>
            <a:r>
              <a:rPr lang="en-US" dirty="0" err="1" smtClean="0"/>
              <a:t>control</a:t>
            </a:r>
            <a:r>
              <a:rPr lang="en-US" dirty="0" smtClean="0"/>
              <a:t> show job  &lt;</a:t>
            </a:r>
            <a:r>
              <a:rPr lang="en-US" dirty="0" err="1" smtClean="0"/>
              <a:t>jobid</a:t>
            </a:r>
            <a:r>
              <a:rPr lang="en-US" dirty="0" smtClean="0"/>
              <a:t>&gt; -</a:t>
            </a:r>
            <a:r>
              <a:rPr lang="en-US" dirty="0" err="1" smtClean="0"/>
              <a:t>ddd</a:t>
            </a:r>
            <a:endParaRPr lang="en-US" dirty="0" smtClean="0"/>
          </a:p>
          <a:p>
            <a:r>
              <a:rPr lang="en-US" dirty="0" err="1"/>
              <a:t>s</a:t>
            </a:r>
            <a:r>
              <a:rPr lang="en-US" dirty="0" err="1" smtClean="0"/>
              <a:t>info</a:t>
            </a:r>
            <a:r>
              <a:rPr lang="en-US" dirty="0" smtClean="0"/>
              <a:t> –s to see available partitions and nodes</a:t>
            </a:r>
          </a:p>
          <a:p>
            <a:r>
              <a:rPr lang="en-US" dirty="0" err="1"/>
              <a:t>s</a:t>
            </a:r>
            <a:r>
              <a:rPr lang="en-US" dirty="0" err="1" smtClean="0"/>
              <a:t>batch</a:t>
            </a:r>
            <a:r>
              <a:rPr lang="en-US" dirty="0" smtClean="0"/>
              <a:t>, </a:t>
            </a:r>
            <a:r>
              <a:rPr lang="en-US" dirty="0" err="1" smtClean="0"/>
              <a:t>srun</a:t>
            </a:r>
            <a:r>
              <a:rPr lang="en-US" dirty="0" smtClean="0"/>
              <a:t>, </a:t>
            </a:r>
            <a:r>
              <a:rPr lang="en-US" dirty="0" err="1" smtClean="0"/>
              <a:t>squeue</a:t>
            </a:r>
            <a:r>
              <a:rPr lang="en-US" dirty="0" smtClean="0"/>
              <a:t>, </a:t>
            </a:r>
            <a:r>
              <a:rPr lang="en-US" dirty="0" err="1" smtClean="0"/>
              <a:t>sinfo</a:t>
            </a:r>
            <a:r>
              <a:rPr lang="en-US" dirty="0" smtClean="0"/>
              <a:t> and other </a:t>
            </a:r>
            <a:r>
              <a:rPr lang="en-US" dirty="0" err="1"/>
              <a:t>S</a:t>
            </a:r>
            <a:r>
              <a:rPr lang="en-US" dirty="0" err="1" smtClean="0"/>
              <a:t>lurm</a:t>
            </a:r>
            <a:r>
              <a:rPr lang="en-US" dirty="0" smtClean="0"/>
              <a:t> command man pages</a:t>
            </a:r>
          </a:p>
          <a:p>
            <a:pPr lvl="1"/>
            <a:r>
              <a:rPr lang="en-US" dirty="0" smtClean="0"/>
              <a:t>need </a:t>
            </a:r>
            <a:r>
              <a:rPr lang="en-US" dirty="0"/>
              <a:t>to distinguish the job allocation time </a:t>
            </a:r>
            <a:r>
              <a:rPr lang="en-US" dirty="0" smtClean="0"/>
              <a:t>(#SBATCH) and </a:t>
            </a:r>
            <a:r>
              <a:rPr lang="en-US" dirty="0"/>
              <a:t>job </a:t>
            </a:r>
            <a:r>
              <a:rPr lang="en-US" dirty="0" smtClean="0"/>
              <a:t>step </a:t>
            </a:r>
            <a:r>
              <a:rPr lang="en-US" dirty="0"/>
              <a:t>creation time (</a:t>
            </a:r>
            <a:r>
              <a:rPr lang="en-US" dirty="0" err="1"/>
              <a:t>srun</a:t>
            </a:r>
            <a:r>
              <a:rPr lang="en-US" dirty="0"/>
              <a:t> within a job script) </a:t>
            </a:r>
            <a:endParaRPr lang="en-US" dirty="0" smtClean="0"/>
          </a:p>
          <a:p>
            <a:pPr lvl="1"/>
            <a:r>
              <a:rPr lang="en-US" dirty="0" smtClean="0"/>
              <a:t> </a:t>
            </a:r>
            <a:r>
              <a:rPr lang="en-US" dirty="0"/>
              <a:t>Some options are only </a:t>
            </a:r>
            <a:r>
              <a:rPr lang="en-US" dirty="0" smtClean="0"/>
              <a:t>available at </a:t>
            </a:r>
            <a:r>
              <a:rPr lang="en-US" dirty="0"/>
              <a:t>Job allocation time, such as –</a:t>
            </a:r>
            <a:r>
              <a:rPr lang="en-US" dirty="0" err="1"/>
              <a:t>ntasks</a:t>
            </a:r>
            <a:r>
              <a:rPr lang="en-US" dirty="0"/>
              <a:t>-per-</a:t>
            </a:r>
            <a:r>
              <a:rPr lang="en-US" dirty="0" smtClean="0"/>
              <a:t>core, some only work when certain plugins are enabled</a:t>
            </a:r>
          </a:p>
          <a:p>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32</a:t>
            </a:fld>
            <a:r>
              <a:rPr lang="en-US" smtClean="0"/>
              <a:t> -</a:t>
            </a:r>
            <a:endParaRPr lang="en-US" dirty="0"/>
          </a:p>
        </p:txBody>
      </p:sp>
    </p:spTree>
    <p:extLst>
      <p:ext uri="{BB962C8B-B14F-4D97-AF65-F5344CB8AC3E}">
        <p14:creationId xmlns:p14="http://schemas.microsoft.com/office/powerpoint/2010/main" val="5423849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–C </a:t>
            </a:r>
            <a:r>
              <a:rPr lang="en-US" dirty="0" err="1" smtClean="0"/>
              <a:t>knl</a:t>
            </a:r>
            <a:r>
              <a:rPr lang="en-US" dirty="0" smtClean="0"/>
              <a:t>,&lt;NUMA&gt;,&lt;MCDRAM&gt; to request KNL nodes with the same partitions as </a:t>
            </a:r>
            <a:r>
              <a:rPr lang="en-US" dirty="0" err="1" smtClean="0"/>
              <a:t>Haswell</a:t>
            </a:r>
            <a:r>
              <a:rPr lang="en-US" dirty="0" smtClean="0"/>
              <a:t> nodes (debug, or regular)</a:t>
            </a:r>
          </a:p>
          <a:p>
            <a:r>
              <a:rPr lang="en-US" dirty="0" smtClean="0"/>
              <a:t>Always explicitly use </a:t>
            </a:r>
            <a:r>
              <a:rPr lang="en-US" dirty="0" err="1" smtClean="0"/>
              <a:t>srun’s</a:t>
            </a:r>
            <a:r>
              <a:rPr lang="en-US" dirty="0" smtClean="0"/>
              <a:t> --</a:t>
            </a:r>
            <a:r>
              <a:rPr lang="en-US" dirty="0" err="1" smtClean="0"/>
              <a:t>cpu_bind</a:t>
            </a:r>
            <a:r>
              <a:rPr lang="en-US" dirty="0" smtClean="0"/>
              <a:t> and -c option to spread the MPI tasks evenly over the cores/CPUs on the nodes </a:t>
            </a:r>
          </a:p>
          <a:p>
            <a:r>
              <a:rPr lang="en-US" dirty="0" smtClean="0"/>
              <a:t>Use </a:t>
            </a:r>
            <a:r>
              <a:rPr lang="en-US" dirty="0" err="1" smtClean="0"/>
              <a:t>OpenMP</a:t>
            </a:r>
            <a:r>
              <a:rPr lang="en-US" dirty="0" smtClean="0"/>
              <a:t> </a:t>
            </a:r>
            <a:r>
              <a:rPr lang="en-US" dirty="0" err="1" smtClean="0"/>
              <a:t>envs</a:t>
            </a:r>
            <a:r>
              <a:rPr lang="en-US" dirty="0" smtClean="0"/>
              <a:t>, OMP_PROC_BIND and OMP_PLACES to fine pin threads to the CPUs allocated to the tasks</a:t>
            </a:r>
          </a:p>
          <a:p>
            <a:r>
              <a:rPr lang="en-US" dirty="0" smtClean="0"/>
              <a:t>Use </a:t>
            </a:r>
            <a:r>
              <a:rPr lang="en-US" dirty="0" err="1" smtClean="0"/>
              <a:t>srun’s</a:t>
            </a:r>
            <a:r>
              <a:rPr lang="en-US" dirty="0" smtClean="0"/>
              <a:t> --</a:t>
            </a:r>
            <a:r>
              <a:rPr lang="en-US" dirty="0" err="1" smtClean="0"/>
              <a:t>mem_bind</a:t>
            </a:r>
            <a:r>
              <a:rPr lang="en-US" dirty="0" smtClean="0"/>
              <a:t> and </a:t>
            </a:r>
            <a:r>
              <a:rPr lang="en-US" dirty="0" err="1" smtClean="0"/>
              <a:t>numactl</a:t>
            </a:r>
            <a:r>
              <a:rPr lang="en-US" dirty="0" smtClean="0"/>
              <a:t> –p to control memory affinity and access MCDRAM</a:t>
            </a:r>
          </a:p>
          <a:p>
            <a:pPr lvl="1"/>
            <a:r>
              <a:rPr lang="en-US" dirty="0" smtClean="0"/>
              <a:t>Using </a:t>
            </a:r>
            <a:r>
              <a:rPr lang="en-US" dirty="0" err="1" smtClean="0"/>
              <a:t>memkind</a:t>
            </a:r>
            <a:r>
              <a:rPr lang="en-US" dirty="0" smtClean="0"/>
              <a:t>/</a:t>
            </a:r>
            <a:r>
              <a:rPr lang="en-US" dirty="0" err="1" smtClean="0"/>
              <a:t>autoHBW</a:t>
            </a:r>
            <a:r>
              <a:rPr lang="en-US" dirty="0" smtClean="0"/>
              <a:t> libraries can be used to allocate only selected arrays/memory allocations to MCDRAM (Steve’s talk)</a:t>
            </a:r>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33</a:t>
            </a:fld>
            <a:r>
              <a:rPr lang="en-US" dirty="0" smtClean="0"/>
              <a:t> -</a:t>
            </a:r>
            <a:endParaRPr lang="en-US" dirty="0"/>
          </a:p>
        </p:txBody>
      </p:sp>
    </p:spTree>
    <p:extLst>
      <p:ext uri="{BB962C8B-B14F-4D97-AF65-F5344CB8AC3E}">
        <p14:creationId xmlns:p14="http://schemas.microsoft.com/office/powerpoint/2010/main" val="14304435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3" name="Content Placeholder 2"/>
          <p:cNvSpPr>
            <a:spLocks noGrp="1"/>
          </p:cNvSpPr>
          <p:nvPr>
            <p:ph idx="1"/>
          </p:nvPr>
        </p:nvSpPr>
        <p:spPr/>
        <p:txBody>
          <a:bodyPr>
            <a:normAutofit/>
          </a:bodyPr>
          <a:lstStyle/>
          <a:p>
            <a:r>
              <a:rPr lang="en-US" sz="2600" dirty="0"/>
              <a:t>Consider using 64 cores out of 68 in most </a:t>
            </a:r>
            <a:r>
              <a:rPr lang="en-US" sz="2600" dirty="0" smtClean="0"/>
              <a:t>cases</a:t>
            </a:r>
          </a:p>
          <a:p>
            <a:r>
              <a:rPr lang="en-US" sz="2600" dirty="0" smtClean="0"/>
              <a:t>More sample job scripts can be found in </a:t>
            </a:r>
            <a:r>
              <a:rPr lang="en-US" sz="2600" dirty="0" smtClean="0">
                <a:hlinkClick r:id="rId2"/>
              </a:rPr>
              <a:t>our website</a:t>
            </a:r>
            <a:endParaRPr lang="en-US" sz="2600" dirty="0" smtClean="0"/>
          </a:p>
          <a:p>
            <a:pPr lvl="1"/>
            <a:r>
              <a:rPr lang="en-US" sz="2200" dirty="0">
                <a:hlinkClick r:id="rId2"/>
              </a:rPr>
              <a:t>http://www.nersc.gov/users/computational-systems/cori/running-jobs/running-jobs-on-cori-knl-nodes</a:t>
            </a:r>
            <a:r>
              <a:rPr lang="en-US" sz="2200" dirty="0" smtClean="0">
                <a:hlinkClick r:id="rId2"/>
              </a:rPr>
              <a:t>/</a:t>
            </a:r>
            <a:endParaRPr lang="en-US" sz="2200" dirty="0"/>
          </a:p>
          <a:p>
            <a:r>
              <a:rPr lang="en-US" sz="2600" dirty="0"/>
              <a:t>We have provided a </a:t>
            </a:r>
            <a:r>
              <a:rPr lang="en-US" sz="2600" dirty="0">
                <a:hlinkClick r:id="rId3"/>
              </a:rPr>
              <a:t>job script </a:t>
            </a:r>
            <a:r>
              <a:rPr lang="en-US" sz="2600" dirty="0" smtClean="0">
                <a:hlinkClick r:id="rId3"/>
              </a:rPr>
              <a:t>generator</a:t>
            </a:r>
            <a:r>
              <a:rPr lang="en-US" sz="2600" dirty="0" smtClean="0"/>
              <a:t> to </a:t>
            </a:r>
            <a:r>
              <a:rPr lang="en-US" sz="2600" dirty="0"/>
              <a:t>help you to generate batch job scripts for KNL (and </a:t>
            </a:r>
            <a:r>
              <a:rPr lang="en-US" sz="2600" dirty="0" err="1"/>
              <a:t>Haswell</a:t>
            </a:r>
            <a:r>
              <a:rPr lang="en-US" sz="2600" dirty="0" smtClean="0"/>
              <a:t>, Edison)</a:t>
            </a:r>
            <a:endParaRPr lang="en-US" sz="2600" dirty="0"/>
          </a:p>
          <a:p>
            <a:r>
              <a:rPr lang="en-US" sz="2600" dirty="0" err="1"/>
              <a:t>Slurm</a:t>
            </a:r>
            <a:r>
              <a:rPr lang="en-US" sz="2600" dirty="0"/>
              <a:t> KNL features are in continuous development and </a:t>
            </a:r>
            <a:r>
              <a:rPr lang="en-US" sz="2600" dirty="0" smtClean="0"/>
              <a:t>some instructions </a:t>
            </a:r>
            <a:r>
              <a:rPr lang="en-US" sz="2600" dirty="0"/>
              <a:t>are subject to </a:t>
            </a:r>
            <a:r>
              <a:rPr lang="en-US" sz="2600" dirty="0" smtClean="0"/>
              <a:t>change</a:t>
            </a:r>
          </a:p>
          <a:p>
            <a:pPr marL="0" indent="0" algn="ctr">
              <a:buNone/>
            </a:pPr>
            <a:r>
              <a:rPr lang="en-US" sz="2600" dirty="0" smtClean="0"/>
              <a:t>------</a:t>
            </a:r>
            <a:endParaRPr lang="en-US" sz="2600" dirty="0"/>
          </a:p>
          <a:p>
            <a:pPr marL="0" indent="0" algn="ctr">
              <a:buNone/>
            </a:pPr>
            <a:r>
              <a:rPr lang="en-US" sz="2400" b="0" dirty="0" smtClean="0"/>
              <a:t>URL for the job script </a:t>
            </a:r>
            <a:r>
              <a:rPr lang="en-US" sz="2400" b="0" dirty="0" err="1" smtClean="0"/>
              <a:t>generator:</a:t>
            </a:r>
            <a:r>
              <a:rPr lang="en-US" sz="2400" b="0" dirty="0" err="1" smtClean="0">
                <a:hlinkClick r:id="rId3"/>
              </a:rPr>
              <a:t>https</a:t>
            </a:r>
            <a:r>
              <a:rPr lang="en-US" sz="2400" b="0" dirty="0">
                <a:hlinkClick r:id="rId3"/>
              </a:rPr>
              <a:t>://my.nersc.gov/</a:t>
            </a:r>
            <a:r>
              <a:rPr lang="en-US" sz="2400" b="0" dirty="0" smtClean="0">
                <a:hlinkClick r:id="rId3"/>
              </a:rPr>
              <a:t>script_generator.php</a:t>
            </a:r>
            <a:endParaRPr lang="en-US" sz="26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34</a:t>
            </a:fld>
            <a:r>
              <a:rPr lang="en-US" smtClean="0"/>
              <a:t> -</a:t>
            </a:r>
            <a:endParaRPr lang="en-US" dirty="0"/>
          </a:p>
        </p:txBody>
      </p:sp>
    </p:spTree>
    <p:extLst>
      <p:ext uri="{BB962C8B-B14F-4D97-AF65-F5344CB8AC3E}">
        <p14:creationId xmlns:p14="http://schemas.microsoft.com/office/powerpoint/2010/main" val="21440191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Running hybrid VASP on KNL nodes</a:t>
            </a:r>
            <a:br>
              <a:rPr lang="en-US" dirty="0"/>
            </a:b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35</a:t>
            </a:fld>
            <a:r>
              <a:rPr lang="en-US" smtClean="0"/>
              <a:t> -</a:t>
            </a:r>
            <a:endParaRPr lang="en-US" dirty="0"/>
          </a:p>
        </p:txBody>
      </p:sp>
      <p:sp>
        <p:nvSpPr>
          <p:cNvPr id="6" name="TextBox 5"/>
          <p:cNvSpPr txBox="1"/>
          <p:nvPr/>
        </p:nvSpPr>
        <p:spPr>
          <a:xfrm>
            <a:off x="3672156" y="4902200"/>
            <a:ext cx="3401744" cy="954107"/>
          </a:xfrm>
          <a:prstGeom prst="rect">
            <a:avLst/>
          </a:prstGeom>
          <a:noFill/>
        </p:spPr>
        <p:txBody>
          <a:bodyPr wrap="square" rtlCol="0">
            <a:spAutoFit/>
          </a:bodyPr>
          <a:lstStyle/>
          <a:p>
            <a:r>
              <a:rPr lang="en-US" sz="2800" dirty="0" smtClean="0"/>
              <a:t>Job scripts</a:t>
            </a:r>
          </a:p>
          <a:p>
            <a:r>
              <a:rPr lang="en-US" sz="2800" dirty="0" smtClean="0"/>
              <a:t>Notes</a:t>
            </a:r>
            <a:endParaRPr lang="en-US" sz="2800" dirty="0" smtClean="0"/>
          </a:p>
        </p:txBody>
      </p:sp>
    </p:spTree>
    <p:extLst>
      <p:ext uri="{BB962C8B-B14F-4D97-AF65-F5344CB8AC3E}">
        <p14:creationId xmlns:p14="http://schemas.microsoft.com/office/powerpoint/2010/main" val="41598980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a:t>
            </a:r>
            <a:r>
              <a:rPr lang="en-US" dirty="0" smtClean="0"/>
              <a:t>MPI/</a:t>
            </a:r>
            <a:r>
              <a:rPr lang="en-US" dirty="0" err="1" smtClean="0"/>
              <a:t>OpenMP</a:t>
            </a:r>
            <a:r>
              <a:rPr lang="en-US" dirty="0" smtClean="0"/>
              <a:t> hybrid VASP under </a:t>
            </a:r>
            <a:r>
              <a:rPr lang="en-US" dirty="0" smtClean="0"/>
              <a:t>the </a:t>
            </a:r>
            <a:r>
              <a:rPr lang="en-US" dirty="0" err="1">
                <a:solidFill>
                  <a:srgbClr val="FF0000"/>
                </a:solidFill>
              </a:rPr>
              <a:t>q</a:t>
            </a:r>
            <a:r>
              <a:rPr lang="en-US" dirty="0" err="1" smtClean="0">
                <a:solidFill>
                  <a:srgbClr val="FF0000"/>
                </a:solidFill>
              </a:rPr>
              <a:t>uad,cache</a:t>
            </a:r>
            <a:r>
              <a:rPr lang="en-US" dirty="0" smtClean="0">
                <a:solidFill>
                  <a:srgbClr val="FF0000"/>
                </a:solidFill>
              </a:rPr>
              <a:t> </a:t>
            </a:r>
            <a:r>
              <a:rPr lang="en-US" dirty="0" smtClean="0">
                <a:solidFill>
                  <a:srgbClr val="37586F"/>
                </a:solidFill>
              </a:rPr>
              <a:t>mode</a:t>
            </a:r>
            <a:endParaRPr lang="en-US"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1600" b="0" dirty="0" smtClean="0"/>
              <a:t>#</a:t>
            </a: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000" b="0" dirty="0" smtClean="0"/>
          </a:p>
          <a:p>
            <a:pPr marL="0" indent="0">
              <a:buNone/>
            </a:pPr>
            <a:r>
              <a:rPr lang="de-DE" sz="1600" dirty="0">
                <a:solidFill>
                  <a:srgbClr val="FF0000"/>
                </a:solidFill>
              </a:rPr>
              <a:t>#SBATCH -C </a:t>
            </a:r>
            <a:r>
              <a:rPr lang="de-DE" sz="1600" dirty="0" err="1">
                <a:solidFill>
                  <a:srgbClr val="FF0000"/>
                </a:solidFill>
              </a:rPr>
              <a:t>knl,quad,</a:t>
            </a:r>
            <a:r>
              <a:rPr lang="de-DE" sz="1600" dirty="0" err="1" smtClean="0">
                <a:solidFill>
                  <a:srgbClr val="FF0000"/>
                </a:solidFill>
              </a:rPr>
              <a:t>cache</a:t>
            </a:r>
            <a:endParaRPr lang="de-DE" sz="1600" dirty="0" smtClean="0">
              <a:solidFill>
                <a:srgbClr val="FF0000"/>
              </a:solidFill>
            </a:endParaRPr>
          </a:p>
          <a:p>
            <a:pPr marL="0" indent="0">
              <a:buNone/>
            </a:pPr>
            <a:endParaRPr lang="de-DE" sz="1000" dirty="0" smtClean="0"/>
          </a:p>
          <a:p>
            <a:pPr marL="0" indent="0">
              <a:buNone/>
            </a:pPr>
            <a:r>
              <a:rPr lang="de-DE" sz="1600" dirty="0" err="1" smtClean="0"/>
              <a:t>module</a:t>
            </a:r>
            <a:r>
              <a:rPr lang="de-DE" sz="1600" dirty="0" smtClean="0"/>
              <a:t> </a:t>
            </a:r>
            <a:r>
              <a:rPr lang="de-DE" sz="1600" dirty="0" err="1"/>
              <a:t>load</a:t>
            </a:r>
            <a:r>
              <a:rPr lang="de-DE" sz="1600" dirty="0"/>
              <a:t> </a:t>
            </a:r>
            <a:r>
              <a:rPr lang="de-DE" sz="1600" dirty="0" err="1"/>
              <a:t>vasp</a:t>
            </a:r>
            <a:r>
              <a:rPr lang="de-DE" sz="1600" dirty="0"/>
              <a:t>/20161102-</a:t>
            </a:r>
            <a:r>
              <a:rPr lang="de-DE" sz="1600" dirty="0" smtClean="0"/>
              <a:t>knl</a:t>
            </a:r>
            <a:endParaRPr lang="de-DE" sz="1600" dirty="0">
              <a:solidFill>
                <a:srgbClr val="FF0000"/>
              </a:solidFill>
            </a:endParaRPr>
          </a:p>
          <a:p>
            <a:pPr marL="0" indent="0">
              <a:buNone/>
            </a:pPr>
            <a:endParaRPr lang="de-DE" sz="1000" b="0" dirty="0"/>
          </a:p>
          <a:p>
            <a:pPr marL="0" indent="0">
              <a:buNone/>
            </a:pPr>
            <a:r>
              <a:rPr lang="de-DE" sz="1600" b="0" dirty="0" err="1"/>
              <a:t>export</a:t>
            </a:r>
            <a:r>
              <a:rPr lang="de-DE" sz="1600" b="0" dirty="0"/>
              <a:t> OMP_PROC_BIND=</a:t>
            </a:r>
            <a:r>
              <a:rPr lang="de-DE" sz="1600" b="0" dirty="0" err="1"/>
              <a:t>true</a:t>
            </a:r>
            <a:endParaRPr lang="de-DE" sz="1600" b="0" dirty="0"/>
          </a:p>
          <a:p>
            <a:pPr marL="0" indent="0">
              <a:buNone/>
            </a:pPr>
            <a:r>
              <a:rPr lang="de-DE" sz="1600" b="0" dirty="0" err="1"/>
              <a:t>export</a:t>
            </a:r>
            <a:r>
              <a:rPr lang="de-DE" sz="1600" b="0" dirty="0"/>
              <a:t> OMP_PLACES=</a:t>
            </a:r>
            <a:r>
              <a:rPr lang="de-DE" sz="1600" b="0" dirty="0" err="1" smtClean="0"/>
              <a:t>threads</a:t>
            </a:r>
            <a:endParaRPr lang="de-DE" sz="1600" b="0" dirty="0"/>
          </a:p>
          <a:p>
            <a:pPr marL="0" indent="0">
              <a:buNone/>
            </a:pPr>
            <a:r>
              <a:rPr lang="de-DE" sz="1600" b="0" dirty="0" err="1"/>
              <a:t>export</a:t>
            </a:r>
            <a:r>
              <a:rPr lang="de-DE" sz="1600" b="0" dirty="0"/>
              <a:t> OMP_NUM_THREADS=</a:t>
            </a:r>
            <a:r>
              <a:rPr lang="de-DE" sz="1600" b="0" dirty="0" smtClean="0"/>
              <a:t>8</a:t>
            </a:r>
          </a:p>
          <a:p>
            <a:pPr marL="0" indent="0">
              <a:buNone/>
            </a:pPr>
            <a:endParaRPr lang="de-DE" sz="1000" b="0" dirty="0"/>
          </a:p>
          <a:p>
            <a:pPr marL="0" indent="0">
              <a:buNone/>
            </a:pPr>
            <a:r>
              <a:rPr lang="de-DE" sz="1600" b="0" dirty="0" smtClean="0">
                <a:solidFill>
                  <a:srgbClr val="0000FF"/>
                </a:solidFill>
              </a:rPr>
              <a:t>#</a:t>
            </a:r>
            <a:r>
              <a:rPr lang="de-DE" sz="1600" b="0" dirty="0" err="1" smtClean="0">
                <a:solidFill>
                  <a:srgbClr val="0000FF"/>
                </a:solidFill>
              </a:rPr>
              <a:t>using</a:t>
            </a:r>
            <a:r>
              <a:rPr lang="de-DE" sz="1600" b="0" dirty="0" smtClean="0">
                <a:solidFill>
                  <a:srgbClr val="0000FF"/>
                </a:solidFill>
              </a:rPr>
              <a:t> 2 CPUs per Core (2 Hyper-Threads per </a:t>
            </a:r>
            <a:r>
              <a:rPr lang="de-DE" sz="1600" b="0" dirty="0" err="1" smtClean="0">
                <a:solidFill>
                  <a:srgbClr val="0000FF"/>
                </a:solidFill>
              </a:rPr>
              <a:t>core</a:t>
            </a:r>
            <a:r>
              <a:rPr lang="de-DE" sz="1600" b="0" dirty="0" smtClean="0">
                <a:solidFill>
                  <a:srgbClr val="0000FF"/>
                </a:solidFill>
              </a:rPr>
              <a:t>)</a:t>
            </a:r>
          </a:p>
          <a:p>
            <a:pPr marL="0" indent="0">
              <a:buNone/>
            </a:pPr>
            <a:r>
              <a:rPr lang="de-DE" sz="1600" b="0" dirty="0" err="1" smtClean="0"/>
              <a:t>srun</a:t>
            </a:r>
            <a:r>
              <a:rPr lang="de-DE" sz="1600" b="0" dirty="0" smtClean="0"/>
              <a:t> </a:t>
            </a:r>
            <a:r>
              <a:rPr lang="de-DE" sz="1600" b="0" dirty="0"/>
              <a:t>–n16 –c16 --</a:t>
            </a:r>
            <a:r>
              <a:rPr lang="de-DE" sz="1600" b="0" dirty="0" err="1"/>
              <a:t>cpu_bind</a:t>
            </a:r>
            <a:r>
              <a:rPr lang="de-DE" sz="1600" b="0" dirty="0" smtClean="0"/>
              <a:t>=</a:t>
            </a:r>
            <a:r>
              <a:rPr lang="de-DE" sz="1600" b="0" dirty="0" err="1" smtClean="0"/>
              <a:t>cores</a:t>
            </a:r>
            <a:r>
              <a:rPr lang="de-DE" sz="1600" b="0" dirty="0" smtClean="0"/>
              <a:t> </a:t>
            </a:r>
            <a:r>
              <a:rPr lang="de-DE" sz="1600" b="0" dirty="0" err="1" smtClean="0"/>
              <a:t>vasp_std</a:t>
            </a:r>
            <a:endParaRPr lang="de-DE" sz="1600" b="0" dirty="0"/>
          </a:p>
          <a:p>
            <a:pPr marL="0" indent="0">
              <a:buNone/>
            </a:pPr>
            <a:endParaRPr lang="en-US" sz="1600" b="0" dirty="0" smtClean="0"/>
          </a:p>
          <a:p>
            <a:pPr marL="0" indent="0">
              <a:buNone/>
            </a:pPr>
            <a:endParaRPr lang="de-DE" sz="16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36</a:t>
            </a:fld>
            <a:r>
              <a:rPr lang="en-US" dirty="0" smtClean="0"/>
              <a:t> -</a:t>
            </a:r>
            <a:endParaRPr lang="en-US" dirty="0"/>
          </a:p>
        </p:txBody>
      </p:sp>
      <p:sp>
        <p:nvSpPr>
          <p:cNvPr id="6" name="Content Placeholder 5"/>
          <p:cNvSpPr>
            <a:spLocks noGrp="1"/>
          </p:cNvSpPr>
          <p:nvPr>
            <p:ph sz="half" idx="4294967295"/>
          </p:nvPr>
        </p:nvSpPr>
        <p:spPr>
          <a:xfrm>
            <a:off x="4508468" y="1295400"/>
            <a:ext cx="4038600" cy="592702"/>
          </a:xfrm>
        </p:spPr>
        <p:txBody>
          <a:bodyPr>
            <a:normAutofit fontScale="92500"/>
          </a:bodyPr>
          <a:lstStyle/>
          <a:p>
            <a:pPr marL="0" indent="0">
              <a:buNone/>
            </a:pPr>
            <a:r>
              <a:rPr lang="en-US" sz="2400" dirty="0" smtClean="0"/>
              <a:t>Process/thread affinity outcome</a:t>
            </a:r>
          </a:p>
          <a:p>
            <a:pPr marL="0" indent="0">
              <a:buNone/>
            </a:pPr>
            <a:endParaRPr lang="en-US" sz="2400" dirty="0"/>
          </a:p>
        </p:txBody>
      </p:sp>
      <p:graphicFrame>
        <p:nvGraphicFramePr>
          <p:cNvPr id="17" name="Table 16"/>
          <p:cNvGraphicFramePr>
            <a:graphicFrameLocks noGrp="1"/>
          </p:cNvGraphicFramePr>
          <p:nvPr>
            <p:extLst>
              <p:ext uri="{D42A27DB-BD31-4B8C-83A1-F6EECF244321}">
                <p14:modId xmlns:p14="http://schemas.microsoft.com/office/powerpoint/2010/main" val="1930888658"/>
              </p:ext>
            </p:extLst>
          </p:nvPr>
        </p:nvGraphicFramePr>
        <p:xfrm>
          <a:off x="4547739" y="20888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83990606"/>
              </p:ext>
            </p:extLst>
          </p:nvPr>
        </p:nvGraphicFramePr>
        <p:xfrm>
          <a:off x="5392289" y="20875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560682501"/>
              </p:ext>
            </p:extLst>
          </p:nvPr>
        </p:nvGraphicFramePr>
        <p:xfrm>
          <a:off x="6313039" y="20913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24020622"/>
              </p:ext>
            </p:extLst>
          </p:nvPr>
        </p:nvGraphicFramePr>
        <p:xfrm>
          <a:off x="7157589" y="20900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210170354"/>
              </p:ext>
            </p:extLst>
          </p:nvPr>
        </p:nvGraphicFramePr>
        <p:xfrm>
          <a:off x="5220839" y="296512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221058871"/>
              </p:ext>
            </p:extLst>
          </p:nvPr>
        </p:nvGraphicFramePr>
        <p:xfrm>
          <a:off x="6065389" y="296385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169001612"/>
              </p:ext>
            </p:extLst>
          </p:nvPr>
        </p:nvGraphicFramePr>
        <p:xfrm>
          <a:off x="6986139" y="296766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528166622"/>
              </p:ext>
            </p:extLst>
          </p:nvPr>
        </p:nvGraphicFramePr>
        <p:xfrm>
          <a:off x="7830689" y="2966394"/>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1" name="TextBox 50"/>
          <p:cNvSpPr txBox="1"/>
          <p:nvPr/>
        </p:nvSpPr>
        <p:spPr>
          <a:xfrm>
            <a:off x="6247798" y="2748804"/>
            <a:ext cx="590614" cy="246221"/>
          </a:xfrm>
          <a:prstGeom prst="rect">
            <a:avLst/>
          </a:prstGeom>
          <a:noFill/>
        </p:spPr>
        <p:txBody>
          <a:bodyPr wrap="none" rtlCol="0">
            <a:spAutoFit/>
          </a:bodyPr>
          <a:lstStyle/>
          <a:p>
            <a:r>
              <a:rPr lang="en-US" sz="1000" b="1" dirty="0" smtClean="0"/>
              <a:t>Core 61</a:t>
            </a:r>
          </a:p>
        </p:txBody>
      </p:sp>
      <p:graphicFrame>
        <p:nvGraphicFramePr>
          <p:cNvPr id="54" name="Table 53"/>
          <p:cNvGraphicFramePr>
            <a:graphicFrameLocks noGrp="1"/>
          </p:cNvGraphicFramePr>
          <p:nvPr>
            <p:extLst>
              <p:ext uri="{D42A27DB-BD31-4B8C-83A1-F6EECF244321}">
                <p14:modId xmlns:p14="http://schemas.microsoft.com/office/powerpoint/2010/main" val="3438946315"/>
              </p:ext>
            </p:extLst>
          </p:nvPr>
        </p:nvGraphicFramePr>
        <p:xfrm>
          <a:off x="7719646" y="502002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3825120262"/>
              </p:ext>
            </p:extLst>
          </p:nvPr>
        </p:nvGraphicFramePr>
        <p:xfrm>
          <a:off x="7728107" y="538409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704932834"/>
              </p:ext>
            </p:extLst>
          </p:nvPr>
        </p:nvGraphicFramePr>
        <p:xfrm>
          <a:off x="7738824" y="57562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2262830947"/>
              </p:ext>
            </p:extLst>
          </p:nvPr>
        </p:nvGraphicFramePr>
        <p:xfrm>
          <a:off x="7742922" y="6120377"/>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518227133"/>
              </p:ext>
            </p:extLst>
          </p:nvPr>
        </p:nvGraphicFramePr>
        <p:xfrm>
          <a:off x="7132061" y="5036256"/>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224684857"/>
              </p:ext>
            </p:extLst>
          </p:nvPr>
        </p:nvGraphicFramePr>
        <p:xfrm>
          <a:off x="7140522" y="5400331"/>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965077320"/>
              </p:ext>
            </p:extLst>
          </p:nvPr>
        </p:nvGraphicFramePr>
        <p:xfrm>
          <a:off x="7151239" y="577243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473699879"/>
              </p:ext>
            </p:extLst>
          </p:nvPr>
        </p:nvGraphicFramePr>
        <p:xfrm>
          <a:off x="7155337" y="6136612"/>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7" name="Group 6"/>
          <p:cNvGrpSpPr/>
          <p:nvPr/>
        </p:nvGrpSpPr>
        <p:grpSpPr>
          <a:xfrm>
            <a:off x="6355986" y="5018044"/>
            <a:ext cx="2656773" cy="1387100"/>
            <a:chOff x="6355986" y="5018044"/>
            <a:chExt cx="2656773" cy="1387100"/>
          </a:xfrm>
        </p:grpSpPr>
        <p:sp>
          <p:nvSpPr>
            <p:cNvPr id="63" name="TextBox 62"/>
            <p:cNvSpPr txBox="1"/>
            <p:nvPr/>
          </p:nvSpPr>
          <p:spPr>
            <a:xfrm>
              <a:off x="6355986" y="5036256"/>
              <a:ext cx="776075" cy="276999"/>
            </a:xfrm>
            <a:prstGeom prst="rect">
              <a:avLst/>
            </a:prstGeom>
            <a:noFill/>
          </p:spPr>
          <p:txBody>
            <a:bodyPr wrap="square" rtlCol="0">
              <a:spAutoFit/>
            </a:bodyPr>
            <a:lstStyle/>
            <a:p>
              <a:r>
                <a:rPr lang="en-US" sz="1200" dirty="0" smtClean="0"/>
                <a:t>Thread 0</a:t>
              </a:r>
            </a:p>
          </p:txBody>
        </p:sp>
        <p:sp>
          <p:nvSpPr>
            <p:cNvPr id="65" name="TextBox 64"/>
            <p:cNvSpPr txBox="1"/>
            <p:nvPr/>
          </p:nvSpPr>
          <p:spPr>
            <a:xfrm>
              <a:off x="6364447" y="5400331"/>
              <a:ext cx="776075" cy="276999"/>
            </a:xfrm>
            <a:prstGeom prst="rect">
              <a:avLst/>
            </a:prstGeom>
            <a:noFill/>
          </p:spPr>
          <p:txBody>
            <a:bodyPr wrap="square" rtlCol="0">
              <a:spAutoFit/>
            </a:bodyPr>
            <a:lstStyle/>
            <a:p>
              <a:r>
                <a:rPr lang="en-US" sz="1200" dirty="0" smtClean="0"/>
                <a:t>Thread 1</a:t>
              </a:r>
            </a:p>
          </p:txBody>
        </p:sp>
        <p:sp>
          <p:nvSpPr>
            <p:cNvPr id="67" name="TextBox 66"/>
            <p:cNvSpPr txBox="1"/>
            <p:nvPr/>
          </p:nvSpPr>
          <p:spPr>
            <a:xfrm>
              <a:off x="6375164" y="5780905"/>
              <a:ext cx="776075" cy="276999"/>
            </a:xfrm>
            <a:prstGeom prst="rect">
              <a:avLst/>
            </a:prstGeom>
            <a:noFill/>
          </p:spPr>
          <p:txBody>
            <a:bodyPr wrap="square" rtlCol="0">
              <a:spAutoFit/>
            </a:bodyPr>
            <a:lstStyle/>
            <a:p>
              <a:r>
                <a:rPr lang="en-US" sz="1200" dirty="0" smtClean="0"/>
                <a:t>Thread 2</a:t>
              </a:r>
            </a:p>
          </p:txBody>
        </p:sp>
        <p:sp>
          <p:nvSpPr>
            <p:cNvPr id="69" name="TextBox 68"/>
            <p:cNvSpPr txBox="1"/>
            <p:nvPr/>
          </p:nvSpPr>
          <p:spPr>
            <a:xfrm>
              <a:off x="6387729" y="6128145"/>
              <a:ext cx="776075" cy="276999"/>
            </a:xfrm>
            <a:prstGeom prst="rect">
              <a:avLst/>
            </a:prstGeom>
            <a:noFill/>
          </p:spPr>
          <p:txBody>
            <a:bodyPr wrap="square" rtlCol="0">
              <a:spAutoFit/>
            </a:bodyPr>
            <a:lstStyle/>
            <a:p>
              <a:r>
                <a:rPr lang="en-US" sz="1200" dirty="0" smtClean="0"/>
                <a:t>Thread 3</a:t>
              </a:r>
            </a:p>
          </p:txBody>
        </p:sp>
        <p:sp>
          <p:nvSpPr>
            <p:cNvPr id="70" name="TextBox 69"/>
            <p:cNvSpPr txBox="1"/>
            <p:nvPr/>
          </p:nvSpPr>
          <p:spPr>
            <a:xfrm>
              <a:off x="8204941" y="5018044"/>
              <a:ext cx="776075" cy="276999"/>
            </a:xfrm>
            <a:prstGeom prst="rect">
              <a:avLst/>
            </a:prstGeom>
            <a:noFill/>
          </p:spPr>
          <p:txBody>
            <a:bodyPr wrap="square" rtlCol="0">
              <a:spAutoFit/>
            </a:bodyPr>
            <a:lstStyle/>
            <a:p>
              <a:r>
                <a:rPr lang="en-US" sz="1200" dirty="0" smtClean="0"/>
                <a:t>Thread 4</a:t>
              </a:r>
            </a:p>
          </p:txBody>
        </p:sp>
        <p:sp>
          <p:nvSpPr>
            <p:cNvPr id="71" name="TextBox 70"/>
            <p:cNvSpPr txBox="1"/>
            <p:nvPr/>
          </p:nvSpPr>
          <p:spPr>
            <a:xfrm>
              <a:off x="8213402" y="5382119"/>
              <a:ext cx="776075" cy="276999"/>
            </a:xfrm>
            <a:prstGeom prst="rect">
              <a:avLst/>
            </a:prstGeom>
            <a:noFill/>
          </p:spPr>
          <p:txBody>
            <a:bodyPr wrap="square" rtlCol="0">
              <a:spAutoFit/>
            </a:bodyPr>
            <a:lstStyle/>
            <a:p>
              <a:r>
                <a:rPr lang="en-US" sz="1200" dirty="0" smtClean="0"/>
                <a:t>Thread 5</a:t>
              </a:r>
            </a:p>
          </p:txBody>
        </p:sp>
        <p:sp>
          <p:nvSpPr>
            <p:cNvPr id="72" name="TextBox 71"/>
            <p:cNvSpPr txBox="1"/>
            <p:nvPr/>
          </p:nvSpPr>
          <p:spPr>
            <a:xfrm>
              <a:off x="8224119" y="5762693"/>
              <a:ext cx="776075" cy="276999"/>
            </a:xfrm>
            <a:prstGeom prst="rect">
              <a:avLst/>
            </a:prstGeom>
            <a:noFill/>
          </p:spPr>
          <p:txBody>
            <a:bodyPr wrap="square" rtlCol="0">
              <a:spAutoFit/>
            </a:bodyPr>
            <a:lstStyle/>
            <a:p>
              <a:r>
                <a:rPr lang="en-US" sz="1200" dirty="0" smtClean="0"/>
                <a:t>Thread 6</a:t>
              </a:r>
            </a:p>
          </p:txBody>
        </p:sp>
        <p:sp>
          <p:nvSpPr>
            <p:cNvPr id="73" name="TextBox 72"/>
            <p:cNvSpPr txBox="1"/>
            <p:nvPr/>
          </p:nvSpPr>
          <p:spPr>
            <a:xfrm>
              <a:off x="8236684" y="6109933"/>
              <a:ext cx="776075" cy="276999"/>
            </a:xfrm>
            <a:prstGeom prst="rect">
              <a:avLst/>
            </a:prstGeom>
            <a:noFill/>
          </p:spPr>
          <p:txBody>
            <a:bodyPr wrap="square" rtlCol="0">
              <a:spAutoFit/>
            </a:bodyPr>
            <a:lstStyle/>
            <a:p>
              <a:r>
                <a:rPr lang="en-US" sz="1200" dirty="0" smtClean="0"/>
                <a:t>Thread 7</a:t>
              </a:r>
            </a:p>
          </p:txBody>
        </p:sp>
      </p:grpSp>
      <p:graphicFrame>
        <p:nvGraphicFramePr>
          <p:cNvPr id="55" name="Table 54"/>
          <p:cNvGraphicFramePr>
            <a:graphicFrameLocks noGrp="1"/>
          </p:cNvGraphicFramePr>
          <p:nvPr>
            <p:extLst>
              <p:ext uri="{D42A27DB-BD31-4B8C-83A1-F6EECF244321}">
                <p14:modId xmlns:p14="http://schemas.microsoft.com/office/powerpoint/2010/main" val="3654417262"/>
              </p:ext>
            </p:extLst>
          </p:nvPr>
        </p:nvGraphicFramePr>
        <p:xfrm>
          <a:off x="5664168" y="393650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737528044"/>
              </p:ext>
            </p:extLst>
          </p:nvPr>
        </p:nvGraphicFramePr>
        <p:xfrm>
          <a:off x="6508718" y="393523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97660491"/>
              </p:ext>
            </p:extLst>
          </p:nvPr>
        </p:nvGraphicFramePr>
        <p:xfrm>
          <a:off x="7429468" y="393904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3233301721"/>
              </p:ext>
            </p:extLst>
          </p:nvPr>
        </p:nvGraphicFramePr>
        <p:xfrm>
          <a:off x="8274018" y="3937772"/>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135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203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chemeClr val="tx1"/>
                          </a:solidFill>
                        </a:rPr>
                        <a:t>271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8" name="Group 7"/>
          <p:cNvGrpSpPr/>
          <p:nvPr/>
        </p:nvGrpSpPr>
        <p:grpSpPr>
          <a:xfrm>
            <a:off x="4721320" y="1853177"/>
            <a:ext cx="4302062" cy="2102219"/>
            <a:chOff x="4721320" y="1859527"/>
            <a:chExt cx="4302062" cy="2102219"/>
          </a:xfrm>
        </p:grpSpPr>
        <p:sp>
          <p:nvSpPr>
            <p:cNvPr id="21" name="TextBox 20"/>
            <p:cNvSpPr txBox="1"/>
            <p:nvPr/>
          </p:nvSpPr>
          <p:spPr>
            <a:xfrm>
              <a:off x="8129139" y="2134544"/>
              <a:ext cx="344039" cy="369332"/>
            </a:xfrm>
            <a:prstGeom prst="rect">
              <a:avLst/>
            </a:prstGeom>
            <a:noFill/>
          </p:spPr>
          <p:txBody>
            <a:bodyPr wrap="none" rtlCol="0">
              <a:spAutoFit/>
            </a:bodyPr>
            <a:lstStyle/>
            <a:p>
              <a:r>
                <a:rPr lang="is-IS" dirty="0" smtClean="0"/>
                <a:t>…</a:t>
              </a:r>
              <a:endParaRPr lang="en-US" dirty="0" smtClean="0"/>
            </a:p>
          </p:txBody>
        </p:sp>
        <p:sp>
          <p:nvSpPr>
            <p:cNvPr id="26" name="TextBox 25"/>
            <p:cNvSpPr txBox="1"/>
            <p:nvPr/>
          </p:nvSpPr>
          <p:spPr>
            <a:xfrm>
              <a:off x="4726003" y="2998144"/>
              <a:ext cx="344039" cy="369332"/>
            </a:xfrm>
            <a:prstGeom prst="rect">
              <a:avLst/>
            </a:prstGeom>
            <a:noFill/>
          </p:spPr>
          <p:txBody>
            <a:bodyPr wrap="none" rtlCol="0">
              <a:spAutoFit/>
            </a:bodyPr>
            <a:lstStyle/>
            <a:p>
              <a:r>
                <a:rPr lang="is-IS" dirty="0" smtClean="0"/>
                <a:t>…</a:t>
              </a:r>
              <a:endParaRPr lang="en-US" dirty="0" smtClean="0"/>
            </a:p>
          </p:txBody>
        </p:sp>
        <p:sp>
          <p:nvSpPr>
            <p:cNvPr id="35" name="TextBox 34"/>
            <p:cNvSpPr txBox="1"/>
            <p:nvPr/>
          </p:nvSpPr>
          <p:spPr>
            <a:xfrm>
              <a:off x="4839839" y="2277610"/>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38" name="TextBox 37"/>
            <p:cNvSpPr txBox="1"/>
            <p:nvPr/>
          </p:nvSpPr>
          <p:spPr>
            <a:xfrm>
              <a:off x="5500239" y="3158577"/>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6" name="TextBox 45"/>
            <p:cNvSpPr txBox="1"/>
            <p:nvPr/>
          </p:nvSpPr>
          <p:spPr>
            <a:xfrm>
              <a:off x="4721320" y="1859805"/>
              <a:ext cx="530915" cy="246221"/>
            </a:xfrm>
            <a:prstGeom prst="rect">
              <a:avLst/>
            </a:prstGeom>
            <a:noFill/>
          </p:spPr>
          <p:txBody>
            <a:bodyPr wrap="none" rtlCol="0">
              <a:spAutoFit/>
            </a:bodyPr>
            <a:lstStyle/>
            <a:p>
              <a:r>
                <a:rPr lang="en-US" sz="1000" b="1" dirty="0" smtClean="0"/>
                <a:t>Core 0</a:t>
              </a:r>
            </a:p>
          </p:txBody>
        </p:sp>
        <p:sp>
          <p:nvSpPr>
            <p:cNvPr id="47" name="TextBox 46"/>
            <p:cNvSpPr txBox="1"/>
            <p:nvPr/>
          </p:nvSpPr>
          <p:spPr>
            <a:xfrm>
              <a:off x="5375731" y="2739651"/>
              <a:ext cx="595035" cy="246221"/>
            </a:xfrm>
            <a:prstGeom prst="rect">
              <a:avLst/>
            </a:prstGeom>
            <a:noFill/>
          </p:spPr>
          <p:txBody>
            <a:bodyPr wrap="none" rtlCol="0">
              <a:spAutoFit/>
            </a:bodyPr>
            <a:lstStyle/>
            <a:p>
              <a:r>
                <a:rPr lang="en-US" sz="1000" b="1" dirty="0" smtClean="0"/>
                <a:t>Core 60</a:t>
              </a:r>
            </a:p>
          </p:txBody>
        </p:sp>
        <p:sp>
          <p:nvSpPr>
            <p:cNvPr id="48" name="TextBox 47"/>
            <p:cNvSpPr txBox="1"/>
            <p:nvPr/>
          </p:nvSpPr>
          <p:spPr>
            <a:xfrm>
              <a:off x="5591633" y="1859527"/>
              <a:ext cx="525617" cy="246221"/>
            </a:xfrm>
            <a:prstGeom prst="rect">
              <a:avLst/>
            </a:prstGeom>
            <a:noFill/>
          </p:spPr>
          <p:txBody>
            <a:bodyPr wrap="none" rtlCol="0">
              <a:spAutoFit/>
            </a:bodyPr>
            <a:lstStyle/>
            <a:p>
              <a:r>
                <a:rPr lang="en-US" sz="1000" b="1" dirty="0" smtClean="0"/>
                <a:t>Core 1</a:t>
              </a:r>
            </a:p>
          </p:txBody>
        </p:sp>
        <p:sp>
          <p:nvSpPr>
            <p:cNvPr id="49" name="TextBox 48"/>
            <p:cNvSpPr txBox="1"/>
            <p:nvPr/>
          </p:nvSpPr>
          <p:spPr>
            <a:xfrm>
              <a:off x="6493333" y="1872661"/>
              <a:ext cx="525617" cy="246221"/>
            </a:xfrm>
            <a:prstGeom prst="rect">
              <a:avLst/>
            </a:prstGeom>
            <a:noFill/>
          </p:spPr>
          <p:txBody>
            <a:bodyPr wrap="none" rtlCol="0">
              <a:spAutoFit/>
            </a:bodyPr>
            <a:lstStyle/>
            <a:p>
              <a:r>
                <a:rPr lang="en-US" sz="1000" b="1" dirty="0" smtClean="0"/>
                <a:t>Core 2</a:t>
              </a:r>
            </a:p>
          </p:txBody>
        </p:sp>
        <p:sp>
          <p:nvSpPr>
            <p:cNvPr id="50" name="TextBox 49"/>
            <p:cNvSpPr txBox="1"/>
            <p:nvPr/>
          </p:nvSpPr>
          <p:spPr>
            <a:xfrm>
              <a:off x="7356933" y="1867157"/>
              <a:ext cx="525617" cy="246221"/>
            </a:xfrm>
            <a:prstGeom prst="rect">
              <a:avLst/>
            </a:prstGeom>
            <a:noFill/>
          </p:spPr>
          <p:txBody>
            <a:bodyPr wrap="none" rtlCol="0">
              <a:spAutoFit/>
            </a:bodyPr>
            <a:lstStyle/>
            <a:p>
              <a:r>
                <a:rPr lang="en-US" sz="1000" b="1" dirty="0" smtClean="0"/>
                <a:t>Core 3</a:t>
              </a:r>
            </a:p>
          </p:txBody>
        </p:sp>
        <p:sp>
          <p:nvSpPr>
            <p:cNvPr id="52" name="TextBox 51"/>
            <p:cNvSpPr txBox="1"/>
            <p:nvPr/>
          </p:nvSpPr>
          <p:spPr>
            <a:xfrm>
              <a:off x="7174898" y="2748804"/>
              <a:ext cx="590614" cy="246221"/>
            </a:xfrm>
            <a:prstGeom prst="rect">
              <a:avLst/>
            </a:prstGeom>
            <a:noFill/>
          </p:spPr>
          <p:txBody>
            <a:bodyPr wrap="none" rtlCol="0">
              <a:spAutoFit/>
            </a:bodyPr>
            <a:lstStyle/>
            <a:p>
              <a:r>
                <a:rPr lang="en-US" sz="1000" b="1" dirty="0" smtClean="0"/>
                <a:t>Core 62</a:t>
              </a:r>
            </a:p>
          </p:txBody>
        </p:sp>
        <p:sp>
          <p:nvSpPr>
            <p:cNvPr id="53" name="TextBox 52"/>
            <p:cNvSpPr txBox="1"/>
            <p:nvPr/>
          </p:nvSpPr>
          <p:spPr>
            <a:xfrm>
              <a:off x="7985213" y="2739651"/>
              <a:ext cx="590614" cy="246221"/>
            </a:xfrm>
            <a:prstGeom prst="rect">
              <a:avLst/>
            </a:prstGeom>
            <a:noFill/>
          </p:spPr>
          <p:txBody>
            <a:bodyPr wrap="none" rtlCol="0">
              <a:spAutoFit/>
            </a:bodyPr>
            <a:lstStyle/>
            <a:p>
              <a:r>
                <a:rPr lang="en-US" sz="1000" b="1" dirty="0" smtClean="0"/>
                <a:t>Core 63</a:t>
              </a:r>
            </a:p>
          </p:txBody>
        </p:sp>
        <p:sp>
          <p:nvSpPr>
            <p:cNvPr id="75" name="TextBox 74"/>
            <p:cNvSpPr txBox="1"/>
            <p:nvPr/>
          </p:nvSpPr>
          <p:spPr>
            <a:xfrm>
              <a:off x="5823286" y="3706372"/>
              <a:ext cx="595035" cy="246221"/>
            </a:xfrm>
            <a:prstGeom prst="rect">
              <a:avLst/>
            </a:prstGeom>
            <a:noFill/>
          </p:spPr>
          <p:txBody>
            <a:bodyPr wrap="none" rtlCol="0">
              <a:spAutoFit/>
            </a:bodyPr>
            <a:lstStyle/>
            <a:p>
              <a:r>
                <a:rPr lang="en-US" sz="1000" b="1" dirty="0" smtClean="0"/>
                <a:t>Core 64</a:t>
              </a:r>
            </a:p>
          </p:txBody>
        </p:sp>
        <p:sp>
          <p:nvSpPr>
            <p:cNvPr id="76" name="TextBox 75"/>
            <p:cNvSpPr txBox="1"/>
            <p:nvPr/>
          </p:nvSpPr>
          <p:spPr>
            <a:xfrm>
              <a:off x="6695353" y="3715525"/>
              <a:ext cx="590614" cy="246221"/>
            </a:xfrm>
            <a:prstGeom prst="rect">
              <a:avLst/>
            </a:prstGeom>
            <a:noFill/>
          </p:spPr>
          <p:txBody>
            <a:bodyPr wrap="none" rtlCol="0">
              <a:spAutoFit/>
            </a:bodyPr>
            <a:lstStyle/>
            <a:p>
              <a:r>
                <a:rPr lang="en-US" sz="1000" b="1" dirty="0" smtClean="0"/>
                <a:t>Core 65</a:t>
              </a:r>
            </a:p>
          </p:txBody>
        </p:sp>
        <p:sp>
          <p:nvSpPr>
            <p:cNvPr id="77" name="TextBox 76"/>
            <p:cNvSpPr txBox="1"/>
            <p:nvPr/>
          </p:nvSpPr>
          <p:spPr>
            <a:xfrm>
              <a:off x="7622453" y="3715525"/>
              <a:ext cx="590614" cy="246221"/>
            </a:xfrm>
            <a:prstGeom prst="rect">
              <a:avLst/>
            </a:prstGeom>
            <a:noFill/>
          </p:spPr>
          <p:txBody>
            <a:bodyPr wrap="none" rtlCol="0">
              <a:spAutoFit/>
            </a:bodyPr>
            <a:lstStyle/>
            <a:p>
              <a:r>
                <a:rPr lang="en-US" sz="1000" b="1" dirty="0" smtClean="0"/>
                <a:t>Core 66</a:t>
              </a:r>
            </a:p>
          </p:txBody>
        </p:sp>
        <p:sp>
          <p:nvSpPr>
            <p:cNvPr id="78" name="TextBox 77"/>
            <p:cNvSpPr txBox="1"/>
            <p:nvPr/>
          </p:nvSpPr>
          <p:spPr>
            <a:xfrm>
              <a:off x="8432768" y="3706372"/>
              <a:ext cx="590614" cy="246221"/>
            </a:xfrm>
            <a:prstGeom prst="rect">
              <a:avLst/>
            </a:prstGeom>
            <a:noFill/>
          </p:spPr>
          <p:txBody>
            <a:bodyPr wrap="none" rtlCol="0">
              <a:spAutoFit/>
            </a:bodyPr>
            <a:lstStyle/>
            <a:p>
              <a:r>
                <a:rPr lang="en-US" sz="1000" b="1" dirty="0" smtClean="0"/>
                <a:t>Core 67</a:t>
              </a:r>
            </a:p>
          </p:txBody>
        </p:sp>
      </p:grpSp>
    </p:spTree>
    <p:extLst>
      <p:ext uri="{BB962C8B-B14F-4D97-AF65-F5344CB8AC3E}">
        <p14:creationId xmlns:p14="http://schemas.microsoft.com/office/powerpoint/2010/main" val="5163554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Sample job script to run MPI/</a:t>
            </a:r>
            <a:r>
              <a:rPr lang="en-US" sz="2900" dirty="0" err="1"/>
              <a:t>OpenMP</a:t>
            </a:r>
            <a:r>
              <a:rPr lang="en-US" sz="2900" dirty="0"/>
              <a:t> hybrid VASP under the </a:t>
            </a:r>
            <a:r>
              <a:rPr lang="en-US" sz="2900" dirty="0" err="1" smtClean="0">
                <a:solidFill>
                  <a:srgbClr val="FF0000"/>
                </a:solidFill>
              </a:rPr>
              <a:t>quad,flat</a:t>
            </a:r>
            <a:r>
              <a:rPr lang="en-US" sz="2900" dirty="0" smtClean="0">
                <a:solidFill>
                  <a:srgbClr val="FF0000"/>
                </a:solidFill>
              </a:rPr>
              <a:t> </a:t>
            </a:r>
            <a:r>
              <a:rPr lang="en-US" sz="2900" dirty="0" smtClean="0">
                <a:solidFill>
                  <a:srgbClr val="37586F"/>
                </a:solidFill>
              </a:rPr>
              <a:t>mode</a:t>
            </a:r>
            <a:endParaRPr lang="en-US" sz="2900" dirty="0">
              <a:solidFill>
                <a:srgbClr val="37586F"/>
              </a:solidFill>
            </a:endParaRPr>
          </a:p>
        </p:txBody>
      </p:sp>
      <p:sp>
        <p:nvSpPr>
          <p:cNvPr id="3" name="Content Placeholder 2"/>
          <p:cNvSpPr>
            <a:spLocks noGrp="1"/>
          </p:cNvSpPr>
          <p:nvPr>
            <p:ph idx="1"/>
          </p:nvPr>
        </p:nvSpPr>
        <p:spPr/>
        <p:txBody>
          <a:bodyPr>
            <a:normAutofit/>
          </a:bodyPr>
          <a:lstStyle/>
          <a:p>
            <a:pPr marL="0" indent="0">
              <a:buNone/>
            </a:pPr>
            <a:r>
              <a:rPr lang="en-US" sz="1600" b="0" dirty="0" smtClean="0"/>
              <a:t>#</a:t>
            </a:r>
            <a:r>
              <a:rPr lang="en-US" sz="1600" b="0" dirty="0"/>
              <a:t>!/bin/bash -l</a:t>
            </a:r>
          </a:p>
          <a:p>
            <a:pPr marL="0" indent="0">
              <a:buNone/>
            </a:pPr>
            <a:r>
              <a:rPr lang="de-DE" sz="1600" b="0" dirty="0"/>
              <a:t>#SBATCH </a:t>
            </a:r>
            <a:r>
              <a:rPr lang="de-DE" sz="1600" b="0" dirty="0" smtClean="0"/>
              <a:t>–N 1 </a:t>
            </a:r>
            <a:endParaRPr lang="de-DE" sz="1600" b="0" dirty="0"/>
          </a:p>
          <a:p>
            <a:pPr marL="0" indent="0">
              <a:buNone/>
            </a:pPr>
            <a:r>
              <a:rPr lang="de-DE" sz="1600" b="0" dirty="0" smtClean="0"/>
              <a:t>#</a:t>
            </a:r>
            <a:r>
              <a:rPr lang="de-DE" sz="1600" b="0" dirty="0"/>
              <a:t>SBATCH </a:t>
            </a:r>
            <a:r>
              <a:rPr lang="de-DE" sz="1600" b="0" dirty="0" smtClean="0"/>
              <a:t>–p </a:t>
            </a:r>
            <a:r>
              <a:rPr lang="de-DE" sz="1600" b="0" dirty="0" err="1" smtClean="0"/>
              <a:t>regular</a:t>
            </a:r>
            <a:endParaRPr lang="de-DE" sz="1600" b="0" dirty="0" smtClean="0"/>
          </a:p>
          <a:p>
            <a:pPr marL="0" indent="0">
              <a:buNone/>
            </a:pPr>
            <a:r>
              <a:rPr lang="de-DE" sz="1600" b="0" dirty="0" smtClean="0"/>
              <a:t>#SBATCH –t 1:00:00</a:t>
            </a:r>
            <a:endParaRPr lang="de-DE" sz="1600" b="0" dirty="0"/>
          </a:p>
          <a:p>
            <a:pPr marL="0" indent="0">
              <a:buNone/>
            </a:pPr>
            <a:r>
              <a:rPr lang="de-DE" sz="1600" dirty="0">
                <a:solidFill>
                  <a:srgbClr val="FF0000"/>
                </a:solidFill>
              </a:rPr>
              <a:t>#SBATCH -C </a:t>
            </a:r>
            <a:r>
              <a:rPr lang="de-DE" sz="1600" dirty="0" err="1">
                <a:solidFill>
                  <a:srgbClr val="FF0000"/>
                </a:solidFill>
              </a:rPr>
              <a:t>knl</a:t>
            </a:r>
            <a:r>
              <a:rPr lang="de-DE" sz="1600" dirty="0" err="1" smtClean="0">
                <a:solidFill>
                  <a:srgbClr val="FF0000"/>
                </a:solidFill>
              </a:rPr>
              <a:t>,quad,flat</a:t>
            </a:r>
            <a:endParaRPr lang="de-DE" sz="1600" dirty="0" smtClean="0">
              <a:solidFill>
                <a:srgbClr val="FF0000"/>
              </a:solidFill>
            </a:endParaRPr>
          </a:p>
          <a:p>
            <a:pPr marL="0" indent="0">
              <a:buNone/>
            </a:pPr>
            <a:endParaRPr lang="de-DE" sz="1000" b="0" dirty="0" smtClean="0">
              <a:solidFill>
                <a:srgbClr val="FF0000"/>
              </a:solidFill>
            </a:endParaRPr>
          </a:p>
          <a:p>
            <a:pPr marL="0" indent="0">
              <a:buNone/>
            </a:pPr>
            <a:r>
              <a:rPr lang="de-DE" sz="1600" dirty="0" err="1"/>
              <a:t>module</a:t>
            </a:r>
            <a:r>
              <a:rPr lang="de-DE" sz="1600" dirty="0"/>
              <a:t> </a:t>
            </a:r>
            <a:r>
              <a:rPr lang="de-DE" sz="1600" dirty="0" err="1"/>
              <a:t>load</a:t>
            </a:r>
            <a:r>
              <a:rPr lang="de-DE" sz="1600" dirty="0"/>
              <a:t> </a:t>
            </a:r>
            <a:r>
              <a:rPr lang="de-DE" sz="1600" dirty="0" err="1"/>
              <a:t>vasp</a:t>
            </a:r>
            <a:r>
              <a:rPr lang="de-DE" sz="1600" dirty="0"/>
              <a:t>/20161102-knl</a:t>
            </a:r>
          </a:p>
          <a:p>
            <a:pPr marL="0" indent="0">
              <a:buNone/>
            </a:pPr>
            <a:endParaRPr lang="de-DE" sz="1000" b="0" dirty="0"/>
          </a:p>
          <a:p>
            <a:pPr marL="0" indent="0">
              <a:buNone/>
            </a:pPr>
            <a:r>
              <a:rPr lang="de-DE" sz="1600" b="0" dirty="0" err="1"/>
              <a:t>export</a:t>
            </a:r>
            <a:r>
              <a:rPr lang="de-DE" sz="1600" b="0" dirty="0"/>
              <a:t> OMP_PROC_BIND=</a:t>
            </a:r>
            <a:r>
              <a:rPr lang="de-DE" sz="1600" b="0" dirty="0" err="1"/>
              <a:t>true</a:t>
            </a:r>
            <a:endParaRPr lang="de-DE" sz="1600" b="0" dirty="0"/>
          </a:p>
          <a:p>
            <a:pPr marL="0" indent="0">
              <a:buNone/>
            </a:pPr>
            <a:r>
              <a:rPr lang="de-DE" sz="1600" b="0" dirty="0" err="1"/>
              <a:t>export</a:t>
            </a:r>
            <a:r>
              <a:rPr lang="de-DE" sz="1600" b="0" dirty="0"/>
              <a:t> OMP_PLACES=</a:t>
            </a:r>
            <a:r>
              <a:rPr lang="de-DE" sz="1600" b="0" dirty="0" err="1" smtClean="0"/>
              <a:t>threads</a:t>
            </a:r>
            <a:endParaRPr lang="de-DE" sz="1600" b="0" dirty="0" smtClean="0"/>
          </a:p>
          <a:p>
            <a:pPr marL="0" indent="0">
              <a:buNone/>
            </a:pPr>
            <a:endParaRPr lang="de-DE" sz="1600" b="0" dirty="0" smtClean="0"/>
          </a:p>
          <a:p>
            <a:pPr marL="0" indent="0">
              <a:buNone/>
            </a:pPr>
            <a:r>
              <a:rPr lang="de-DE" sz="1600" b="0" dirty="0" err="1" smtClean="0"/>
              <a:t>export</a:t>
            </a:r>
            <a:r>
              <a:rPr lang="de-DE" sz="1600" b="0" dirty="0" smtClean="0"/>
              <a:t> </a:t>
            </a:r>
            <a:r>
              <a:rPr lang="de-DE" sz="1600" b="0" dirty="0"/>
              <a:t>OMP_NUM_THREADS</a:t>
            </a:r>
            <a:r>
              <a:rPr lang="de-DE" sz="1600" b="0" dirty="0" smtClean="0"/>
              <a:t>=</a:t>
            </a:r>
            <a:r>
              <a:rPr lang="de-DE" sz="1600" b="0" dirty="0" smtClean="0"/>
              <a:t>8</a:t>
            </a:r>
          </a:p>
          <a:p>
            <a:pPr marL="0" indent="0">
              <a:buNone/>
            </a:pPr>
            <a:endParaRPr lang="de-DE" sz="1600" b="0" dirty="0" smtClean="0"/>
          </a:p>
          <a:p>
            <a:pPr marL="0" indent="0">
              <a:buNone/>
            </a:pPr>
            <a:r>
              <a:rPr lang="de-DE" sz="1600" b="0" dirty="0" smtClean="0">
                <a:solidFill>
                  <a:srgbClr val="0000FF"/>
                </a:solidFill>
              </a:rPr>
              <a:t>#</a:t>
            </a:r>
            <a:r>
              <a:rPr lang="de-DE" sz="1600" b="0" dirty="0" err="1" smtClean="0">
                <a:solidFill>
                  <a:srgbClr val="0000FF"/>
                </a:solidFill>
              </a:rPr>
              <a:t>using</a:t>
            </a:r>
            <a:r>
              <a:rPr lang="de-DE" sz="1600" b="0" dirty="0" smtClean="0">
                <a:solidFill>
                  <a:srgbClr val="0000FF"/>
                </a:solidFill>
              </a:rPr>
              <a:t> 2 CPUs per </a:t>
            </a:r>
            <a:r>
              <a:rPr lang="de-DE" sz="1600" b="0" dirty="0" err="1" smtClean="0">
                <a:solidFill>
                  <a:srgbClr val="0000FF"/>
                </a:solidFill>
              </a:rPr>
              <a:t>core</a:t>
            </a:r>
            <a:r>
              <a:rPr lang="de-DE" sz="1600" b="0" dirty="0" smtClean="0">
                <a:solidFill>
                  <a:srgbClr val="0000FF"/>
                </a:solidFill>
              </a:rPr>
              <a:t> (1 Hyper-Threads per </a:t>
            </a:r>
            <a:r>
              <a:rPr lang="de-DE" sz="1600" b="0" dirty="0" err="1" smtClean="0">
                <a:solidFill>
                  <a:srgbClr val="0000FF"/>
                </a:solidFill>
              </a:rPr>
              <a:t>core</a:t>
            </a:r>
            <a:r>
              <a:rPr lang="de-DE" sz="1600" b="0" dirty="0" smtClean="0">
                <a:solidFill>
                  <a:srgbClr val="0000FF"/>
                </a:solidFill>
              </a:rPr>
              <a:t>)</a:t>
            </a:r>
            <a:endParaRPr lang="de-DE" sz="1600" b="0" dirty="0">
              <a:solidFill>
                <a:srgbClr val="0000FF"/>
              </a:solidFill>
            </a:endParaRPr>
          </a:p>
          <a:p>
            <a:pPr marL="0" indent="0">
              <a:buNone/>
            </a:pPr>
            <a:r>
              <a:rPr lang="de-DE" sz="1600" b="0" dirty="0" err="1" smtClean="0"/>
              <a:t>srun</a:t>
            </a:r>
            <a:r>
              <a:rPr lang="de-DE" sz="1600" b="0" dirty="0" smtClean="0"/>
              <a:t> –n16 –c16 </a:t>
            </a:r>
            <a:r>
              <a:rPr lang="de-DE" sz="1600" b="0" dirty="0"/>
              <a:t>--</a:t>
            </a:r>
            <a:r>
              <a:rPr lang="de-DE" sz="1600" b="0" dirty="0" err="1"/>
              <a:t>cpu_bind</a:t>
            </a:r>
            <a:r>
              <a:rPr lang="de-DE" sz="1600" b="0" dirty="0" smtClean="0"/>
              <a:t>=</a:t>
            </a:r>
            <a:r>
              <a:rPr lang="de-DE" sz="1600" b="0" dirty="0" err="1" smtClean="0"/>
              <a:t>cores</a:t>
            </a:r>
            <a:r>
              <a:rPr lang="de-DE" sz="1600" b="0" dirty="0" smtClean="0"/>
              <a:t> </a:t>
            </a:r>
            <a:r>
              <a:rPr lang="de-DE" sz="1600" b="0" dirty="0" err="1" smtClean="0"/>
              <a:t>vasp_std</a:t>
            </a:r>
            <a:endParaRPr lang="de-DE" sz="1600" b="0" dirty="0"/>
          </a:p>
          <a:p>
            <a:pPr marL="0" indent="0">
              <a:buNone/>
            </a:pPr>
            <a:endParaRPr lang="en-US" dirty="0" smtClean="0"/>
          </a:p>
          <a:p>
            <a:pPr marL="0" indent="0">
              <a:buNone/>
            </a:pPr>
            <a:endParaRPr lang="de-DE" sz="1600" dirty="0"/>
          </a:p>
        </p:txBody>
      </p:sp>
      <p:sp>
        <p:nvSpPr>
          <p:cNvPr id="4" name="Slide Number Placeholder 3"/>
          <p:cNvSpPr>
            <a:spLocks noGrp="1"/>
          </p:cNvSpPr>
          <p:nvPr>
            <p:ph type="sldNum" sz="quarter" idx="4"/>
          </p:nvPr>
        </p:nvSpPr>
        <p:spPr>
          <a:xfrm>
            <a:off x="4186580" y="4285449"/>
            <a:ext cx="925708" cy="365125"/>
          </a:xfrm>
        </p:spPr>
        <p:txBody>
          <a:bodyPr/>
          <a:lstStyle/>
          <a:p>
            <a:r>
              <a:rPr lang="en-US" dirty="0" smtClean="0"/>
              <a:t>- </a:t>
            </a:r>
            <a:fld id="{D174BAF6-F8F2-EF4F-936C-8DF63288C82F}" type="slidenum">
              <a:rPr lang="en-US" smtClean="0"/>
              <a:pPr/>
              <a:t>37</a:t>
            </a:fld>
            <a:r>
              <a:rPr lang="en-US" dirty="0" smtClean="0"/>
              <a:t> -</a:t>
            </a:r>
            <a:endParaRPr lang="en-US" dirty="0"/>
          </a:p>
        </p:txBody>
      </p:sp>
      <p:sp>
        <p:nvSpPr>
          <p:cNvPr id="6" name="Content Placeholder 5"/>
          <p:cNvSpPr>
            <a:spLocks noGrp="1"/>
          </p:cNvSpPr>
          <p:nvPr>
            <p:ph sz="half" idx="4294967295"/>
          </p:nvPr>
        </p:nvSpPr>
        <p:spPr>
          <a:xfrm>
            <a:off x="4756513" y="1287463"/>
            <a:ext cx="4038600" cy="541337"/>
          </a:xfrm>
        </p:spPr>
        <p:txBody>
          <a:bodyPr>
            <a:normAutofit fontScale="92500"/>
          </a:bodyPr>
          <a:lstStyle/>
          <a:p>
            <a:pPr marL="0" indent="0">
              <a:buNone/>
            </a:pPr>
            <a:r>
              <a:rPr lang="en-US" sz="2400" dirty="0" smtClean="0"/>
              <a:t>Process/thread affinity outcome</a:t>
            </a:r>
          </a:p>
          <a:p>
            <a:pPr marL="0" indent="0">
              <a:buNone/>
            </a:pPr>
            <a:endParaRPr lang="en-US" sz="2400" dirty="0"/>
          </a:p>
        </p:txBody>
      </p:sp>
      <p:graphicFrame>
        <p:nvGraphicFramePr>
          <p:cNvPr id="36" name="Table 35"/>
          <p:cNvGraphicFramePr>
            <a:graphicFrameLocks noGrp="1"/>
          </p:cNvGraphicFramePr>
          <p:nvPr>
            <p:extLst>
              <p:ext uri="{D42A27DB-BD31-4B8C-83A1-F6EECF244321}">
                <p14:modId xmlns:p14="http://schemas.microsoft.com/office/powerpoint/2010/main" val="601166950"/>
              </p:ext>
            </p:extLst>
          </p:nvPr>
        </p:nvGraphicFramePr>
        <p:xfrm>
          <a:off x="4868783" y="205803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68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204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160874684"/>
              </p:ext>
            </p:extLst>
          </p:nvPr>
        </p:nvGraphicFramePr>
        <p:xfrm>
          <a:off x="5713333" y="205676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69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205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198839702"/>
              </p:ext>
            </p:extLst>
          </p:nvPr>
        </p:nvGraphicFramePr>
        <p:xfrm>
          <a:off x="6634083" y="206057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70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206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855772794"/>
              </p:ext>
            </p:extLst>
          </p:nvPr>
        </p:nvGraphicFramePr>
        <p:xfrm>
          <a:off x="7478633" y="205930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71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139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207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064966960"/>
              </p:ext>
            </p:extLst>
          </p:nvPr>
        </p:nvGraphicFramePr>
        <p:xfrm>
          <a:off x="5541883" y="293433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sz="1200" b="1" dirty="0" smtClean="0">
                          <a:solidFill>
                            <a:schemeClr val="tx1"/>
                          </a:solidFill>
                        </a:rPr>
                        <a:t>128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solidFill>
                            <a:schemeClr val="tx1"/>
                          </a:solidFill>
                        </a:rPr>
                        <a:t>264</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333160487"/>
              </p:ext>
            </p:extLst>
          </p:nvPr>
        </p:nvGraphicFramePr>
        <p:xfrm>
          <a:off x="6386433" y="293306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en-US" sz="1200" b="1" dirty="0" smtClean="0">
                          <a:solidFill>
                            <a:schemeClr val="tx1"/>
                          </a:solidFill>
                        </a:rPr>
                        <a:t>129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200" b="1" dirty="0" smtClean="0">
                          <a:solidFill>
                            <a:schemeClr val="tx1"/>
                          </a:solidFill>
                        </a:rPr>
                        <a:t>265</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534387042"/>
              </p:ext>
            </p:extLst>
          </p:nvPr>
        </p:nvGraphicFramePr>
        <p:xfrm>
          <a:off x="7307183" y="293687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62</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a:txBody>
                    <a:bodyPr/>
                    <a:lstStyle/>
                    <a:p>
                      <a:r>
                        <a:rPr lang="en-US" sz="1200" b="1" dirty="0" smtClean="0">
                          <a:solidFill>
                            <a:schemeClr val="tx1"/>
                          </a:solidFill>
                        </a:rPr>
                        <a:t>130</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198</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r>
                        <a:rPr lang="en-US" sz="1200" b="1" dirty="0" smtClean="0">
                          <a:solidFill>
                            <a:schemeClr val="tx1"/>
                          </a:solidFill>
                        </a:rPr>
                        <a:t>266</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135338901"/>
              </p:ext>
            </p:extLst>
          </p:nvPr>
        </p:nvGraphicFramePr>
        <p:xfrm>
          <a:off x="8151733" y="2935601"/>
          <a:ext cx="838200" cy="591820"/>
        </p:xfrm>
        <a:graphic>
          <a:graphicData uri="http://schemas.openxmlformats.org/drawingml/2006/table">
            <a:tbl>
              <a:tblPr firstRow="1" bandRow="1">
                <a:tableStyleId>{5C22544A-7EE6-4342-B048-85BDC9FD1C3A}</a:tableStyleId>
              </a:tblPr>
              <a:tblGrid>
                <a:gridCol w="419100"/>
                <a:gridCol w="419100"/>
              </a:tblGrid>
              <a:tr h="295910">
                <a:tc>
                  <a:txBody>
                    <a:bodyPr/>
                    <a:lstStyle/>
                    <a:p>
                      <a:r>
                        <a:rPr lang="en-US" sz="1200" b="1" dirty="0" smtClean="0">
                          <a:solidFill>
                            <a:schemeClr val="tx1"/>
                          </a:solidFill>
                        </a:rPr>
                        <a:t>63</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c>
                  <a:txBody>
                    <a:bodyPr/>
                    <a:lstStyle/>
                    <a:p>
                      <a:r>
                        <a:rPr lang="en-US" sz="1200" b="1" dirty="0" smtClean="0">
                          <a:solidFill>
                            <a:schemeClr val="tx1"/>
                          </a:solidFill>
                        </a:rPr>
                        <a:t>131</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910">
                <a:tc>
                  <a:txBody>
                    <a:bodyPr/>
                    <a:lstStyle/>
                    <a:p>
                      <a:r>
                        <a:rPr lang="en-US" sz="1200" b="1" dirty="0" smtClean="0">
                          <a:solidFill>
                            <a:schemeClr val="tx1"/>
                          </a:solidFill>
                        </a:rPr>
                        <a:t>199</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r>
                        <a:rPr lang="en-US" sz="1200" b="1" dirty="0" smtClean="0">
                          <a:solidFill>
                            <a:schemeClr val="tx1"/>
                          </a:solidFill>
                        </a:rPr>
                        <a:t>267</a:t>
                      </a:r>
                      <a:endParaRPr lang="en-US" sz="1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18" name="Group 17"/>
          <p:cNvGrpSpPr/>
          <p:nvPr/>
        </p:nvGrpSpPr>
        <p:grpSpPr>
          <a:xfrm>
            <a:off x="5042364" y="1828734"/>
            <a:ext cx="3854507" cy="1520649"/>
            <a:chOff x="4972440" y="3912090"/>
            <a:chExt cx="3854507" cy="1520649"/>
          </a:xfrm>
        </p:grpSpPr>
        <p:sp>
          <p:nvSpPr>
            <p:cNvPr id="41" name="TextBox 40"/>
            <p:cNvSpPr txBox="1"/>
            <p:nvPr/>
          </p:nvSpPr>
          <p:spPr>
            <a:xfrm>
              <a:off x="8380259" y="4187107"/>
              <a:ext cx="344039" cy="369332"/>
            </a:xfrm>
            <a:prstGeom prst="rect">
              <a:avLst/>
            </a:prstGeom>
            <a:noFill/>
          </p:spPr>
          <p:txBody>
            <a:bodyPr wrap="none" rtlCol="0">
              <a:spAutoFit/>
            </a:bodyPr>
            <a:lstStyle/>
            <a:p>
              <a:r>
                <a:rPr lang="is-IS" dirty="0" smtClean="0"/>
                <a:t>…</a:t>
              </a:r>
              <a:endParaRPr lang="en-US" dirty="0" smtClean="0"/>
            </a:p>
          </p:txBody>
        </p:sp>
        <p:sp>
          <p:nvSpPr>
            <p:cNvPr id="46" name="TextBox 45"/>
            <p:cNvSpPr txBox="1"/>
            <p:nvPr/>
          </p:nvSpPr>
          <p:spPr>
            <a:xfrm>
              <a:off x="4977123" y="5050707"/>
              <a:ext cx="344039" cy="369332"/>
            </a:xfrm>
            <a:prstGeom prst="rect">
              <a:avLst/>
            </a:prstGeom>
            <a:noFill/>
          </p:spPr>
          <p:txBody>
            <a:bodyPr wrap="none" rtlCol="0">
              <a:spAutoFit/>
            </a:bodyPr>
            <a:lstStyle/>
            <a:p>
              <a:r>
                <a:rPr lang="is-IS" dirty="0" smtClean="0"/>
                <a:t>…</a:t>
              </a:r>
              <a:endParaRPr lang="en-US" dirty="0" smtClean="0"/>
            </a:p>
          </p:txBody>
        </p:sp>
        <p:sp>
          <p:nvSpPr>
            <p:cNvPr id="47" name="TextBox 46"/>
            <p:cNvSpPr txBox="1"/>
            <p:nvPr/>
          </p:nvSpPr>
          <p:spPr>
            <a:xfrm>
              <a:off x="5090959" y="4330173"/>
              <a:ext cx="2844799" cy="226266"/>
            </a:xfrm>
            <a:prstGeom prst="rect">
              <a:avLst/>
            </a:prstGeom>
            <a:solidFill>
              <a:srgbClr val="F8961D"/>
            </a:solidFill>
          </p:spPr>
          <p:txBody>
            <a:bodyPr wrap="square" lIns="0" tIns="18288" rIns="0" bIns="18288" rtlCol="0">
              <a:spAutoFit/>
            </a:bodyPr>
            <a:lstStyle/>
            <a:p>
              <a:pPr algn="ctr"/>
              <a:r>
                <a:rPr lang="en-US" sz="1200" dirty="0" smtClean="0"/>
                <a:t> Rank 0</a:t>
              </a:r>
            </a:p>
          </p:txBody>
        </p:sp>
        <p:sp>
          <p:nvSpPr>
            <p:cNvPr id="48" name="TextBox 47"/>
            <p:cNvSpPr txBox="1"/>
            <p:nvPr/>
          </p:nvSpPr>
          <p:spPr>
            <a:xfrm>
              <a:off x="5751359" y="5211140"/>
              <a:ext cx="2896739" cy="221599"/>
            </a:xfrm>
            <a:prstGeom prst="rect">
              <a:avLst/>
            </a:prstGeom>
            <a:solidFill>
              <a:srgbClr val="F8961D"/>
            </a:solidFill>
          </p:spPr>
          <p:txBody>
            <a:bodyPr wrap="square" lIns="0" tIns="18288" rIns="0" bIns="18288" rtlCol="0">
              <a:spAutoFit/>
            </a:bodyPr>
            <a:lstStyle/>
            <a:p>
              <a:pPr algn="ctr"/>
              <a:r>
                <a:rPr lang="en-US" sz="1200" dirty="0" smtClean="0"/>
                <a:t> Rank 15</a:t>
              </a:r>
            </a:p>
          </p:txBody>
        </p:sp>
        <p:sp>
          <p:nvSpPr>
            <p:cNvPr id="49" name="TextBox 48"/>
            <p:cNvSpPr txBox="1"/>
            <p:nvPr/>
          </p:nvSpPr>
          <p:spPr>
            <a:xfrm>
              <a:off x="4972440" y="3912368"/>
              <a:ext cx="530915" cy="246221"/>
            </a:xfrm>
            <a:prstGeom prst="rect">
              <a:avLst/>
            </a:prstGeom>
            <a:noFill/>
          </p:spPr>
          <p:txBody>
            <a:bodyPr wrap="none" rtlCol="0">
              <a:spAutoFit/>
            </a:bodyPr>
            <a:lstStyle/>
            <a:p>
              <a:r>
                <a:rPr lang="en-US" sz="1000" b="1" dirty="0" smtClean="0"/>
                <a:t>Core 0</a:t>
              </a:r>
            </a:p>
          </p:txBody>
        </p:sp>
        <p:sp>
          <p:nvSpPr>
            <p:cNvPr id="50" name="TextBox 49"/>
            <p:cNvSpPr txBox="1"/>
            <p:nvPr/>
          </p:nvSpPr>
          <p:spPr>
            <a:xfrm>
              <a:off x="5626851" y="4792214"/>
              <a:ext cx="595035" cy="246221"/>
            </a:xfrm>
            <a:prstGeom prst="rect">
              <a:avLst/>
            </a:prstGeom>
            <a:noFill/>
          </p:spPr>
          <p:txBody>
            <a:bodyPr wrap="none" rtlCol="0">
              <a:spAutoFit/>
            </a:bodyPr>
            <a:lstStyle/>
            <a:p>
              <a:r>
                <a:rPr lang="en-US" sz="1000" b="1" dirty="0" smtClean="0"/>
                <a:t>Core 60</a:t>
              </a:r>
            </a:p>
          </p:txBody>
        </p:sp>
        <p:sp>
          <p:nvSpPr>
            <p:cNvPr id="51" name="TextBox 50"/>
            <p:cNvSpPr txBox="1"/>
            <p:nvPr/>
          </p:nvSpPr>
          <p:spPr>
            <a:xfrm>
              <a:off x="5842753" y="3912090"/>
              <a:ext cx="525617" cy="246221"/>
            </a:xfrm>
            <a:prstGeom prst="rect">
              <a:avLst/>
            </a:prstGeom>
            <a:noFill/>
          </p:spPr>
          <p:txBody>
            <a:bodyPr wrap="none" rtlCol="0">
              <a:spAutoFit/>
            </a:bodyPr>
            <a:lstStyle/>
            <a:p>
              <a:r>
                <a:rPr lang="en-US" sz="1000" b="1" dirty="0" smtClean="0"/>
                <a:t>Core 1</a:t>
              </a:r>
            </a:p>
          </p:txBody>
        </p:sp>
        <p:sp>
          <p:nvSpPr>
            <p:cNvPr id="52" name="TextBox 51"/>
            <p:cNvSpPr txBox="1"/>
            <p:nvPr/>
          </p:nvSpPr>
          <p:spPr>
            <a:xfrm>
              <a:off x="6744453" y="3925224"/>
              <a:ext cx="525617" cy="246221"/>
            </a:xfrm>
            <a:prstGeom prst="rect">
              <a:avLst/>
            </a:prstGeom>
            <a:noFill/>
          </p:spPr>
          <p:txBody>
            <a:bodyPr wrap="none" rtlCol="0">
              <a:spAutoFit/>
            </a:bodyPr>
            <a:lstStyle/>
            <a:p>
              <a:r>
                <a:rPr lang="en-US" sz="1000" b="1" dirty="0" smtClean="0"/>
                <a:t>Core 2</a:t>
              </a:r>
            </a:p>
          </p:txBody>
        </p:sp>
        <p:sp>
          <p:nvSpPr>
            <p:cNvPr id="53" name="TextBox 52"/>
            <p:cNvSpPr txBox="1"/>
            <p:nvPr/>
          </p:nvSpPr>
          <p:spPr>
            <a:xfrm>
              <a:off x="7608053" y="3919720"/>
              <a:ext cx="525617" cy="246221"/>
            </a:xfrm>
            <a:prstGeom prst="rect">
              <a:avLst/>
            </a:prstGeom>
            <a:noFill/>
          </p:spPr>
          <p:txBody>
            <a:bodyPr wrap="none" rtlCol="0">
              <a:spAutoFit/>
            </a:bodyPr>
            <a:lstStyle/>
            <a:p>
              <a:r>
                <a:rPr lang="en-US" sz="1000" b="1" dirty="0" smtClean="0"/>
                <a:t>Core 3</a:t>
              </a:r>
            </a:p>
          </p:txBody>
        </p:sp>
        <p:sp>
          <p:nvSpPr>
            <p:cNvPr id="54" name="TextBox 53"/>
            <p:cNvSpPr txBox="1"/>
            <p:nvPr/>
          </p:nvSpPr>
          <p:spPr>
            <a:xfrm>
              <a:off x="6498918" y="4801367"/>
              <a:ext cx="590614" cy="246221"/>
            </a:xfrm>
            <a:prstGeom prst="rect">
              <a:avLst/>
            </a:prstGeom>
            <a:noFill/>
          </p:spPr>
          <p:txBody>
            <a:bodyPr wrap="none" rtlCol="0">
              <a:spAutoFit/>
            </a:bodyPr>
            <a:lstStyle/>
            <a:p>
              <a:r>
                <a:rPr lang="en-US" sz="1000" b="1" dirty="0" smtClean="0"/>
                <a:t>Core 61</a:t>
              </a:r>
            </a:p>
          </p:txBody>
        </p:sp>
        <p:sp>
          <p:nvSpPr>
            <p:cNvPr id="55" name="TextBox 54"/>
            <p:cNvSpPr txBox="1"/>
            <p:nvPr/>
          </p:nvSpPr>
          <p:spPr>
            <a:xfrm>
              <a:off x="7426018" y="4801367"/>
              <a:ext cx="590614" cy="246221"/>
            </a:xfrm>
            <a:prstGeom prst="rect">
              <a:avLst/>
            </a:prstGeom>
            <a:noFill/>
          </p:spPr>
          <p:txBody>
            <a:bodyPr wrap="none" rtlCol="0">
              <a:spAutoFit/>
            </a:bodyPr>
            <a:lstStyle/>
            <a:p>
              <a:r>
                <a:rPr lang="en-US" sz="1000" b="1" dirty="0" smtClean="0"/>
                <a:t>Core 62</a:t>
              </a:r>
            </a:p>
          </p:txBody>
        </p:sp>
        <p:sp>
          <p:nvSpPr>
            <p:cNvPr id="56" name="TextBox 55"/>
            <p:cNvSpPr txBox="1"/>
            <p:nvPr/>
          </p:nvSpPr>
          <p:spPr>
            <a:xfrm>
              <a:off x="8236333" y="4792214"/>
              <a:ext cx="590614" cy="246221"/>
            </a:xfrm>
            <a:prstGeom prst="rect">
              <a:avLst/>
            </a:prstGeom>
            <a:noFill/>
          </p:spPr>
          <p:txBody>
            <a:bodyPr wrap="none" rtlCol="0">
              <a:spAutoFit/>
            </a:bodyPr>
            <a:lstStyle/>
            <a:p>
              <a:r>
                <a:rPr lang="en-US" sz="1000" b="1" dirty="0" smtClean="0"/>
                <a:t>Core 63</a:t>
              </a:r>
            </a:p>
          </p:txBody>
        </p:sp>
      </p:grpSp>
      <p:graphicFrame>
        <p:nvGraphicFramePr>
          <p:cNvPr id="58" name="Table 57"/>
          <p:cNvGraphicFramePr>
            <a:graphicFrameLocks noGrp="1"/>
          </p:cNvGraphicFramePr>
          <p:nvPr>
            <p:extLst>
              <p:ext uri="{D42A27DB-BD31-4B8C-83A1-F6EECF244321}">
                <p14:modId xmlns:p14="http://schemas.microsoft.com/office/powerpoint/2010/main" val="1672783988"/>
              </p:ext>
            </p:extLst>
          </p:nvPr>
        </p:nvGraphicFramePr>
        <p:xfrm>
          <a:off x="6598318" y="393139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155681772"/>
              </p:ext>
            </p:extLst>
          </p:nvPr>
        </p:nvGraphicFramePr>
        <p:xfrm>
          <a:off x="6606779" y="429546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720657797"/>
              </p:ext>
            </p:extLst>
          </p:nvPr>
        </p:nvGraphicFramePr>
        <p:xfrm>
          <a:off x="7859688" y="391261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3374682350"/>
              </p:ext>
            </p:extLst>
          </p:nvPr>
        </p:nvGraphicFramePr>
        <p:xfrm>
          <a:off x="7863786" y="4276792"/>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171201959"/>
              </p:ext>
            </p:extLst>
          </p:nvPr>
        </p:nvGraphicFramePr>
        <p:xfrm>
          <a:off x="4866857" y="3947628"/>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738311603"/>
              </p:ext>
            </p:extLst>
          </p:nvPr>
        </p:nvGraphicFramePr>
        <p:xfrm>
          <a:off x="6015096" y="3947529"/>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702352274"/>
              </p:ext>
            </p:extLst>
          </p:nvPr>
        </p:nvGraphicFramePr>
        <p:xfrm>
          <a:off x="6019194" y="43117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75000"/>
                      </a:schemeClr>
                    </a:solidFill>
                  </a:tcPr>
                </a:tc>
              </a:tr>
            </a:tbl>
          </a:graphicData>
        </a:graphic>
      </p:graphicFrame>
      <p:grpSp>
        <p:nvGrpSpPr>
          <p:cNvPr id="17" name="Group 16"/>
          <p:cNvGrpSpPr/>
          <p:nvPr/>
        </p:nvGrpSpPr>
        <p:grpSpPr>
          <a:xfrm>
            <a:off x="4124656" y="3919108"/>
            <a:ext cx="4983566" cy="679643"/>
            <a:chOff x="4054732" y="6002464"/>
            <a:chExt cx="4983566" cy="679643"/>
          </a:xfrm>
        </p:grpSpPr>
        <p:sp>
          <p:nvSpPr>
            <p:cNvPr id="63" name="TextBox 62"/>
            <p:cNvSpPr txBox="1"/>
            <p:nvPr/>
          </p:nvSpPr>
          <p:spPr>
            <a:xfrm>
              <a:off x="4054732" y="6041033"/>
              <a:ext cx="776075" cy="276999"/>
            </a:xfrm>
            <a:prstGeom prst="rect">
              <a:avLst/>
            </a:prstGeom>
            <a:noFill/>
          </p:spPr>
          <p:txBody>
            <a:bodyPr wrap="square" rtlCol="0">
              <a:spAutoFit/>
            </a:bodyPr>
            <a:lstStyle/>
            <a:p>
              <a:r>
                <a:rPr lang="en-US" sz="1200" dirty="0" smtClean="0"/>
                <a:t>Thread 0</a:t>
              </a:r>
            </a:p>
          </p:txBody>
        </p:sp>
        <p:sp>
          <p:nvSpPr>
            <p:cNvPr id="65" name="TextBox 64"/>
            <p:cNvSpPr txBox="1"/>
            <p:nvPr/>
          </p:nvSpPr>
          <p:spPr>
            <a:xfrm>
              <a:off x="4063193" y="6405108"/>
              <a:ext cx="776075" cy="276999"/>
            </a:xfrm>
            <a:prstGeom prst="rect">
              <a:avLst/>
            </a:prstGeom>
            <a:solidFill>
              <a:schemeClr val="bg1"/>
            </a:solidFill>
          </p:spPr>
          <p:txBody>
            <a:bodyPr wrap="square" rtlCol="0">
              <a:spAutoFit/>
            </a:bodyPr>
            <a:lstStyle/>
            <a:p>
              <a:r>
                <a:rPr lang="en-US" sz="1200" dirty="0" smtClean="0"/>
                <a:t>Thread 1</a:t>
              </a:r>
            </a:p>
          </p:txBody>
        </p:sp>
        <p:sp>
          <p:nvSpPr>
            <p:cNvPr id="67" name="TextBox 66"/>
            <p:cNvSpPr txBox="1"/>
            <p:nvPr/>
          </p:nvSpPr>
          <p:spPr>
            <a:xfrm>
              <a:off x="5211432" y="6039352"/>
              <a:ext cx="776075" cy="276999"/>
            </a:xfrm>
            <a:prstGeom prst="rect">
              <a:avLst/>
            </a:prstGeom>
            <a:noFill/>
          </p:spPr>
          <p:txBody>
            <a:bodyPr wrap="square" rtlCol="0">
              <a:spAutoFit/>
            </a:bodyPr>
            <a:lstStyle/>
            <a:p>
              <a:r>
                <a:rPr lang="en-US" sz="1200" dirty="0" smtClean="0"/>
                <a:t>Thread 2</a:t>
              </a:r>
            </a:p>
          </p:txBody>
        </p:sp>
        <p:sp>
          <p:nvSpPr>
            <p:cNvPr id="69" name="TextBox 68"/>
            <p:cNvSpPr txBox="1"/>
            <p:nvPr/>
          </p:nvSpPr>
          <p:spPr>
            <a:xfrm>
              <a:off x="5223997" y="6386592"/>
              <a:ext cx="776075" cy="276999"/>
            </a:xfrm>
            <a:prstGeom prst="rect">
              <a:avLst/>
            </a:prstGeom>
            <a:noFill/>
          </p:spPr>
          <p:txBody>
            <a:bodyPr wrap="square" rtlCol="0">
              <a:spAutoFit/>
            </a:bodyPr>
            <a:lstStyle/>
            <a:p>
              <a:r>
                <a:rPr lang="en-US" sz="1200" dirty="0" smtClean="0"/>
                <a:t>Thread 3</a:t>
              </a:r>
            </a:p>
          </p:txBody>
        </p:sp>
        <p:sp>
          <p:nvSpPr>
            <p:cNvPr id="70" name="TextBox 69"/>
            <p:cNvSpPr txBox="1"/>
            <p:nvPr/>
          </p:nvSpPr>
          <p:spPr>
            <a:xfrm>
              <a:off x="7039090" y="6012772"/>
              <a:ext cx="776075" cy="276999"/>
            </a:xfrm>
            <a:prstGeom prst="rect">
              <a:avLst/>
            </a:prstGeom>
            <a:noFill/>
          </p:spPr>
          <p:txBody>
            <a:bodyPr wrap="square" rtlCol="0">
              <a:spAutoFit/>
            </a:bodyPr>
            <a:lstStyle/>
            <a:p>
              <a:r>
                <a:rPr lang="en-US" sz="1200" dirty="0" smtClean="0"/>
                <a:t>Thread 4</a:t>
              </a:r>
            </a:p>
          </p:txBody>
        </p:sp>
        <p:sp>
          <p:nvSpPr>
            <p:cNvPr id="71" name="TextBox 70"/>
            <p:cNvSpPr txBox="1"/>
            <p:nvPr/>
          </p:nvSpPr>
          <p:spPr>
            <a:xfrm>
              <a:off x="7047551" y="6376847"/>
              <a:ext cx="776075" cy="276999"/>
            </a:xfrm>
            <a:prstGeom prst="rect">
              <a:avLst/>
            </a:prstGeom>
            <a:noFill/>
          </p:spPr>
          <p:txBody>
            <a:bodyPr wrap="square" rtlCol="0">
              <a:spAutoFit/>
            </a:bodyPr>
            <a:lstStyle/>
            <a:p>
              <a:r>
                <a:rPr lang="en-US" sz="1200" dirty="0" smtClean="0"/>
                <a:t>Thread 5</a:t>
              </a:r>
            </a:p>
          </p:txBody>
        </p:sp>
        <p:sp>
          <p:nvSpPr>
            <p:cNvPr id="72" name="TextBox 71"/>
            <p:cNvSpPr txBox="1"/>
            <p:nvPr/>
          </p:nvSpPr>
          <p:spPr>
            <a:xfrm>
              <a:off x="8249658" y="6002464"/>
              <a:ext cx="776075" cy="276999"/>
            </a:xfrm>
            <a:prstGeom prst="rect">
              <a:avLst/>
            </a:prstGeom>
            <a:noFill/>
          </p:spPr>
          <p:txBody>
            <a:bodyPr wrap="square" rtlCol="0">
              <a:spAutoFit/>
            </a:bodyPr>
            <a:lstStyle/>
            <a:p>
              <a:r>
                <a:rPr lang="en-US" sz="1200" dirty="0" smtClean="0"/>
                <a:t>Thread 6</a:t>
              </a:r>
            </a:p>
          </p:txBody>
        </p:sp>
        <p:sp>
          <p:nvSpPr>
            <p:cNvPr id="73" name="TextBox 72"/>
            <p:cNvSpPr txBox="1"/>
            <p:nvPr/>
          </p:nvSpPr>
          <p:spPr>
            <a:xfrm>
              <a:off x="8262223" y="6349704"/>
              <a:ext cx="776075" cy="276999"/>
            </a:xfrm>
            <a:prstGeom prst="rect">
              <a:avLst/>
            </a:prstGeom>
            <a:noFill/>
          </p:spPr>
          <p:txBody>
            <a:bodyPr wrap="square" rtlCol="0">
              <a:spAutoFit/>
            </a:bodyPr>
            <a:lstStyle/>
            <a:p>
              <a:r>
                <a:rPr lang="en-US" sz="1200" dirty="0" smtClean="0"/>
                <a:t>Thread 7</a:t>
              </a:r>
            </a:p>
          </p:txBody>
        </p:sp>
      </p:grpSp>
      <p:graphicFrame>
        <p:nvGraphicFramePr>
          <p:cNvPr id="64" name="Table 63"/>
          <p:cNvGraphicFramePr>
            <a:graphicFrameLocks noGrp="1"/>
          </p:cNvGraphicFramePr>
          <p:nvPr>
            <p:extLst>
              <p:ext uri="{D42A27DB-BD31-4B8C-83A1-F6EECF244321}">
                <p14:modId xmlns:p14="http://schemas.microsoft.com/office/powerpoint/2010/main" val="3516843809"/>
              </p:ext>
            </p:extLst>
          </p:nvPr>
        </p:nvGraphicFramePr>
        <p:xfrm>
          <a:off x="4875318" y="4311703"/>
          <a:ext cx="419100" cy="295910"/>
        </p:xfrm>
        <a:graphic>
          <a:graphicData uri="http://schemas.openxmlformats.org/drawingml/2006/table">
            <a:tbl>
              <a:tblPr firstRow="1" bandRow="1">
                <a:tableStyleId>{5C22544A-7EE6-4342-B048-85BDC9FD1C3A}</a:tableStyleId>
              </a:tblPr>
              <a:tblGrid>
                <a:gridCol w="419100"/>
              </a:tblGrid>
              <a:tr h="295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22058916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job script to run MPI/</a:t>
            </a:r>
            <a:r>
              <a:rPr lang="en-US" dirty="0" err="1"/>
              <a:t>OpenMP</a:t>
            </a:r>
            <a:r>
              <a:rPr lang="en-US" dirty="0"/>
              <a:t> hybrid VASP under the </a:t>
            </a:r>
            <a:r>
              <a:rPr lang="en-US" dirty="0" smtClean="0">
                <a:solidFill>
                  <a:srgbClr val="FF0000"/>
                </a:solidFill>
              </a:rPr>
              <a:t>snc2,flat </a:t>
            </a:r>
            <a:r>
              <a:rPr lang="en-US" dirty="0" smtClean="0">
                <a:solidFill>
                  <a:srgbClr val="37586F"/>
                </a:solidFill>
              </a:rPr>
              <a:t>mode</a:t>
            </a:r>
            <a:endParaRPr lang="en-US" dirty="0"/>
          </a:p>
        </p:txBody>
      </p:sp>
      <p:sp>
        <p:nvSpPr>
          <p:cNvPr id="3" name="Content Placeholder 2"/>
          <p:cNvSpPr>
            <a:spLocks noGrp="1"/>
          </p:cNvSpPr>
          <p:nvPr>
            <p:ph idx="1"/>
          </p:nvPr>
        </p:nvSpPr>
        <p:spPr>
          <a:xfrm>
            <a:off x="292100" y="1295400"/>
            <a:ext cx="4292600" cy="5562600"/>
          </a:xfrm>
        </p:spPr>
        <p:txBody>
          <a:bodyPr>
            <a:noAutofit/>
          </a:bodyPr>
          <a:lstStyle/>
          <a:p>
            <a:pPr marL="0" indent="0">
              <a:buNone/>
            </a:pPr>
            <a:r>
              <a:rPr lang="en-US" sz="1600" b="0" dirty="0"/>
              <a:t>#!/bin/bash -l</a:t>
            </a:r>
          </a:p>
          <a:p>
            <a:pPr marL="0" indent="0">
              <a:buNone/>
            </a:pPr>
            <a:r>
              <a:rPr lang="de-DE" sz="1600" b="0" dirty="0"/>
              <a:t>#SBATCH –N 1</a:t>
            </a:r>
          </a:p>
          <a:p>
            <a:pPr marL="0" indent="0">
              <a:buNone/>
            </a:pPr>
            <a:r>
              <a:rPr lang="de-DE" sz="1600" b="0" dirty="0"/>
              <a:t>#SBATCH –p </a:t>
            </a:r>
            <a:r>
              <a:rPr lang="de-DE" sz="1600" b="0" dirty="0" err="1"/>
              <a:t>regular</a:t>
            </a:r>
            <a:endParaRPr lang="de-DE" sz="1600" b="0" dirty="0"/>
          </a:p>
          <a:p>
            <a:pPr marL="0" indent="0">
              <a:buNone/>
            </a:pPr>
            <a:r>
              <a:rPr lang="de-DE" sz="1600" b="0" dirty="0"/>
              <a:t>#SBATCH –t 1:00:00</a:t>
            </a:r>
          </a:p>
          <a:p>
            <a:pPr marL="0" indent="0">
              <a:buNone/>
            </a:pPr>
            <a:r>
              <a:rPr lang="de-DE" sz="1600" b="0" dirty="0"/>
              <a:t>#SBATCH –L SCRATCH</a:t>
            </a:r>
          </a:p>
          <a:p>
            <a:pPr marL="0" indent="0">
              <a:buNone/>
            </a:pPr>
            <a:r>
              <a:rPr lang="de-DE" sz="1600" dirty="0">
                <a:solidFill>
                  <a:srgbClr val="FF0000"/>
                </a:solidFill>
              </a:rPr>
              <a:t>#SBATCH -C knl,snc2,</a:t>
            </a:r>
            <a:r>
              <a:rPr lang="de-DE" sz="1600" dirty="0" smtClean="0">
                <a:solidFill>
                  <a:srgbClr val="FF0000"/>
                </a:solidFill>
              </a:rPr>
              <a:t>flat</a:t>
            </a:r>
          </a:p>
          <a:p>
            <a:pPr marL="0" indent="0">
              <a:buNone/>
            </a:pPr>
            <a:endParaRPr lang="de-DE" sz="1600" b="0" dirty="0" smtClean="0">
              <a:solidFill>
                <a:srgbClr val="FF0000"/>
              </a:solidFill>
            </a:endParaRPr>
          </a:p>
          <a:p>
            <a:pPr marL="0" indent="0">
              <a:buNone/>
            </a:pPr>
            <a:r>
              <a:rPr lang="de-DE" sz="1600" dirty="0" err="1"/>
              <a:t>module</a:t>
            </a:r>
            <a:r>
              <a:rPr lang="de-DE" sz="1600" dirty="0"/>
              <a:t> </a:t>
            </a:r>
            <a:r>
              <a:rPr lang="de-DE" sz="1600" dirty="0" err="1"/>
              <a:t>load</a:t>
            </a:r>
            <a:r>
              <a:rPr lang="de-DE" sz="1600" dirty="0"/>
              <a:t> </a:t>
            </a:r>
            <a:r>
              <a:rPr lang="de-DE" sz="1600" dirty="0" err="1"/>
              <a:t>vasp</a:t>
            </a:r>
            <a:r>
              <a:rPr lang="de-DE" sz="1600" dirty="0"/>
              <a:t>/20161102-</a:t>
            </a:r>
            <a:r>
              <a:rPr lang="de-DE" sz="1600" dirty="0" smtClean="0"/>
              <a:t>knl</a:t>
            </a:r>
          </a:p>
          <a:p>
            <a:pPr marL="0" indent="0">
              <a:buNone/>
            </a:pPr>
            <a:endParaRPr lang="de-DE" sz="1600" b="0" dirty="0">
              <a:solidFill>
                <a:srgbClr val="0000FF"/>
              </a:solidFill>
            </a:endParaRPr>
          </a:p>
          <a:p>
            <a:pPr marL="0" indent="0">
              <a:buNone/>
            </a:pPr>
            <a:r>
              <a:rPr lang="de-DE" sz="1600" b="0" dirty="0" err="1" smtClean="0"/>
              <a:t>export</a:t>
            </a:r>
            <a:r>
              <a:rPr lang="de-DE" sz="1600" b="0" dirty="0" smtClean="0"/>
              <a:t> </a:t>
            </a:r>
            <a:r>
              <a:rPr lang="de-DE" sz="1600" b="0" dirty="0"/>
              <a:t>OMP_PROC_BIND=</a:t>
            </a:r>
            <a:r>
              <a:rPr lang="de-DE" sz="1600" b="0" dirty="0" err="1"/>
              <a:t>true</a:t>
            </a:r>
            <a:endParaRPr lang="de-DE" sz="1600" b="0" dirty="0"/>
          </a:p>
          <a:p>
            <a:pPr marL="0" indent="0">
              <a:buNone/>
            </a:pPr>
            <a:r>
              <a:rPr lang="de-DE" sz="1600" b="0" dirty="0" err="1"/>
              <a:t>export</a:t>
            </a:r>
            <a:r>
              <a:rPr lang="de-DE" sz="1600" b="0" dirty="0"/>
              <a:t> OMP_PLACES=</a:t>
            </a:r>
            <a:r>
              <a:rPr lang="de-DE" sz="1600" b="0" dirty="0" err="1" smtClean="0"/>
              <a:t>threads</a:t>
            </a:r>
            <a:endParaRPr lang="de-DE" sz="1600" b="0" dirty="0"/>
          </a:p>
          <a:p>
            <a:pPr marL="0" indent="0">
              <a:buNone/>
            </a:pPr>
            <a:r>
              <a:rPr lang="de-DE" sz="1600" b="0" dirty="0" err="1"/>
              <a:t>export</a:t>
            </a:r>
            <a:r>
              <a:rPr lang="de-DE" sz="1600" b="0" dirty="0"/>
              <a:t> OMP_NUM_THREADS=</a:t>
            </a:r>
            <a:r>
              <a:rPr lang="de-DE" sz="1600" b="0" dirty="0" smtClean="0"/>
              <a:t>8</a:t>
            </a:r>
          </a:p>
          <a:p>
            <a:pPr marL="0" indent="0">
              <a:buNone/>
            </a:pPr>
            <a:endParaRPr lang="de-DE" sz="1600" b="0" dirty="0"/>
          </a:p>
          <a:p>
            <a:pPr marL="0" indent="0">
              <a:buNone/>
            </a:pPr>
            <a:r>
              <a:rPr lang="de-DE" sz="1600" b="0" dirty="0">
                <a:solidFill>
                  <a:srgbClr val="0000FF"/>
                </a:solidFill>
              </a:rPr>
              <a:t>#</a:t>
            </a:r>
            <a:r>
              <a:rPr lang="de-DE" sz="1600" b="0" dirty="0" err="1">
                <a:solidFill>
                  <a:srgbClr val="0000FF"/>
                </a:solidFill>
              </a:rPr>
              <a:t>using</a:t>
            </a:r>
            <a:r>
              <a:rPr lang="de-DE" sz="1600" b="0" dirty="0">
                <a:solidFill>
                  <a:srgbClr val="0000FF"/>
                </a:solidFill>
              </a:rPr>
              <a:t> 2 CPUs (</a:t>
            </a:r>
            <a:r>
              <a:rPr lang="de-DE" sz="1600" b="0" dirty="0" err="1">
                <a:solidFill>
                  <a:srgbClr val="0000FF"/>
                </a:solidFill>
              </a:rPr>
              <a:t>hardware</a:t>
            </a:r>
            <a:r>
              <a:rPr lang="de-DE" sz="1600" b="0" dirty="0">
                <a:solidFill>
                  <a:srgbClr val="0000FF"/>
                </a:solidFill>
              </a:rPr>
              <a:t> </a:t>
            </a:r>
            <a:r>
              <a:rPr lang="de-DE" sz="1600" b="0" dirty="0" err="1">
                <a:solidFill>
                  <a:srgbClr val="0000FF"/>
                </a:solidFill>
              </a:rPr>
              <a:t>threads</a:t>
            </a:r>
            <a:r>
              <a:rPr lang="de-DE" sz="1600" b="0" dirty="0">
                <a:solidFill>
                  <a:srgbClr val="0000FF"/>
                </a:solidFill>
              </a:rPr>
              <a:t>) per </a:t>
            </a:r>
            <a:r>
              <a:rPr lang="de-DE" sz="1600" b="0" dirty="0" err="1">
                <a:solidFill>
                  <a:srgbClr val="0000FF"/>
                </a:solidFill>
              </a:rPr>
              <a:t>core</a:t>
            </a:r>
            <a:r>
              <a:rPr lang="de-DE" sz="1600" b="0" dirty="0">
                <a:solidFill>
                  <a:srgbClr val="0000FF"/>
                </a:solidFill>
              </a:rPr>
              <a:t> </a:t>
            </a:r>
            <a:r>
              <a:rPr lang="de-DE" sz="1600" b="0" dirty="0" err="1">
                <a:solidFill>
                  <a:srgbClr val="0000FF"/>
                </a:solidFill>
              </a:rPr>
              <a:t>with</a:t>
            </a:r>
            <a:r>
              <a:rPr lang="de-DE" sz="1600" b="0" dirty="0">
                <a:solidFill>
                  <a:srgbClr val="0000FF"/>
                </a:solidFill>
              </a:rPr>
              <a:t> MCDRAM </a:t>
            </a:r>
            <a:r>
              <a:rPr lang="de-DE" sz="1600" b="0" dirty="0" err="1">
                <a:solidFill>
                  <a:srgbClr val="0000FF"/>
                </a:solidFill>
              </a:rPr>
              <a:t>preferred</a:t>
            </a:r>
            <a:endParaRPr lang="de-DE" sz="1600" b="0" dirty="0">
              <a:solidFill>
                <a:srgbClr val="0000FF"/>
              </a:solidFill>
            </a:endParaRPr>
          </a:p>
          <a:p>
            <a:pPr marL="0" indent="0">
              <a:buNone/>
            </a:pPr>
            <a:r>
              <a:rPr lang="de-DE" sz="1600" b="0" dirty="0" err="1"/>
              <a:t>srun</a:t>
            </a:r>
            <a:r>
              <a:rPr lang="de-DE" sz="1600" b="0" dirty="0"/>
              <a:t> –n16 –c16 --</a:t>
            </a:r>
            <a:r>
              <a:rPr lang="de-DE" sz="1600" b="0" dirty="0" err="1"/>
              <a:t>cpu_bind</a:t>
            </a:r>
            <a:r>
              <a:rPr lang="de-DE" sz="1600" b="0" dirty="0"/>
              <a:t>=</a:t>
            </a:r>
            <a:r>
              <a:rPr lang="de-DE" sz="1600" b="0" dirty="0" err="1"/>
              <a:t>cores</a:t>
            </a:r>
            <a:r>
              <a:rPr lang="de-DE" sz="1600" b="0" dirty="0"/>
              <a:t> </a:t>
            </a:r>
            <a:r>
              <a:rPr lang="de-DE" sz="1600" b="0" dirty="0" err="1">
                <a:solidFill>
                  <a:srgbClr val="FF0000"/>
                </a:solidFill>
              </a:rPr>
              <a:t>numactl</a:t>
            </a:r>
            <a:r>
              <a:rPr lang="de-DE" sz="1600" b="0" dirty="0">
                <a:solidFill>
                  <a:srgbClr val="FF0000"/>
                </a:solidFill>
              </a:rPr>
              <a:t> –p 2,3  </a:t>
            </a:r>
            <a:r>
              <a:rPr lang="de-DE" sz="1600" b="0" dirty="0" err="1"/>
              <a:t>vasp_std</a:t>
            </a:r>
            <a:endParaRPr lang="de-DE" sz="1600" b="0" dirty="0"/>
          </a:p>
          <a:p>
            <a:pPr marL="0" indent="0">
              <a:buNone/>
            </a:pPr>
            <a:endParaRPr lang="de-DE" sz="14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38</a:t>
            </a:fld>
            <a:r>
              <a:rPr lang="en-US" smtClean="0"/>
              <a:t> -</a:t>
            </a:r>
            <a:endParaRPr lang="en-US" dirty="0"/>
          </a:p>
        </p:txBody>
      </p:sp>
      <p:sp>
        <p:nvSpPr>
          <p:cNvPr id="5" name="Rectangle 4"/>
          <p:cNvSpPr/>
          <p:nvPr/>
        </p:nvSpPr>
        <p:spPr>
          <a:xfrm>
            <a:off x="4699000" y="2879401"/>
            <a:ext cx="4445000" cy="3816429"/>
          </a:xfrm>
          <a:prstGeom prst="rect">
            <a:avLst/>
          </a:prstGeom>
        </p:spPr>
        <p:txBody>
          <a:bodyPr wrap="square">
            <a:spAutoFit/>
          </a:bodyPr>
          <a:lstStyle/>
          <a:p>
            <a:r>
              <a:rPr lang="de-DE" sz="1600" dirty="0" smtClean="0">
                <a:solidFill>
                  <a:srgbClr val="0000FF"/>
                </a:solidFill>
              </a:rPr>
              <a:t>#</a:t>
            </a:r>
            <a:r>
              <a:rPr lang="de-DE" sz="1600" dirty="0" err="1">
                <a:solidFill>
                  <a:srgbClr val="0000FF"/>
                </a:solidFill>
              </a:rPr>
              <a:t>using</a:t>
            </a:r>
            <a:r>
              <a:rPr lang="de-DE" sz="1600" dirty="0">
                <a:solidFill>
                  <a:srgbClr val="0000FF"/>
                </a:solidFill>
              </a:rPr>
              <a:t> 2 CPUs (</a:t>
            </a:r>
            <a:r>
              <a:rPr lang="de-DE" sz="1600" dirty="0" err="1">
                <a:solidFill>
                  <a:srgbClr val="0000FF"/>
                </a:solidFill>
              </a:rPr>
              <a:t>hardware</a:t>
            </a:r>
            <a:r>
              <a:rPr lang="de-DE" sz="1600" dirty="0">
                <a:solidFill>
                  <a:srgbClr val="0000FF"/>
                </a:solidFill>
              </a:rPr>
              <a:t> </a:t>
            </a:r>
            <a:r>
              <a:rPr lang="de-DE" sz="1600" dirty="0" err="1">
                <a:solidFill>
                  <a:srgbClr val="0000FF"/>
                </a:solidFill>
              </a:rPr>
              <a:t>threads</a:t>
            </a:r>
            <a:r>
              <a:rPr lang="de-DE" sz="1600" dirty="0">
                <a:solidFill>
                  <a:srgbClr val="0000FF"/>
                </a:solidFill>
              </a:rPr>
              <a:t>) per </a:t>
            </a:r>
            <a:r>
              <a:rPr lang="de-DE" sz="1600" dirty="0" err="1">
                <a:solidFill>
                  <a:srgbClr val="0000FF"/>
                </a:solidFill>
              </a:rPr>
              <a:t>core</a:t>
            </a:r>
            <a:r>
              <a:rPr lang="de-DE" sz="1600" dirty="0">
                <a:solidFill>
                  <a:srgbClr val="0000FF"/>
                </a:solidFill>
              </a:rPr>
              <a:t> </a:t>
            </a:r>
            <a:r>
              <a:rPr lang="de-DE" sz="1600" dirty="0" err="1">
                <a:solidFill>
                  <a:srgbClr val="0000FF"/>
                </a:solidFill>
              </a:rPr>
              <a:t>using</a:t>
            </a:r>
            <a:r>
              <a:rPr lang="de-DE" sz="1600" dirty="0">
                <a:solidFill>
                  <a:srgbClr val="0000FF"/>
                </a:solidFill>
              </a:rPr>
              <a:t> MCDRAM </a:t>
            </a:r>
          </a:p>
          <a:p>
            <a:r>
              <a:rPr lang="de-DE" sz="1600" dirty="0" err="1"/>
              <a:t>srun</a:t>
            </a:r>
            <a:r>
              <a:rPr lang="de-DE" sz="1600" dirty="0"/>
              <a:t> –n16 –c16 --</a:t>
            </a:r>
            <a:r>
              <a:rPr lang="de-DE" sz="1600" dirty="0" err="1"/>
              <a:t>cpu_bind</a:t>
            </a:r>
            <a:r>
              <a:rPr lang="de-DE" sz="1600" dirty="0"/>
              <a:t>=</a:t>
            </a:r>
            <a:r>
              <a:rPr lang="de-DE" sz="1600" dirty="0" err="1"/>
              <a:t>cores</a:t>
            </a:r>
            <a:r>
              <a:rPr lang="de-DE" sz="1600" dirty="0"/>
              <a:t> </a:t>
            </a:r>
            <a:r>
              <a:rPr lang="de-DE" sz="1600" dirty="0">
                <a:solidFill>
                  <a:srgbClr val="FF0000"/>
                </a:solidFill>
              </a:rPr>
              <a:t>–</a:t>
            </a:r>
            <a:r>
              <a:rPr lang="de-DE" sz="1600" dirty="0" err="1">
                <a:solidFill>
                  <a:srgbClr val="FF0000"/>
                </a:solidFill>
              </a:rPr>
              <a:t>mem_bind</a:t>
            </a:r>
            <a:r>
              <a:rPr lang="de-DE" sz="1600" dirty="0">
                <a:solidFill>
                  <a:srgbClr val="FF0000"/>
                </a:solidFill>
              </a:rPr>
              <a:t>=map_mem:2,3 </a:t>
            </a:r>
            <a:r>
              <a:rPr lang="de-DE" sz="1600" dirty="0" err="1"/>
              <a:t>vasp_std</a:t>
            </a:r>
            <a:endParaRPr lang="de-DE" sz="1600" dirty="0"/>
          </a:p>
          <a:p>
            <a:endParaRPr lang="de-DE" sz="1600" dirty="0"/>
          </a:p>
          <a:p>
            <a:r>
              <a:rPr lang="de-DE" sz="1600" dirty="0">
                <a:solidFill>
                  <a:srgbClr val="0000FF"/>
                </a:solidFill>
              </a:rPr>
              <a:t>#</a:t>
            </a:r>
            <a:r>
              <a:rPr lang="de-DE" sz="1600" dirty="0" err="1">
                <a:solidFill>
                  <a:srgbClr val="0000FF"/>
                </a:solidFill>
              </a:rPr>
              <a:t>or</a:t>
            </a:r>
            <a:r>
              <a:rPr lang="de-DE" sz="1600" dirty="0">
                <a:solidFill>
                  <a:srgbClr val="0000FF"/>
                </a:solidFill>
              </a:rPr>
              <a:t> </a:t>
            </a:r>
            <a:r>
              <a:rPr lang="de-DE" sz="1600" dirty="0" err="1">
                <a:solidFill>
                  <a:srgbClr val="0000FF"/>
                </a:solidFill>
              </a:rPr>
              <a:t>using</a:t>
            </a:r>
            <a:r>
              <a:rPr lang="de-DE" sz="1600" dirty="0">
                <a:solidFill>
                  <a:srgbClr val="0000FF"/>
                </a:solidFill>
              </a:rPr>
              <a:t> </a:t>
            </a:r>
            <a:r>
              <a:rPr lang="de-DE" sz="1600" dirty="0" err="1">
                <a:solidFill>
                  <a:srgbClr val="0000FF"/>
                </a:solidFill>
              </a:rPr>
              <a:t>numactl</a:t>
            </a:r>
            <a:endParaRPr lang="de-DE" sz="1600" dirty="0">
              <a:solidFill>
                <a:srgbClr val="0000FF"/>
              </a:solidFill>
            </a:endParaRPr>
          </a:p>
          <a:p>
            <a:r>
              <a:rPr lang="de-DE" sz="1600" dirty="0" err="1"/>
              <a:t>srun</a:t>
            </a:r>
            <a:r>
              <a:rPr lang="de-DE" sz="1600" dirty="0"/>
              <a:t> –n16 –c16 --</a:t>
            </a:r>
            <a:r>
              <a:rPr lang="de-DE" sz="1600" dirty="0" err="1"/>
              <a:t>cpu_bind</a:t>
            </a:r>
            <a:r>
              <a:rPr lang="de-DE" sz="1600" dirty="0"/>
              <a:t>=</a:t>
            </a:r>
            <a:r>
              <a:rPr lang="de-DE" sz="1600" dirty="0" err="1"/>
              <a:t>cores</a:t>
            </a:r>
            <a:r>
              <a:rPr lang="de-DE" sz="1600" dirty="0"/>
              <a:t> </a:t>
            </a:r>
            <a:r>
              <a:rPr lang="de-DE" sz="1600" dirty="0" err="1">
                <a:solidFill>
                  <a:srgbClr val="FF0000"/>
                </a:solidFill>
              </a:rPr>
              <a:t>numactl</a:t>
            </a:r>
            <a:r>
              <a:rPr lang="de-DE" sz="1600" dirty="0">
                <a:solidFill>
                  <a:srgbClr val="FF0000"/>
                </a:solidFill>
              </a:rPr>
              <a:t> –m 2,3 </a:t>
            </a:r>
            <a:r>
              <a:rPr lang="de-DE" sz="1600" dirty="0" err="1" smtClean="0"/>
              <a:t>vasp_std</a:t>
            </a:r>
            <a:endParaRPr lang="de-DE" sz="1600" dirty="0"/>
          </a:p>
          <a:p>
            <a:endParaRPr lang="de-DE" sz="1600" dirty="0" smtClean="0">
              <a:solidFill>
                <a:srgbClr val="0000FF"/>
              </a:solidFill>
            </a:endParaRPr>
          </a:p>
          <a:p>
            <a:r>
              <a:rPr lang="de-DE" sz="1600" dirty="0" smtClean="0">
                <a:solidFill>
                  <a:srgbClr val="0000FF"/>
                </a:solidFill>
              </a:rPr>
              <a:t>#</a:t>
            </a:r>
            <a:r>
              <a:rPr lang="de-DE" sz="1600" dirty="0" err="1">
                <a:solidFill>
                  <a:srgbClr val="0000FF"/>
                </a:solidFill>
              </a:rPr>
              <a:t>using</a:t>
            </a:r>
            <a:r>
              <a:rPr lang="de-DE" sz="1600" dirty="0">
                <a:solidFill>
                  <a:srgbClr val="0000FF"/>
                </a:solidFill>
              </a:rPr>
              <a:t> 2 CPUs (</a:t>
            </a:r>
            <a:r>
              <a:rPr lang="de-DE" sz="1600" dirty="0" err="1">
                <a:solidFill>
                  <a:srgbClr val="0000FF"/>
                </a:solidFill>
              </a:rPr>
              <a:t>hardware</a:t>
            </a:r>
            <a:r>
              <a:rPr lang="de-DE" sz="1600" dirty="0">
                <a:solidFill>
                  <a:srgbClr val="0000FF"/>
                </a:solidFill>
              </a:rPr>
              <a:t> </a:t>
            </a:r>
            <a:r>
              <a:rPr lang="de-DE" sz="1600" dirty="0" err="1">
                <a:solidFill>
                  <a:srgbClr val="0000FF"/>
                </a:solidFill>
              </a:rPr>
              <a:t>threads</a:t>
            </a:r>
            <a:r>
              <a:rPr lang="de-DE" sz="1600" dirty="0">
                <a:solidFill>
                  <a:srgbClr val="0000FF"/>
                </a:solidFill>
              </a:rPr>
              <a:t>) per </a:t>
            </a:r>
            <a:r>
              <a:rPr lang="de-DE" sz="1600" dirty="0" err="1">
                <a:solidFill>
                  <a:srgbClr val="0000FF"/>
                </a:solidFill>
              </a:rPr>
              <a:t>core</a:t>
            </a:r>
            <a:r>
              <a:rPr lang="de-DE" sz="1600" dirty="0">
                <a:solidFill>
                  <a:srgbClr val="0000FF"/>
                </a:solidFill>
              </a:rPr>
              <a:t> </a:t>
            </a:r>
            <a:r>
              <a:rPr lang="de-DE" sz="1600" dirty="0" err="1">
                <a:solidFill>
                  <a:srgbClr val="0000FF"/>
                </a:solidFill>
              </a:rPr>
              <a:t>using</a:t>
            </a:r>
            <a:r>
              <a:rPr lang="de-DE" sz="1600" dirty="0">
                <a:solidFill>
                  <a:srgbClr val="0000FF"/>
                </a:solidFill>
              </a:rPr>
              <a:t> DDR </a:t>
            </a:r>
            <a:r>
              <a:rPr lang="de-DE" sz="1600" dirty="0" err="1">
                <a:solidFill>
                  <a:srgbClr val="0000FF"/>
                </a:solidFill>
              </a:rPr>
              <a:t>memory</a:t>
            </a:r>
            <a:r>
              <a:rPr lang="de-DE" sz="1600" dirty="0">
                <a:solidFill>
                  <a:srgbClr val="0000FF"/>
                </a:solidFill>
              </a:rPr>
              <a:t>  (</a:t>
            </a:r>
            <a:r>
              <a:rPr lang="de-DE" sz="1600" dirty="0" err="1">
                <a:solidFill>
                  <a:srgbClr val="0000FF"/>
                </a:solidFill>
              </a:rPr>
              <a:t>or</a:t>
            </a:r>
            <a:r>
              <a:rPr lang="de-DE" sz="1600" dirty="0">
                <a:solidFill>
                  <a:srgbClr val="0000FF"/>
                </a:solidFill>
              </a:rPr>
              <a:t> </a:t>
            </a:r>
            <a:r>
              <a:rPr lang="de-DE" sz="1600" dirty="0" err="1">
                <a:solidFill>
                  <a:srgbClr val="0000FF"/>
                </a:solidFill>
              </a:rPr>
              <a:t>using</a:t>
            </a:r>
            <a:r>
              <a:rPr lang="de-DE" sz="1600" dirty="0">
                <a:solidFill>
                  <a:srgbClr val="0000FF"/>
                </a:solidFill>
              </a:rPr>
              <a:t> MCDRAM via </a:t>
            </a:r>
            <a:r>
              <a:rPr lang="de-DE" sz="1600" dirty="0" err="1">
                <a:solidFill>
                  <a:srgbClr val="0000FF"/>
                </a:solidFill>
              </a:rPr>
              <a:t>libmemkind</a:t>
            </a:r>
            <a:r>
              <a:rPr lang="de-DE" sz="1600" dirty="0">
                <a:solidFill>
                  <a:srgbClr val="0000FF"/>
                </a:solidFill>
              </a:rPr>
              <a:t>)</a:t>
            </a:r>
          </a:p>
          <a:p>
            <a:r>
              <a:rPr lang="de-DE" sz="1600" dirty="0" err="1"/>
              <a:t>srun</a:t>
            </a:r>
            <a:r>
              <a:rPr lang="de-DE" sz="1600" dirty="0"/>
              <a:t> –n16 –c16 --</a:t>
            </a:r>
            <a:r>
              <a:rPr lang="de-DE" sz="1600" dirty="0" err="1"/>
              <a:t>cpu_bind</a:t>
            </a:r>
            <a:r>
              <a:rPr lang="de-DE" sz="1600" dirty="0"/>
              <a:t>=</a:t>
            </a:r>
            <a:r>
              <a:rPr lang="de-DE" sz="1600" dirty="0" err="1"/>
              <a:t>cores</a:t>
            </a:r>
            <a:r>
              <a:rPr lang="de-DE" sz="1600" dirty="0"/>
              <a:t> –</a:t>
            </a:r>
            <a:r>
              <a:rPr lang="de-DE" sz="1600" dirty="0" err="1"/>
              <a:t>mem_bind</a:t>
            </a:r>
            <a:r>
              <a:rPr lang="de-DE" sz="1600" dirty="0"/>
              <a:t>=</a:t>
            </a:r>
            <a:r>
              <a:rPr lang="de-DE" sz="1600" dirty="0" err="1"/>
              <a:t>local</a:t>
            </a:r>
            <a:r>
              <a:rPr lang="de-DE" sz="1600" dirty="0"/>
              <a:t> </a:t>
            </a:r>
            <a:r>
              <a:rPr lang="de-DE" sz="1600" dirty="0" err="1"/>
              <a:t>vasp_std</a:t>
            </a:r>
            <a:endParaRPr lang="de-DE" sz="1600" dirty="0">
              <a:solidFill>
                <a:srgbClr val="0000FF"/>
              </a:solidFill>
            </a:endParaRPr>
          </a:p>
          <a:p>
            <a:endParaRPr lang="de-DE" sz="1600" dirty="0"/>
          </a:p>
          <a:p>
            <a:endParaRPr lang="en-US" dirty="0"/>
          </a:p>
        </p:txBody>
      </p:sp>
      <p:sp>
        <p:nvSpPr>
          <p:cNvPr id="6" name="Rectangle 5"/>
          <p:cNvSpPr/>
          <p:nvPr/>
        </p:nvSpPr>
        <p:spPr>
          <a:xfrm>
            <a:off x="6135255" y="1539269"/>
            <a:ext cx="646545" cy="1223063"/>
          </a:xfrm>
          <a:prstGeom prst="rect">
            <a:avLst/>
          </a:prstGeom>
          <a:pattFill prst="dkHorz">
            <a:fgClr>
              <a:srgbClr val="6B4C01"/>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53385" y="1538047"/>
            <a:ext cx="646545" cy="1223063"/>
          </a:xfrm>
          <a:prstGeom prst="rect">
            <a:avLst/>
          </a:prstGeom>
          <a:pattFill prst="dkHorz">
            <a:fgClr>
              <a:schemeClr val="bg2">
                <a:lumMod val="2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89761" y="2117537"/>
            <a:ext cx="1099126" cy="276999"/>
          </a:xfrm>
          <a:prstGeom prst="rect">
            <a:avLst/>
          </a:prstGeom>
          <a:noFill/>
        </p:spPr>
        <p:txBody>
          <a:bodyPr wrap="square" rtlCol="0">
            <a:spAutoFit/>
          </a:bodyPr>
          <a:lstStyle/>
          <a:p>
            <a:r>
              <a:rPr lang="en-US" sz="1200" b="1" dirty="0" smtClean="0"/>
              <a:t>NUMA node 2</a:t>
            </a:r>
          </a:p>
        </p:txBody>
      </p:sp>
      <p:sp>
        <p:nvSpPr>
          <p:cNvPr id="9" name="TextBox 8"/>
          <p:cNvSpPr txBox="1"/>
          <p:nvPr/>
        </p:nvSpPr>
        <p:spPr>
          <a:xfrm>
            <a:off x="5793508" y="1225660"/>
            <a:ext cx="1214581" cy="276999"/>
          </a:xfrm>
          <a:prstGeom prst="rect">
            <a:avLst/>
          </a:prstGeom>
          <a:noFill/>
        </p:spPr>
        <p:txBody>
          <a:bodyPr wrap="square" rtlCol="0">
            <a:spAutoFit/>
          </a:bodyPr>
          <a:lstStyle/>
          <a:p>
            <a:r>
              <a:rPr lang="en-US" sz="1200" b="1" dirty="0" smtClean="0"/>
              <a:t>NUMA node 0</a:t>
            </a:r>
          </a:p>
        </p:txBody>
      </p:sp>
      <p:sp>
        <p:nvSpPr>
          <p:cNvPr id="10" name="TextBox 9"/>
          <p:cNvSpPr txBox="1"/>
          <p:nvPr/>
        </p:nvSpPr>
        <p:spPr>
          <a:xfrm>
            <a:off x="7850915" y="2123064"/>
            <a:ext cx="1094509" cy="276999"/>
          </a:xfrm>
          <a:prstGeom prst="rect">
            <a:avLst/>
          </a:prstGeom>
          <a:noFill/>
        </p:spPr>
        <p:txBody>
          <a:bodyPr wrap="square" rtlCol="0">
            <a:spAutoFit/>
          </a:bodyPr>
          <a:lstStyle/>
          <a:p>
            <a:r>
              <a:rPr lang="en-US" sz="1200" b="1" dirty="0" smtClean="0"/>
              <a:t>NUMA node 3</a:t>
            </a:r>
          </a:p>
        </p:txBody>
      </p:sp>
      <p:sp>
        <p:nvSpPr>
          <p:cNvPr id="11" name="TextBox 10"/>
          <p:cNvSpPr txBox="1"/>
          <p:nvPr/>
        </p:nvSpPr>
        <p:spPr>
          <a:xfrm>
            <a:off x="6777189" y="1237958"/>
            <a:ext cx="1214581" cy="276999"/>
          </a:xfrm>
          <a:prstGeom prst="rect">
            <a:avLst/>
          </a:prstGeom>
          <a:noFill/>
        </p:spPr>
        <p:txBody>
          <a:bodyPr wrap="square" rtlCol="0">
            <a:spAutoFit/>
          </a:bodyPr>
          <a:lstStyle/>
          <a:p>
            <a:r>
              <a:rPr lang="en-US" sz="1200" b="1" dirty="0" smtClean="0"/>
              <a:t>NUMA node 1</a:t>
            </a:r>
          </a:p>
        </p:txBody>
      </p:sp>
      <p:sp>
        <p:nvSpPr>
          <p:cNvPr id="12" name="Rectangle 11"/>
          <p:cNvSpPr/>
          <p:nvPr/>
        </p:nvSpPr>
        <p:spPr>
          <a:xfrm>
            <a:off x="7610763" y="1815899"/>
            <a:ext cx="219364" cy="771615"/>
          </a:xfrm>
          <a:prstGeom prst="rect">
            <a:avLst/>
          </a:prstGeom>
          <a:solidFill>
            <a:srgbClr val="FF95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805053" y="1815899"/>
            <a:ext cx="219364" cy="771615"/>
          </a:xfrm>
          <a:prstGeom prst="rect">
            <a:avLst/>
          </a:prstGeom>
          <a:solidFill>
            <a:srgbClr val="FF95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99564" y="1802066"/>
            <a:ext cx="563416" cy="430887"/>
          </a:xfrm>
          <a:prstGeom prst="rect">
            <a:avLst/>
          </a:prstGeom>
          <a:solidFill>
            <a:srgbClr val="FFFFFF"/>
          </a:solidFill>
        </p:spPr>
        <p:txBody>
          <a:bodyPr wrap="square">
            <a:spAutoFit/>
          </a:bodyPr>
          <a:lstStyle/>
          <a:p>
            <a:r>
              <a:rPr lang="en-US" sz="1100" dirty="0" smtClean="0"/>
              <a:t>Core 34-67</a:t>
            </a:r>
            <a:endParaRPr lang="en-US" sz="1100" dirty="0"/>
          </a:p>
        </p:txBody>
      </p:sp>
      <p:sp>
        <p:nvSpPr>
          <p:cNvPr id="15" name="Rectangle 14"/>
          <p:cNvSpPr/>
          <p:nvPr/>
        </p:nvSpPr>
        <p:spPr>
          <a:xfrm>
            <a:off x="6169890" y="1803729"/>
            <a:ext cx="572659" cy="430887"/>
          </a:xfrm>
          <a:prstGeom prst="rect">
            <a:avLst/>
          </a:prstGeom>
          <a:solidFill>
            <a:schemeClr val="bg1"/>
          </a:solidFill>
        </p:spPr>
        <p:txBody>
          <a:bodyPr wrap="square">
            <a:spAutoFit/>
          </a:bodyPr>
          <a:lstStyle/>
          <a:p>
            <a:r>
              <a:rPr lang="en-US" sz="1100" dirty="0" smtClean="0"/>
              <a:t>Core 0-33</a:t>
            </a:r>
            <a:endParaRPr lang="en-US" sz="1100" dirty="0"/>
          </a:p>
        </p:txBody>
      </p:sp>
    </p:spTree>
    <p:extLst>
      <p:ext uri="{BB962C8B-B14F-4D97-AF65-F5344CB8AC3E}">
        <p14:creationId xmlns:p14="http://schemas.microsoft.com/office/powerpoint/2010/main" val="11509860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NCORE=1</a:t>
            </a:r>
          </a:p>
          <a:p>
            <a:pPr lvl="1"/>
            <a:r>
              <a:rPr lang="en-US" dirty="0" smtClean="0"/>
              <a:t>Otherwise, the error message is “REAL_OPTLAY</a:t>
            </a:r>
            <a:r>
              <a:rPr lang="en-US" dirty="0"/>
              <a:t>: internal error</a:t>
            </a:r>
            <a:r>
              <a:rPr lang="en-US" dirty="0" smtClean="0"/>
              <a:t>.”</a:t>
            </a:r>
          </a:p>
          <a:p>
            <a:r>
              <a:rPr lang="en-US" dirty="0" smtClean="0"/>
              <a:t>Documentation for the hybrid VASP from the developers are coming soon. </a:t>
            </a:r>
          </a:p>
          <a:p>
            <a:pPr lvl="1"/>
            <a:r>
              <a:rPr lang="en-US" dirty="0" smtClean="0"/>
              <a:t>Will post at NERSC’s VASP website</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39</a:t>
            </a:fld>
            <a:r>
              <a:rPr lang="en-US" smtClean="0"/>
              <a:t> -</a:t>
            </a:r>
            <a:endParaRPr lang="en-US" dirty="0"/>
          </a:p>
        </p:txBody>
      </p:sp>
    </p:spTree>
    <p:extLst>
      <p:ext uri="{BB962C8B-B14F-4D97-AF65-F5344CB8AC3E}">
        <p14:creationId xmlns:p14="http://schemas.microsoft.com/office/powerpoint/2010/main" val="16801395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What’s new on KNL </a:t>
            </a:r>
            <a:r>
              <a:rPr lang="en-US" dirty="0" smtClean="0"/>
              <a:t>nodes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a:t>
            </a:fld>
            <a:r>
              <a:rPr lang="en-US" smtClean="0"/>
              <a:t> -</a:t>
            </a:r>
            <a:endParaRPr lang="en-US" dirty="0"/>
          </a:p>
        </p:txBody>
      </p:sp>
    </p:spTree>
    <p:extLst>
      <p:ext uri="{BB962C8B-B14F-4D97-AF65-F5344CB8AC3E}">
        <p14:creationId xmlns:p14="http://schemas.microsoft.com/office/powerpoint/2010/main" val="40514211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Performance of </a:t>
            </a:r>
            <a:r>
              <a:rPr lang="en-US" dirty="0"/>
              <a:t>Hybrid VASP </a:t>
            </a: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40</a:t>
            </a:fld>
            <a:r>
              <a:rPr lang="en-US" smtClean="0"/>
              <a:t> -</a:t>
            </a:r>
            <a:endParaRPr lang="en-US" dirty="0"/>
          </a:p>
        </p:txBody>
      </p:sp>
    </p:spTree>
    <p:extLst>
      <p:ext uri="{BB962C8B-B14F-4D97-AF65-F5344CB8AC3E}">
        <p14:creationId xmlns:p14="http://schemas.microsoft.com/office/powerpoint/2010/main" val="32670500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SP_MPI_Hybrid_pap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8" t="-3450" r="-2006" b="-604"/>
          <a:stretch/>
        </p:blipFill>
        <p:spPr>
          <a:xfrm>
            <a:off x="-127347" y="-228600"/>
            <a:ext cx="9487247" cy="6413499"/>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41</a:t>
            </a:fld>
            <a:r>
              <a:rPr lang="en-US" smtClean="0"/>
              <a:t> -</a:t>
            </a:r>
            <a:endParaRPr lang="en-US" dirty="0"/>
          </a:p>
        </p:txBody>
      </p:sp>
      <p:sp>
        <p:nvSpPr>
          <p:cNvPr id="7" name="TextBox 6"/>
          <p:cNvSpPr txBox="1"/>
          <p:nvPr/>
        </p:nvSpPr>
        <p:spPr>
          <a:xfrm>
            <a:off x="215900" y="6235700"/>
            <a:ext cx="8928100" cy="461665"/>
          </a:xfrm>
          <a:prstGeom prst="rect">
            <a:avLst/>
          </a:prstGeom>
          <a:solidFill>
            <a:srgbClr val="FFFFFF"/>
          </a:solidFill>
        </p:spPr>
        <p:txBody>
          <a:bodyPr wrap="square" rtlCol="0">
            <a:spAutoFit/>
          </a:bodyPr>
          <a:lstStyle/>
          <a:p>
            <a:pPr algn="ctr"/>
            <a:r>
              <a:rPr lang="en-US" sz="2400" b="1" dirty="0" smtClean="0"/>
              <a:t>Hybrid VASP is about 2-3 times faster on Cori KNL nodes</a:t>
            </a:r>
            <a:endParaRPr lang="en-US" sz="2400" b="1" dirty="0" smtClean="0"/>
          </a:p>
        </p:txBody>
      </p:sp>
    </p:spTree>
    <p:extLst>
      <p:ext uri="{BB962C8B-B14F-4D97-AF65-F5344CB8AC3E}">
        <p14:creationId xmlns:p14="http://schemas.microsoft.com/office/powerpoint/2010/main" val="4844706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VASP_KNL_Haswell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080" t="-1514" r="-1127" b="2049"/>
          <a:stretch/>
        </p:blipFill>
        <p:spPr>
          <a:xfrm>
            <a:off x="-139699" y="-127000"/>
            <a:ext cx="9412930" cy="6121399"/>
          </a:xfrm>
        </p:spPr>
      </p:pic>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42</a:t>
            </a:fld>
            <a:r>
              <a:rPr lang="en-US" smtClean="0"/>
              <a:t> -</a:t>
            </a:r>
            <a:endParaRPr lang="en-US" dirty="0"/>
          </a:p>
        </p:txBody>
      </p:sp>
      <p:sp>
        <p:nvSpPr>
          <p:cNvPr id="6" name="TextBox 5"/>
          <p:cNvSpPr txBox="1"/>
          <p:nvPr/>
        </p:nvSpPr>
        <p:spPr>
          <a:xfrm>
            <a:off x="0" y="6292605"/>
            <a:ext cx="9144000" cy="461665"/>
          </a:xfrm>
          <a:prstGeom prst="rect">
            <a:avLst/>
          </a:prstGeom>
          <a:solidFill>
            <a:schemeClr val="bg1"/>
          </a:solidFill>
        </p:spPr>
        <p:txBody>
          <a:bodyPr wrap="square" rtlCol="0">
            <a:spAutoFit/>
          </a:bodyPr>
          <a:lstStyle/>
          <a:p>
            <a:pPr algn="ctr"/>
            <a:r>
              <a:rPr lang="en-US" sz="2400" b="1" dirty="0" smtClean="0">
                <a:solidFill>
                  <a:srgbClr val="37586F"/>
                </a:solidFill>
              </a:rPr>
              <a:t>VASP runs faster on KNL nodes </a:t>
            </a:r>
            <a:endParaRPr lang="en-US" sz="2400" b="1" dirty="0" smtClean="0">
              <a:solidFill>
                <a:srgbClr val="37586F"/>
              </a:solidFill>
            </a:endParaRPr>
          </a:p>
        </p:txBody>
      </p:sp>
    </p:spTree>
    <p:extLst>
      <p:ext uri="{BB962C8B-B14F-4D97-AF65-F5344CB8AC3E}">
        <p14:creationId xmlns:p14="http://schemas.microsoft.com/office/powerpoint/2010/main" val="30286426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SP_Hyperthreading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7" t="-2672" r="-1389" b="-1890"/>
          <a:stretch/>
        </p:blipFill>
        <p:spPr>
          <a:xfrm>
            <a:off x="-103724" y="-190501"/>
            <a:ext cx="9387423" cy="6370085"/>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43</a:t>
            </a:fld>
            <a:r>
              <a:rPr lang="en-US" smtClean="0"/>
              <a:t> -</a:t>
            </a:r>
            <a:endParaRPr lang="en-US" dirty="0"/>
          </a:p>
        </p:txBody>
      </p:sp>
      <p:sp>
        <p:nvSpPr>
          <p:cNvPr id="7" name="Rectangle 6"/>
          <p:cNvSpPr/>
          <p:nvPr/>
        </p:nvSpPr>
        <p:spPr>
          <a:xfrm>
            <a:off x="0" y="6148519"/>
            <a:ext cx="9144000" cy="461665"/>
          </a:xfrm>
          <a:prstGeom prst="rect">
            <a:avLst/>
          </a:prstGeom>
        </p:spPr>
        <p:txBody>
          <a:bodyPr wrap="square">
            <a:spAutoFit/>
          </a:bodyPr>
          <a:lstStyle/>
          <a:p>
            <a:pPr algn="ctr"/>
            <a:r>
              <a:rPr lang="en-US" sz="2400" b="1" dirty="0">
                <a:solidFill>
                  <a:srgbClr val="37586F"/>
                </a:solidFill>
              </a:rPr>
              <a:t>H</a:t>
            </a:r>
            <a:r>
              <a:rPr lang="en-US" sz="2400" b="1" dirty="0" smtClean="0">
                <a:solidFill>
                  <a:srgbClr val="37586F"/>
                </a:solidFill>
              </a:rPr>
              <a:t>ybrid </a:t>
            </a:r>
            <a:r>
              <a:rPr lang="en-US" sz="2400" b="1" dirty="0">
                <a:solidFill>
                  <a:srgbClr val="37586F"/>
                </a:solidFill>
              </a:rPr>
              <a:t>VASP runs faster with two hardware threads per core. </a:t>
            </a:r>
            <a:endParaRPr lang="en-US" sz="2400" b="1" dirty="0">
              <a:solidFill>
                <a:srgbClr val="37586F"/>
              </a:solidFill>
            </a:endParaRPr>
          </a:p>
        </p:txBody>
      </p:sp>
    </p:spTree>
    <p:extLst>
      <p:ext uri="{BB962C8B-B14F-4D97-AF65-F5344CB8AC3E}">
        <p14:creationId xmlns:p14="http://schemas.microsoft.com/office/powerpoint/2010/main" val="38880905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VASP_NUMA_MCDRAM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7" t="-2570" r="-1543" b="-2256"/>
          <a:stretch/>
        </p:blipFill>
        <p:spPr>
          <a:xfrm>
            <a:off x="-98710" y="-177801"/>
            <a:ext cx="9382410" cy="6413501"/>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44</a:t>
            </a:fld>
            <a:r>
              <a:rPr lang="en-US" smtClean="0"/>
              <a:t> -</a:t>
            </a:r>
            <a:endParaRPr lang="en-US" dirty="0"/>
          </a:p>
        </p:txBody>
      </p:sp>
      <p:sp>
        <p:nvSpPr>
          <p:cNvPr id="7" name="Rectangle 6"/>
          <p:cNvSpPr/>
          <p:nvPr/>
        </p:nvSpPr>
        <p:spPr>
          <a:xfrm>
            <a:off x="-38100" y="6119336"/>
            <a:ext cx="9283700" cy="707886"/>
          </a:xfrm>
          <a:prstGeom prst="rect">
            <a:avLst/>
          </a:prstGeom>
        </p:spPr>
        <p:txBody>
          <a:bodyPr wrap="square">
            <a:spAutoFit/>
          </a:bodyPr>
          <a:lstStyle/>
          <a:p>
            <a:pPr fontAlgn="base"/>
            <a:r>
              <a:rPr lang="en-US" sz="2000" b="1" dirty="0" smtClean="0">
                <a:solidFill>
                  <a:srgbClr val="37586F"/>
                </a:solidFill>
              </a:rPr>
              <a:t>VASP </a:t>
            </a:r>
            <a:r>
              <a:rPr lang="en-US" sz="2000" b="1" dirty="0">
                <a:solidFill>
                  <a:srgbClr val="37586F"/>
                </a:solidFill>
              </a:rPr>
              <a:t>performs slightly better under the </a:t>
            </a:r>
            <a:r>
              <a:rPr lang="en-US" sz="2000" b="1" dirty="0" err="1">
                <a:solidFill>
                  <a:srgbClr val="37586F"/>
                </a:solidFill>
              </a:rPr>
              <a:t>Quad,Cache</a:t>
            </a:r>
            <a:r>
              <a:rPr lang="en-US" sz="2000" b="1" dirty="0">
                <a:solidFill>
                  <a:srgbClr val="37586F"/>
                </a:solidFill>
              </a:rPr>
              <a:t> mode with most of the node counts, threads/core, and threads/task combinations </a:t>
            </a:r>
            <a:r>
              <a:rPr lang="en-US" sz="2000" b="1" dirty="0" smtClean="0">
                <a:solidFill>
                  <a:srgbClr val="37586F"/>
                </a:solidFill>
              </a:rPr>
              <a:t>than the </a:t>
            </a:r>
            <a:r>
              <a:rPr lang="en-US" sz="2000" b="1" dirty="0" err="1">
                <a:solidFill>
                  <a:srgbClr val="37586F"/>
                </a:solidFill>
              </a:rPr>
              <a:t>Quad,Flat</a:t>
            </a:r>
            <a:r>
              <a:rPr lang="en-US" sz="2000" b="1" dirty="0">
                <a:solidFill>
                  <a:srgbClr val="37586F"/>
                </a:solidFill>
              </a:rPr>
              <a:t> mode. </a:t>
            </a:r>
          </a:p>
        </p:txBody>
      </p:sp>
    </p:spTree>
    <p:extLst>
      <p:ext uri="{BB962C8B-B14F-4D97-AF65-F5344CB8AC3E}">
        <p14:creationId xmlns:p14="http://schemas.microsoft.com/office/powerpoint/2010/main" val="35354544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VASP_Hugepages2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7" t="-1840" r="-1389" b="-1524"/>
          <a:stretch/>
        </p:blipFill>
        <p:spPr>
          <a:xfrm>
            <a:off x="-114300" y="-140277"/>
            <a:ext cx="9401867" cy="6351593"/>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45</a:t>
            </a:fld>
            <a:r>
              <a:rPr lang="en-US" smtClean="0"/>
              <a:t> -</a:t>
            </a:r>
            <a:endParaRPr lang="en-US" dirty="0"/>
          </a:p>
        </p:txBody>
      </p:sp>
      <p:sp>
        <p:nvSpPr>
          <p:cNvPr id="6" name="Rectangle 5"/>
          <p:cNvSpPr/>
          <p:nvPr/>
        </p:nvSpPr>
        <p:spPr>
          <a:xfrm>
            <a:off x="0" y="6214599"/>
            <a:ext cx="9144000" cy="461665"/>
          </a:xfrm>
          <a:prstGeom prst="rect">
            <a:avLst/>
          </a:prstGeom>
          <a:solidFill>
            <a:srgbClr val="FFFFFF"/>
          </a:solidFill>
        </p:spPr>
        <p:txBody>
          <a:bodyPr wrap="square">
            <a:spAutoFit/>
          </a:bodyPr>
          <a:lstStyle/>
          <a:p>
            <a:pPr algn="ctr"/>
            <a:r>
              <a:rPr lang="en-US" sz="2400" b="1" dirty="0">
                <a:solidFill>
                  <a:srgbClr val="37586F"/>
                </a:solidFill>
              </a:rPr>
              <a:t>H</a:t>
            </a:r>
            <a:r>
              <a:rPr lang="en-US" sz="2400" b="1" dirty="0" smtClean="0">
                <a:solidFill>
                  <a:srgbClr val="37586F"/>
                </a:solidFill>
              </a:rPr>
              <a:t>ybrid </a:t>
            </a:r>
            <a:r>
              <a:rPr lang="en-US" sz="2400" b="1" dirty="0">
                <a:solidFill>
                  <a:srgbClr val="37586F"/>
                </a:solidFill>
              </a:rPr>
              <a:t>VASP runs faster when </a:t>
            </a:r>
            <a:r>
              <a:rPr lang="en-US" sz="2400" b="1" dirty="0" err="1">
                <a:solidFill>
                  <a:srgbClr val="37586F"/>
                </a:solidFill>
              </a:rPr>
              <a:t>hugepages</a:t>
            </a:r>
            <a:r>
              <a:rPr lang="en-US" sz="2400" b="1" dirty="0">
                <a:solidFill>
                  <a:srgbClr val="37586F"/>
                </a:solidFill>
              </a:rPr>
              <a:t> are used. </a:t>
            </a:r>
            <a:endParaRPr lang="en-US" sz="2400" b="1" dirty="0">
              <a:solidFill>
                <a:srgbClr val="37586F"/>
              </a:solidFill>
            </a:endParaRPr>
          </a:p>
        </p:txBody>
      </p:sp>
    </p:spTree>
    <p:extLst>
      <p:ext uri="{BB962C8B-B14F-4D97-AF65-F5344CB8AC3E}">
        <p14:creationId xmlns:p14="http://schemas.microsoft.com/office/powerpoint/2010/main" val="35354544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SP_Cray_Intel_MPI4.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77" t="-2317" r="-1389" b="-1767"/>
          <a:stretch/>
        </p:blipFill>
        <p:spPr>
          <a:xfrm>
            <a:off x="-116424" y="-165100"/>
            <a:ext cx="9397377" cy="6362700"/>
          </a:xfrm>
        </p:spPr>
      </p:pic>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46</a:t>
            </a:fld>
            <a:r>
              <a:rPr lang="en-US" smtClean="0"/>
              <a:t> -</a:t>
            </a:r>
            <a:endParaRPr lang="en-US" dirty="0"/>
          </a:p>
        </p:txBody>
      </p:sp>
    </p:spTree>
    <p:extLst>
      <p:ext uri="{BB962C8B-B14F-4D97-AF65-F5344CB8AC3E}">
        <p14:creationId xmlns:p14="http://schemas.microsoft.com/office/powerpoint/2010/main" val="35354544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p:txBody>
          <a:bodyPr/>
          <a:lstStyle/>
          <a:p>
            <a:r>
              <a:rPr lang="en-US" dirty="0" smtClean="0"/>
              <a:t>Use the MPI/</a:t>
            </a:r>
            <a:r>
              <a:rPr lang="en-US" dirty="0" err="1" smtClean="0"/>
              <a:t>OpenMP</a:t>
            </a:r>
            <a:r>
              <a:rPr lang="en-US" dirty="0" smtClean="0"/>
              <a:t> hybrid VASP on KNL nodes</a:t>
            </a:r>
          </a:p>
          <a:p>
            <a:r>
              <a:rPr lang="en-US" dirty="0" smtClean="0"/>
              <a:t>Try </a:t>
            </a:r>
            <a:r>
              <a:rPr lang="en-US" dirty="0" err="1" smtClean="0"/>
              <a:t>Quad,Cache</a:t>
            </a:r>
            <a:r>
              <a:rPr lang="en-US" dirty="0" smtClean="0"/>
              <a:t> mode</a:t>
            </a:r>
          </a:p>
          <a:p>
            <a:r>
              <a:rPr lang="en-US" dirty="0" smtClean="0"/>
              <a:t>Use 64 </a:t>
            </a:r>
            <a:r>
              <a:rPr lang="en-US" dirty="0"/>
              <a:t>cores out of 68 </a:t>
            </a:r>
            <a:r>
              <a:rPr lang="en-US" dirty="0" smtClean="0"/>
              <a:t>cores</a:t>
            </a:r>
          </a:p>
          <a:p>
            <a:r>
              <a:rPr lang="en-US" dirty="0" smtClean="0"/>
              <a:t>Try 2 CPUs/Core (2 threads/core)</a:t>
            </a:r>
          </a:p>
          <a:p>
            <a:r>
              <a:rPr lang="en-US" dirty="0" smtClean="0"/>
              <a:t>Try 4 or 8 threads/task</a:t>
            </a:r>
          </a:p>
          <a:p>
            <a:r>
              <a:rPr lang="en-US" dirty="0" smtClean="0"/>
              <a:t>Use </a:t>
            </a:r>
            <a:r>
              <a:rPr lang="en-US" dirty="0" err="1" smtClean="0"/>
              <a:t>Hugepages</a:t>
            </a:r>
            <a:endParaRPr lang="en-US" dirty="0" smtClean="0"/>
          </a:p>
          <a:p>
            <a:endParaRPr lang="en-US" dirty="0"/>
          </a:p>
        </p:txBody>
      </p:sp>
      <p:sp>
        <p:nvSpPr>
          <p:cNvPr id="3" name="Slide Number Placeholder 2"/>
          <p:cNvSpPr>
            <a:spLocks noGrp="1"/>
          </p:cNvSpPr>
          <p:nvPr>
            <p:ph type="sldNum" sz="quarter" idx="4"/>
          </p:nvPr>
        </p:nvSpPr>
        <p:spPr/>
        <p:txBody>
          <a:bodyPr/>
          <a:lstStyle/>
          <a:p>
            <a:r>
              <a:rPr lang="en-US" smtClean="0"/>
              <a:t>- </a:t>
            </a:r>
            <a:fld id="{D174BAF6-F8F2-EF4F-936C-8DF63288C82F}" type="slidenum">
              <a:rPr lang="en-US" smtClean="0"/>
              <a:pPr/>
              <a:t>47</a:t>
            </a:fld>
            <a:r>
              <a:rPr lang="en-US" smtClean="0"/>
              <a:t> -</a:t>
            </a:r>
            <a:endParaRPr lang="en-US" dirty="0"/>
          </a:p>
        </p:txBody>
      </p:sp>
    </p:spTree>
    <p:extLst>
      <p:ext uri="{BB962C8B-B14F-4D97-AF65-F5344CB8AC3E}">
        <p14:creationId xmlns:p14="http://schemas.microsoft.com/office/powerpoint/2010/main" val="6089652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0" dirty="0" smtClean="0"/>
          </a:p>
          <a:p>
            <a:pPr marL="0" indent="0">
              <a:buNone/>
            </a:pPr>
            <a:endParaRPr lang="en-US" b="0" dirty="0"/>
          </a:p>
          <a:p>
            <a:pPr marL="0" indent="0">
              <a:buNone/>
            </a:pPr>
            <a:endParaRPr lang="en-US" b="0" dirty="0" smtClean="0"/>
          </a:p>
          <a:p>
            <a:pPr marL="0" indent="0" algn="ctr">
              <a:buNone/>
            </a:pPr>
            <a:r>
              <a:rPr lang="en-US" sz="3200" dirty="0" smtClean="0"/>
              <a:t>Thank you!</a:t>
            </a:r>
            <a:endParaRPr lang="en-US" sz="32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48</a:t>
            </a:fld>
            <a:r>
              <a:rPr lang="en-US" smtClean="0"/>
              <a:t> -</a:t>
            </a:r>
            <a:endParaRPr lang="en-US" dirty="0"/>
          </a:p>
        </p:txBody>
      </p:sp>
    </p:spTree>
    <p:extLst>
      <p:ext uri="{BB962C8B-B14F-4D97-AF65-F5344CB8AC3E}">
        <p14:creationId xmlns:p14="http://schemas.microsoft.com/office/powerpoint/2010/main" val="14254618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49</a:t>
            </a:fld>
            <a:r>
              <a:rPr lang="en-US" smtClean="0"/>
              <a:t> -</a:t>
            </a:r>
            <a:endParaRPr lang="en-US" dirty="0"/>
          </a:p>
        </p:txBody>
      </p:sp>
    </p:spTree>
    <p:extLst>
      <p:ext uri="{BB962C8B-B14F-4D97-AF65-F5344CB8AC3E}">
        <p14:creationId xmlns:p14="http://schemas.microsoft.com/office/powerpoint/2010/main" val="28183514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KNL overview and legend</a:t>
            </a:r>
            <a:endParaRPr lang="en-US" sz="2800" dirty="0"/>
          </a:p>
        </p:txBody>
      </p:sp>
      <p:pic>
        <p:nvPicPr>
          <p:cNvPr id="6" name="Content Placeholder 5" descr="HC27.25.710-Knights-Landing-Sodani-Intel.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087" t="14722" r="47486"/>
          <a:stretch/>
        </p:blipFill>
        <p:spPr>
          <a:xfrm>
            <a:off x="658100" y="1222023"/>
            <a:ext cx="3764806" cy="3581260"/>
          </a:xfrm>
          <a:prstGeom prst="rect">
            <a:avLst/>
          </a:prstGeom>
          <a:noFill/>
          <a:ln>
            <a:noFill/>
          </a:ln>
        </p:spPr>
      </p:pic>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a:t>
            </a:fld>
            <a:r>
              <a:rPr lang="en-US" smtClean="0"/>
              <a:t> -</a:t>
            </a:r>
            <a:endParaRPr lang="en-US" dirty="0"/>
          </a:p>
        </p:txBody>
      </p:sp>
      <p:grpSp>
        <p:nvGrpSpPr>
          <p:cNvPr id="26" name="Group 25"/>
          <p:cNvGrpSpPr/>
          <p:nvPr/>
        </p:nvGrpSpPr>
        <p:grpSpPr>
          <a:xfrm>
            <a:off x="4725032" y="1343192"/>
            <a:ext cx="2692397" cy="1769569"/>
            <a:chOff x="5935134" y="4232817"/>
            <a:chExt cx="2751664" cy="1888100"/>
          </a:xfrm>
        </p:grpSpPr>
        <p:sp>
          <p:nvSpPr>
            <p:cNvPr id="27" name="Rectangle 26"/>
            <p:cNvSpPr/>
            <p:nvPr/>
          </p:nvSpPr>
          <p:spPr>
            <a:xfrm>
              <a:off x="5935134" y="4232817"/>
              <a:ext cx="2650060" cy="1888100"/>
            </a:xfrm>
            <a:prstGeom prst="rect">
              <a:avLst/>
            </a:prstGeom>
            <a:solidFill>
              <a:srgbClr val="4A85C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994401" y="4613816"/>
              <a:ext cx="1236133" cy="1422400"/>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9" name="Rectangle 28"/>
            <p:cNvSpPr/>
            <p:nvPr/>
          </p:nvSpPr>
          <p:spPr>
            <a:xfrm>
              <a:off x="6036731" y="4922886"/>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637866" y="5485919"/>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637866" y="4922886"/>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036731" y="5485919"/>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112939" y="5032957"/>
              <a:ext cx="634997" cy="246221"/>
            </a:xfrm>
            <a:prstGeom prst="rect">
              <a:avLst/>
            </a:prstGeom>
            <a:noFill/>
          </p:spPr>
          <p:txBody>
            <a:bodyPr wrap="square" rtlCol="0">
              <a:spAutoFit/>
            </a:bodyPr>
            <a:lstStyle/>
            <a:p>
              <a:r>
                <a:rPr lang="en-US" sz="1000" dirty="0" smtClean="0">
                  <a:solidFill>
                    <a:srgbClr val="FFFFFF"/>
                  </a:solidFill>
                </a:rPr>
                <a:t>CPU </a:t>
              </a:r>
              <a:endParaRPr lang="en-US" sz="1000" dirty="0">
                <a:solidFill>
                  <a:srgbClr val="FFFFFF"/>
                </a:solidFill>
              </a:endParaRPr>
            </a:p>
          </p:txBody>
        </p:sp>
        <p:sp>
          <p:nvSpPr>
            <p:cNvPr id="34" name="TextBox 33"/>
            <p:cNvSpPr txBox="1"/>
            <p:nvPr/>
          </p:nvSpPr>
          <p:spPr>
            <a:xfrm>
              <a:off x="6714069" y="5032957"/>
              <a:ext cx="626532" cy="246221"/>
            </a:xfrm>
            <a:prstGeom prst="rect">
              <a:avLst/>
            </a:prstGeom>
            <a:noFill/>
          </p:spPr>
          <p:txBody>
            <a:bodyPr wrap="square" rtlCol="0">
              <a:spAutoFit/>
            </a:bodyPr>
            <a:lstStyle/>
            <a:p>
              <a:r>
                <a:rPr lang="en-US" sz="1000" dirty="0" smtClean="0">
                  <a:solidFill>
                    <a:srgbClr val="FFFFFF"/>
                  </a:solidFill>
                </a:rPr>
                <a:t>CPU </a:t>
              </a:r>
              <a:endParaRPr lang="en-US" sz="1000" dirty="0">
                <a:solidFill>
                  <a:srgbClr val="FFFFFF"/>
                </a:solidFill>
              </a:endParaRPr>
            </a:p>
          </p:txBody>
        </p:sp>
        <p:sp>
          <p:nvSpPr>
            <p:cNvPr id="35" name="TextBox 34"/>
            <p:cNvSpPr txBox="1"/>
            <p:nvPr/>
          </p:nvSpPr>
          <p:spPr>
            <a:xfrm>
              <a:off x="6104472" y="5595990"/>
              <a:ext cx="668866"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sp>
          <p:nvSpPr>
            <p:cNvPr id="36" name="TextBox 35"/>
            <p:cNvSpPr txBox="1"/>
            <p:nvPr/>
          </p:nvSpPr>
          <p:spPr>
            <a:xfrm>
              <a:off x="6722536" y="5595990"/>
              <a:ext cx="660400"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sp>
          <p:nvSpPr>
            <p:cNvPr id="37" name="Rectangle 36"/>
            <p:cNvSpPr/>
            <p:nvPr/>
          </p:nvSpPr>
          <p:spPr>
            <a:xfrm>
              <a:off x="7298263" y="4618085"/>
              <a:ext cx="1236133" cy="1422400"/>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38" name="Rectangle 37"/>
            <p:cNvSpPr/>
            <p:nvPr/>
          </p:nvSpPr>
          <p:spPr>
            <a:xfrm>
              <a:off x="7340593" y="4927155"/>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7941728" y="5490188"/>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941728" y="4927155"/>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7340593" y="5490188"/>
              <a:ext cx="558800" cy="516467"/>
            </a:xfrm>
            <a:prstGeom prst="rect">
              <a:avLst/>
            </a:prstGeom>
            <a:solidFill>
              <a:srgbClr val="734D06"/>
            </a:solidFill>
            <a:ln w="127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416801" y="5037226"/>
              <a:ext cx="634997"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sp>
          <p:nvSpPr>
            <p:cNvPr id="43" name="TextBox 42"/>
            <p:cNvSpPr txBox="1"/>
            <p:nvPr/>
          </p:nvSpPr>
          <p:spPr>
            <a:xfrm>
              <a:off x="8017931" y="5037226"/>
              <a:ext cx="626532"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sp>
          <p:nvSpPr>
            <p:cNvPr id="44" name="TextBox 43"/>
            <p:cNvSpPr txBox="1"/>
            <p:nvPr/>
          </p:nvSpPr>
          <p:spPr>
            <a:xfrm>
              <a:off x="7408334" y="5600259"/>
              <a:ext cx="668866"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sp>
          <p:nvSpPr>
            <p:cNvPr id="45" name="TextBox 44"/>
            <p:cNvSpPr txBox="1"/>
            <p:nvPr/>
          </p:nvSpPr>
          <p:spPr>
            <a:xfrm>
              <a:off x="8026398" y="5600259"/>
              <a:ext cx="660400" cy="246221"/>
            </a:xfrm>
            <a:prstGeom prst="rect">
              <a:avLst/>
            </a:prstGeom>
            <a:noFill/>
          </p:spPr>
          <p:txBody>
            <a:bodyPr wrap="square" rtlCol="0">
              <a:spAutoFit/>
            </a:bodyPr>
            <a:lstStyle/>
            <a:p>
              <a:r>
                <a:rPr lang="en-US" sz="1000" dirty="0" smtClean="0">
                  <a:solidFill>
                    <a:srgbClr val="FFFFFF"/>
                  </a:solidFill>
                </a:rPr>
                <a:t>CPU</a:t>
              </a:r>
              <a:endParaRPr lang="en-US" sz="1000" dirty="0">
                <a:solidFill>
                  <a:srgbClr val="FFFFFF"/>
                </a:solidFill>
              </a:endParaRPr>
            </a:p>
          </p:txBody>
        </p:sp>
      </p:grpSp>
      <p:sp>
        <p:nvSpPr>
          <p:cNvPr id="46" name="TextBox 45"/>
          <p:cNvSpPr txBox="1"/>
          <p:nvPr/>
        </p:nvSpPr>
        <p:spPr>
          <a:xfrm>
            <a:off x="5794916" y="1329764"/>
            <a:ext cx="618057" cy="276999"/>
          </a:xfrm>
          <a:prstGeom prst="rect">
            <a:avLst/>
          </a:prstGeom>
          <a:noFill/>
        </p:spPr>
        <p:txBody>
          <a:bodyPr wrap="square" rtlCol="0">
            <a:spAutoFit/>
          </a:bodyPr>
          <a:lstStyle/>
          <a:p>
            <a:r>
              <a:rPr lang="en-US" sz="1200" dirty="0" smtClean="0">
                <a:solidFill>
                  <a:srgbClr val="FED353"/>
                </a:solidFill>
              </a:rPr>
              <a:t>Tile</a:t>
            </a:r>
            <a:endParaRPr lang="en-US" sz="1200" dirty="0">
              <a:solidFill>
                <a:srgbClr val="FED353"/>
              </a:solidFill>
            </a:endParaRPr>
          </a:p>
        </p:txBody>
      </p:sp>
      <p:sp>
        <p:nvSpPr>
          <p:cNvPr id="47" name="TextBox 46"/>
          <p:cNvSpPr txBox="1"/>
          <p:nvPr/>
        </p:nvSpPr>
        <p:spPr>
          <a:xfrm>
            <a:off x="5172614" y="1684291"/>
            <a:ext cx="736600" cy="276999"/>
          </a:xfrm>
          <a:prstGeom prst="rect">
            <a:avLst/>
          </a:prstGeom>
          <a:noFill/>
        </p:spPr>
        <p:txBody>
          <a:bodyPr wrap="square" rtlCol="0">
            <a:spAutoFit/>
          </a:bodyPr>
          <a:lstStyle/>
          <a:p>
            <a:r>
              <a:rPr lang="en-US" sz="1200" dirty="0" smtClean="0">
                <a:solidFill>
                  <a:srgbClr val="FFFFFF"/>
                </a:solidFill>
              </a:rPr>
              <a:t>Core </a:t>
            </a:r>
          </a:p>
        </p:txBody>
      </p:sp>
      <p:sp>
        <p:nvSpPr>
          <p:cNvPr id="48" name="TextBox 47"/>
          <p:cNvSpPr txBox="1"/>
          <p:nvPr/>
        </p:nvSpPr>
        <p:spPr>
          <a:xfrm>
            <a:off x="6476476" y="1670263"/>
            <a:ext cx="736600" cy="276999"/>
          </a:xfrm>
          <a:prstGeom prst="rect">
            <a:avLst/>
          </a:prstGeom>
          <a:noFill/>
        </p:spPr>
        <p:txBody>
          <a:bodyPr wrap="square" rtlCol="0">
            <a:spAutoFit/>
          </a:bodyPr>
          <a:lstStyle/>
          <a:p>
            <a:r>
              <a:rPr lang="en-US" sz="1200" dirty="0" smtClean="0">
                <a:solidFill>
                  <a:srgbClr val="FFFFFF"/>
                </a:solidFill>
              </a:rPr>
              <a:t>Core </a:t>
            </a:r>
          </a:p>
        </p:txBody>
      </p:sp>
      <p:sp>
        <p:nvSpPr>
          <p:cNvPr id="53" name="TextBox 52"/>
          <p:cNvSpPr txBox="1"/>
          <p:nvPr/>
        </p:nvSpPr>
        <p:spPr>
          <a:xfrm>
            <a:off x="4653066" y="3199389"/>
            <a:ext cx="3379773" cy="1754327"/>
          </a:xfrm>
          <a:prstGeom prst="rect">
            <a:avLst/>
          </a:prstGeom>
          <a:noFill/>
        </p:spPr>
        <p:txBody>
          <a:bodyPr wrap="square" rtlCol="0">
            <a:spAutoFit/>
          </a:bodyPr>
          <a:lstStyle/>
          <a:p>
            <a:r>
              <a:rPr lang="en-US" dirty="0" smtClean="0"/>
              <a:t>1 Socket/Node</a:t>
            </a:r>
          </a:p>
          <a:p>
            <a:r>
              <a:rPr lang="en-US" dirty="0" smtClean="0"/>
              <a:t>68 Cores</a:t>
            </a:r>
            <a:r>
              <a:rPr lang="en-US" dirty="0"/>
              <a:t> </a:t>
            </a:r>
            <a:r>
              <a:rPr lang="en-US" dirty="0" smtClean="0"/>
              <a:t>(272 CPUs) /Node</a:t>
            </a:r>
          </a:p>
          <a:p>
            <a:r>
              <a:rPr lang="en-US" dirty="0"/>
              <a:t>36 Tiles</a:t>
            </a:r>
            <a:r>
              <a:rPr lang="en-US" dirty="0" smtClean="0"/>
              <a:t>/Node (34 active)</a:t>
            </a:r>
          </a:p>
          <a:p>
            <a:r>
              <a:rPr lang="en-US" dirty="0" smtClean="0"/>
              <a:t>2 </a:t>
            </a:r>
            <a:r>
              <a:rPr lang="en-US" dirty="0"/>
              <a:t>C</a:t>
            </a:r>
            <a:r>
              <a:rPr lang="en-US" dirty="0" smtClean="0"/>
              <a:t>ores/Tile; 4 CPUs/Core</a:t>
            </a:r>
            <a:endParaRPr lang="en-US" sz="800" dirty="0" smtClean="0"/>
          </a:p>
          <a:p>
            <a:r>
              <a:rPr lang="en-US" dirty="0" smtClean="0"/>
              <a:t>1.4 </a:t>
            </a:r>
            <a:r>
              <a:rPr lang="en-US" dirty="0"/>
              <a:t>GB/Core DDR memory </a:t>
            </a:r>
          </a:p>
          <a:p>
            <a:r>
              <a:rPr lang="en-US" dirty="0"/>
              <a:t>235 MB/Core </a:t>
            </a:r>
            <a:r>
              <a:rPr lang="en-US" dirty="0" smtClean="0"/>
              <a:t>MCDRAM</a:t>
            </a:r>
            <a:endParaRPr lang="en-US" dirty="0"/>
          </a:p>
        </p:txBody>
      </p:sp>
      <p:sp>
        <p:nvSpPr>
          <p:cNvPr id="54" name="Rectangle 53"/>
          <p:cNvSpPr/>
          <p:nvPr/>
        </p:nvSpPr>
        <p:spPr>
          <a:xfrm>
            <a:off x="278246" y="4900312"/>
            <a:ext cx="8814954" cy="1785104"/>
          </a:xfrm>
          <a:prstGeom prst="rect">
            <a:avLst/>
          </a:prstGeom>
          <a:solidFill>
            <a:srgbClr val="FFFFFF"/>
          </a:solidFill>
        </p:spPr>
        <p:txBody>
          <a:bodyPr wrap="square">
            <a:spAutoFit/>
          </a:bodyPr>
          <a:lstStyle/>
          <a:p>
            <a:pPr marL="342900" indent="-342900">
              <a:buFont typeface="Arial"/>
              <a:buChar char="•"/>
            </a:pPr>
            <a:r>
              <a:rPr lang="en-US" sz="2200" b="1" dirty="0"/>
              <a:t>A Cori KNL node has 68 cores/272 </a:t>
            </a:r>
            <a:r>
              <a:rPr lang="en-US" sz="2200" b="1" dirty="0" smtClean="0"/>
              <a:t>CPUs running at 1.4 GHz, 96 GB </a:t>
            </a:r>
            <a:r>
              <a:rPr lang="en-US" sz="2200" b="1" dirty="0"/>
              <a:t>DDR memory, </a:t>
            </a:r>
            <a:r>
              <a:rPr lang="en-US" sz="2200" b="1" dirty="0" smtClean="0"/>
              <a:t>16 GB </a:t>
            </a:r>
            <a:r>
              <a:rPr lang="en-US" sz="2200" b="1" dirty="0"/>
              <a:t>high </a:t>
            </a:r>
            <a:r>
              <a:rPr lang="en-US" sz="2200" b="1" dirty="0" smtClean="0"/>
              <a:t>(~5xDDR</a:t>
            </a:r>
            <a:r>
              <a:rPr lang="en-US" sz="2200" b="1" dirty="0"/>
              <a:t>) </a:t>
            </a:r>
            <a:r>
              <a:rPr lang="en-US" sz="2200" b="1" dirty="0" smtClean="0"/>
              <a:t>bandwidth on </a:t>
            </a:r>
            <a:r>
              <a:rPr lang="en-US" sz="2200" b="1" dirty="0"/>
              <a:t>package </a:t>
            </a:r>
            <a:r>
              <a:rPr lang="en-US" sz="2200" b="1" dirty="0" smtClean="0"/>
              <a:t>memory (</a:t>
            </a:r>
            <a:r>
              <a:rPr lang="en-US" sz="2200" b="1" dirty="0"/>
              <a:t>MCDRAM)</a:t>
            </a:r>
            <a:endParaRPr lang="en-US" sz="2200" b="1" dirty="0" smtClean="0"/>
          </a:p>
          <a:p>
            <a:pPr marL="342900" indent="-342900">
              <a:buFont typeface="Arial"/>
              <a:buChar char="•"/>
            </a:pPr>
            <a:r>
              <a:rPr lang="en-US" sz="2200" b="1" dirty="0" smtClean="0"/>
              <a:t>Three cluster modes, all-to-all, quadrant, sub-NUMA clustering, are available at boot time to configure the KNL mesh interconnect.</a:t>
            </a:r>
            <a:endParaRPr lang="en-US" sz="2200" b="1" dirty="0"/>
          </a:p>
        </p:txBody>
      </p:sp>
      <p:sp>
        <p:nvSpPr>
          <p:cNvPr id="3" name="Rectangular Callout 2"/>
          <p:cNvSpPr/>
          <p:nvPr/>
        </p:nvSpPr>
        <p:spPr>
          <a:xfrm>
            <a:off x="7475155" y="1750652"/>
            <a:ext cx="1509025" cy="1373270"/>
          </a:xfrm>
          <a:prstGeom prst="wedgeRectCallout">
            <a:avLst>
              <a:gd name="adj1" fmla="val -58629"/>
              <a:gd name="adj2" fmla="val 13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Use </a:t>
            </a:r>
            <a:r>
              <a:rPr lang="en-US" sz="1600" dirty="0" err="1" smtClean="0">
                <a:solidFill>
                  <a:srgbClr val="000000"/>
                </a:solidFill>
              </a:rPr>
              <a:t>Slurm’s</a:t>
            </a:r>
            <a:r>
              <a:rPr lang="en-US" sz="1600" dirty="0" smtClean="0">
                <a:solidFill>
                  <a:srgbClr val="000000"/>
                </a:solidFill>
              </a:rPr>
              <a:t> terminology of cores, CPUs (hardware threads).</a:t>
            </a:r>
            <a:endParaRPr lang="en-US" sz="1600" dirty="0">
              <a:solidFill>
                <a:srgbClr val="000000"/>
              </a:solidFill>
            </a:endParaRPr>
          </a:p>
        </p:txBody>
      </p:sp>
    </p:spTree>
    <p:extLst>
      <p:ext uri="{BB962C8B-B14F-4D97-AF65-F5344CB8AC3E}">
        <p14:creationId xmlns:p14="http://schemas.microsoft.com/office/powerpoint/2010/main" val="22885809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VASP Beta Testing Program at NERSC</a:t>
            </a:r>
            <a:endParaRPr lang="en-US" dirty="0"/>
          </a:p>
        </p:txBody>
      </p:sp>
      <p:sp>
        <p:nvSpPr>
          <p:cNvPr id="3" name="Content Placeholder 2"/>
          <p:cNvSpPr>
            <a:spLocks noGrp="1"/>
          </p:cNvSpPr>
          <p:nvPr>
            <p:ph idx="1"/>
          </p:nvPr>
        </p:nvSpPr>
        <p:spPr/>
        <p:txBody>
          <a:bodyPr>
            <a:normAutofit/>
          </a:bodyPr>
          <a:lstStyle/>
          <a:p>
            <a:r>
              <a:rPr lang="en-US" dirty="0" smtClean="0"/>
              <a:t>Started on 12/21/2016</a:t>
            </a:r>
            <a:endParaRPr lang="en-US" dirty="0"/>
          </a:p>
          <a:p>
            <a:r>
              <a:rPr lang="en-US" dirty="0" smtClean="0"/>
              <a:t>The MPI/</a:t>
            </a:r>
            <a:r>
              <a:rPr lang="en-US" dirty="0" err="1" smtClean="0"/>
              <a:t>OpenMP</a:t>
            </a:r>
            <a:r>
              <a:rPr lang="en-US" dirty="0" smtClean="0"/>
              <a:t> </a:t>
            </a:r>
            <a:r>
              <a:rPr lang="en-US" dirty="0"/>
              <a:t>hybrid </a:t>
            </a:r>
            <a:r>
              <a:rPr lang="en-US" dirty="0" smtClean="0"/>
              <a:t>VASP is </a:t>
            </a:r>
            <a:r>
              <a:rPr lang="en-US" dirty="0"/>
              <a:t>a pre-release of the hybrid version of </a:t>
            </a:r>
            <a:r>
              <a:rPr lang="en-US" dirty="0" smtClean="0"/>
              <a:t>VASP</a:t>
            </a:r>
          </a:p>
          <a:p>
            <a:pPr lvl="1"/>
            <a:r>
              <a:rPr lang="en-US" dirty="0" smtClean="0"/>
              <a:t>available </a:t>
            </a:r>
            <a:r>
              <a:rPr lang="en-US" dirty="0"/>
              <a:t>to all VASP 5 users at NERSC </a:t>
            </a:r>
            <a:endParaRPr lang="en-US" dirty="0" smtClean="0"/>
          </a:p>
          <a:p>
            <a:pPr lvl="1"/>
            <a:r>
              <a:rPr lang="en-US" dirty="0"/>
              <a:t>http://</a:t>
            </a:r>
            <a:r>
              <a:rPr lang="en-US" dirty="0" err="1"/>
              <a:t>www.nersc.gov</a:t>
            </a:r>
            <a:r>
              <a:rPr lang="en-US" dirty="0"/>
              <a:t>/users/software/applications/materials-science/</a:t>
            </a:r>
            <a:r>
              <a:rPr lang="en-US" dirty="0" err="1"/>
              <a:t>vasp</a:t>
            </a:r>
            <a:r>
              <a:rPr lang="en-US" dirty="0"/>
              <a:t>/#toc-anchor-8</a:t>
            </a:r>
            <a:endParaRPr lang="en-US" dirty="0" smtClean="0"/>
          </a:p>
          <a:p>
            <a:r>
              <a:rPr lang="en-US" dirty="0" smtClean="0"/>
              <a:t>Problem report  to </a:t>
            </a:r>
            <a:r>
              <a:rPr lang="en-US" dirty="0" smtClean="0">
                <a:hlinkClick r:id="rId2"/>
              </a:rPr>
              <a:t>consult</a:t>
            </a:r>
            <a:r>
              <a:rPr lang="en-US" dirty="0">
                <a:hlinkClick r:id="rId2"/>
              </a:rPr>
              <a:t>@</a:t>
            </a:r>
            <a:r>
              <a:rPr lang="en-US" dirty="0" smtClean="0">
                <a:hlinkClick r:id="rId2"/>
              </a:rPr>
              <a:t>nersc.gov</a:t>
            </a:r>
            <a:endParaRPr lang="en-US" dirty="0" smtClean="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50</a:t>
            </a:fld>
            <a:r>
              <a:rPr lang="en-US" smtClean="0"/>
              <a:t> -</a:t>
            </a:r>
            <a:endParaRPr lang="en-US" dirty="0"/>
          </a:p>
        </p:txBody>
      </p:sp>
    </p:spTree>
    <p:extLst>
      <p:ext uri="{BB962C8B-B14F-4D97-AF65-F5344CB8AC3E}">
        <p14:creationId xmlns:p14="http://schemas.microsoft.com/office/powerpoint/2010/main" val="31401335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Cori KNL Early User Program for VASP and QE Users at NERSC</a:t>
            </a:r>
          </a:p>
        </p:txBody>
      </p:sp>
      <p:sp>
        <p:nvSpPr>
          <p:cNvPr id="3" name="Content Placeholder 2"/>
          <p:cNvSpPr>
            <a:spLocks noGrp="1"/>
          </p:cNvSpPr>
          <p:nvPr>
            <p:ph idx="1"/>
          </p:nvPr>
        </p:nvSpPr>
        <p:spPr/>
        <p:txBody>
          <a:bodyPr>
            <a:normAutofit lnSpcReduction="10000"/>
          </a:bodyPr>
          <a:lstStyle/>
          <a:p>
            <a:r>
              <a:rPr lang="en-US" dirty="0" smtClean="0"/>
              <a:t>Currently all users are enabled to run jobs under the KNL debug partition with 30 minutes and 512 node limit.</a:t>
            </a:r>
          </a:p>
          <a:p>
            <a:r>
              <a:rPr lang="en-US" dirty="0" smtClean="0"/>
              <a:t>With the early user program, you can access the KNL regular partition with 24 hours wall limit, free of charge</a:t>
            </a:r>
            <a:r>
              <a:rPr lang="en-US" dirty="0"/>
              <a:t>, a better queue </a:t>
            </a:r>
            <a:r>
              <a:rPr lang="en-US" dirty="0" smtClean="0"/>
              <a:t>turnaround.</a:t>
            </a:r>
          </a:p>
          <a:p>
            <a:r>
              <a:rPr lang="en-US" dirty="0" smtClean="0"/>
              <a:t>From now to March </a:t>
            </a:r>
          </a:p>
          <a:p>
            <a:r>
              <a:rPr lang="en-US" dirty="0" smtClean="0"/>
              <a:t>Application form for Cori KNL Early User Program</a:t>
            </a:r>
          </a:p>
          <a:p>
            <a:pPr lvl="1"/>
            <a:r>
              <a:rPr lang="en-US" dirty="0" smtClean="0">
                <a:hlinkClick r:id="rId2"/>
              </a:rPr>
              <a:t>https</a:t>
            </a:r>
            <a:r>
              <a:rPr lang="en-US" dirty="0">
                <a:hlinkClick r:id="rId2"/>
              </a:rPr>
              <a:t>://www.nersc.gov/users/computational-systems/cori/nesap/cori-knl-early-user-program-for-vasp-and-qe-users-at-nersc/application-for-early-knl-access-program</a:t>
            </a:r>
            <a:r>
              <a:rPr lang="en-US" dirty="0" smtClean="0">
                <a:hlinkClick r:id="rId2"/>
              </a:rPr>
              <a:t>/</a:t>
            </a:r>
            <a:endParaRPr lang="en-US" dirty="0" smtClean="0"/>
          </a:p>
          <a:p>
            <a:pPr lvl="1"/>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51</a:t>
            </a:fld>
            <a:r>
              <a:rPr lang="en-US" smtClean="0"/>
              <a:t> -</a:t>
            </a:r>
            <a:endParaRPr lang="en-US" dirty="0"/>
          </a:p>
        </p:txBody>
      </p:sp>
    </p:spTree>
    <p:extLst>
      <p:ext uri="{BB962C8B-B14F-4D97-AF65-F5344CB8AC3E}">
        <p14:creationId xmlns:p14="http://schemas.microsoft.com/office/powerpoint/2010/main" val="40025961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VASP Workshop (Nov. 9-11, 2016) Videos</a:t>
            </a:r>
            <a:endParaRPr lang="en-US" dirty="0"/>
          </a:p>
        </p:txBody>
      </p:sp>
      <p:sp>
        <p:nvSpPr>
          <p:cNvPr id="3" name="Content Placeholder 2"/>
          <p:cNvSpPr>
            <a:spLocks noGrp="1"/>
          </p:cNvSpPr>
          <p:nvPr>
            <p:ph idx="1"/>
          </p:nvPr>
        </p:nvSpPr>
        <p:spPr/>
        <p:txBody>
          <a:bodyPr/>
          <a:lstStyle/>
          <a:p>
            <a:pPr marL="457200" lvl="1" indent="0">
              <a:buNone/>
            </a:pPr>
            <a:r>
              <a:rPr lang="en-US" dirty="0">
                <a:hlinkClick r:id="rId2"/>
              </a:rPr>
              <a:t>https://www.youtube.com/playlist?list=</a:t>
            </a:r>
            <a:r>
              <a:rPr lang="en-US" dirty="0" smtClean="0">
                <a:hlinkClick r:id="rId2"/>
              </a:rPr>
              <a:t>PL20S5EeApOSumWZkzsaYxAvozjvFZ3ks4</a:t>
            </a:r>
            <a:endParaRPr lang="en-US" dirty="0" smtClean="0"/>
          </a:p>
          <a:p>
            <a:pPr marL="457200" lvl="1" indent="0">
              <a:buNone/>
            </a:pP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52</a:t>
            </a:fld>
            <a:r>
              <a:rPr lang="en-US" smtClean="0"/>
              <a:t> -</a:t>
            </a:r>
            <a:endParaRPr lang="en-US" dirty="0"/>
          </a:p>
        </p:txBody>
      </p:sp>
    </p:spTree>
    <p:extLst>
      <p:ext uri="{BB962C8B-B14F-4D97-AF65-F5344CB8AC3E}">
        <p14:creationId xmlns:p14="http://schemas.microsoft.com/office/powerpoint/2010/main" val="2866259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Cray provided </a:t>
            </a:r>
            <a:r>
              <a:rPr lang="en-US" dirty="0" smtClean="0"/>
              <a:t>a code </a:t>
            </a:r>
            <a:r>
              <a:rPr lang="en-US" dirty="0"/>
              <a:t>to check process/thread </a:t>
            </a:r>
            <a:r>
              <a:rPr lang="en-US" dirty="0" smtClean="0"/>
              <a:t>affinity </a:t>
            </a:r>
            <a:r>
              <a:rPr lang="en-US" dirty="0" smtClean="0">
                <a:hlinkClick r:id="rId3"/>
              </a:rPr>
              <a:t>xthi.c</a:t>
            </a:r>
            <a:r>
              <a:rPr lang="en-US" dirty="0"/>
              <a:t> </a:t>
            </a:r>
            <a:r>
              <a:rPr lang="en-US" sz="1800" dirty="0" smtClean="0"/>
              <a:t>(http</a:t>
            </a:r>
            <a:r>
              <a:rPr lang="en-US" sz="1800" dirty="0"/>
              <a:t>://</a:t>
            </a:r>
            <a:r>
              <a:rPr lang="en-US" sz="1800" dirty="0" err="1"/>
              <a:t>portal.nersc.gov</a:t>
            </a:r>
            <a:r>
              <a:rPr lang="en-US" sz="1800" dirty="0"/>
              <a:t>/project/training/KNLUserTraing20161103/</a:t>
            </a:r>
            <a:r>
              <a:rPr lang="en-US" sz="1800" dirty="0" err="1"/>
              <a:t>UsingCori</a:t>
            </a:r>
            <a:r>
              <a:rPr lang="en-US" sz="1800" dirty="0"/>
              <a:t>/</a:t>
            </a:r>
            <a:r>
              <a:rPr lang="en-US" sz="1800" dirty="0" err="1" smtClean="0"/>
              <a:t>xthi.c</a:t>
            </a:r>
            <a:r>
              <a:rPr lang="en-US" sz="1800" dirty="0" smtClean="0"/>
              <a:t>/)</a:t>
            </a:r>
            <a:endParaRPr lang="en-US" sz="1800" dirty="0"/>
          </a:p>
        </p:txBody>
      </p:sp>
      <p:sp>
        <p:nvSpPr>
          <p:cNvPr id="7" name="Content Placeholder 6"/>
          <p:cNvSpPr>
            <a:spLocks noGrp="1"/>
          </p:cNvSpPr>
          <p:nvPr>
            <p:ph idx="1"/>
          </p:nvPr>
        </p:nvSpPr>
        <p:spPr>
          <a:xfrm>
            <a:off x="457199" y="1295400"/>
            <a:ext cx="8559801" cy="4830764"/>
          </a:xfrm>
        </p:spPr>
        <p:txBody>
          <a:bodyPr>
            <a:normAutofit/>
          </a:bodyPr>
          <a:lstStyle/>
          <a:p>
            <a:r>
              <a:rPr lang="en-US" dirty="0" smtClean="0"/>
              <a:t>To compile,</a:t>
            </a:r>
            <a:endParaRPr lang="en-US" dirty="0"/>
          </a:p>
          <a:p>
            <a:pPr marL="457200" lvl="1" indent="0">
              <a:buNone/>
            </a:pPr>
            <a:r>
              <a:rPr lang="en-US" sz="1900" dirty="0"/>
              <a:t>cc –</a:t>
            </a:r>
            <a:r>
              <a:rPr lang="en-US" sz="1900" dirty="0" err="1"/>
              <a:t>qopenmp</a:t>
            </a:r>
            <a:r>
              <a:rPr lang="en-US" sz="1900" dirty="0"/>
              <a:t> –o </a:t>
            </a:r>
            <a:r>
              <a:rPr lang="en-US" sz="1900" dirty="0" err="1"/>
              <a:t>xthi.intel</a:t>
            </a:r>
            <a:r>
              <a:rPr lang="en-US" sz="1900" dirty="0"/>
              <a:t> </a:t>
            </a:r>
            <a:r>
              <a:rPr lang="en-US" sz="1900" dirty="0" err="1"/>
              <a:t>xthi.c</a:t>
            </a:r>
            <a:r>
              <a:rPr lang="en-US" sz="1900" dirty="0"/>
              <a:t> </a:t>
            </a:r>
            <a:r>
              <a:rPr lang="en-US" sz="1900" dirty="0" smtClean="0"/>
              <a:t>          #Intel </a:t>
            </a:r>
            <a:r>
              <a:rPr lang="en-US" sz="1900" dirty="0"/>
              <a:t>compilers</a:t>
            </a:r>
          </a:p>
          <a:p>
            <a:pPr marL="457200" lvl="1" indent="0">
              <a:buNone/>
            </a:pPr>
            <a:r>
              <a:rPr lang="en-US" sz="1900" dirty="0"/>
              <a:t>cc –</a:t>
            </a:r>
            <a:r>
              <a:rPr lang="en-US" sz="1900" dirty="0" err="1"/>
              <a:t>fopenmp</a:t>
            </a:r>
            <a:r>
              <a:rPr lang="en-US" sz="1900" dirty="0"/>
              <a:t> </a:t>
            </a:r>
            <a:r>
              <a:rPr lang="en-US" sz="1900" dirty="0" smtClean="0"/>
              <a:t>–o </a:t>
            </a:r>
            <a:r>
              <a:rPr lang="en-US" sz="1900" dirty="0" err="1" smtClean="0"/>
              <a:t>xthi.gnu</a:t>
            </a:r>
            <a:r>
              <a:rPr lang="en-US" sz="1900" dirty="0" smtClean="0"/>
              <a:t> </a:t>
            </a:r>
            <a:r>
              <a:rPr lang="en-US" sz="1900" dirty="0" err="1" smtClean="0"/>
              <a:t>xthi.c</a:t>
            </a:r>
            <a:r>
              <a:rPr lang="en-US" sz="1900" dirty="0" smtClean="0"/>
              <a:t>             #GNU </a:t>
            </a:r>
            <a:r>
              <a:rPr lang="en-US" sz="1900" dirty="0"/>
              <a:t>compilers</a:t>
            </a:r>
          </a:p>
          <a:p>
            <a:pPr marL="457200" lvl="1" indent="0">
              <a:buNone/>
            </a:pPr>
            <a:r>
              <a:rPr lang="en-US" sz="1900" dirty="0"/>
              <a:t>cc –o </a:t>
            </a:r>
            <a:r>
              <a:rPr lang="en-US" sz="1900" dirty="0" err="1"/>
              <a:t>xthi.gnu</a:t>
            </a:r>
            <a:r>
              <a:rPr lang="en-US" sz="1900" dirty="0"/>
              <a:t> </a:t>
            </a:r>
            <a:r>
              <a:rPr lang="en-US" sz="1900" dirty="0" smtClean="0"/>
              <a:t> </a:t>
            </a:r>
            <a:r>
              <a:rPr lang="en-US" sz="1900" dirty="0" err="1" smtClean="0"/>
              <a:t>xthi.c</a:t>
            </a:r>
            <a:r>
              <a:rPr lang="en-US" sz="1900" dirty="0" smtClean="0"/>
              <a:t>                                #</a:t>
            </a:r>
            <a:r>
              <a:rPr lang="en-US" sz="1900" dirty="0"/>
              <a:t>Cray compilers</a:t>
            </a:r>
          </a:p>
          <a:p>
            <a:r>
              <a:rPr lang="en-US" dirty="0" smtClean="0"/>
              <a:t>To run,</a:t>
            </a:r>
            <a:endParaRPr lang="en-US" dirty="0"/>
          </a:p>
          <a:p>
            <a:pPr marL="400050" lvl="1" indent="0">
              <a:buNone/>
            </a:pPr>
            <a:r>
              <a:rPr lang="en-US" sz="1900" dirty="0" err="1"/>
              <a:t>s</a:t>
            </a:r>
            <a:r>
              <a:rPr lang="en-US" sz="1900" dirty="0" err="1" smtClean="0"/>
              <a:t>alloc</a:t>
            </a:r>
            <a:r>
              <a:rPr lang="en-US" sz="1900" dirty="0" smtClean="0"/>
              <a:t> –N 1 –p debug –C </a:t>
            </a:r>
            <a:r>
              <a:rPr lang="en-US" sz="1900" dirty="0" err="1" smtClean="0"/>
              <a:t>knl,quad,flat</a:t>
            </a:r>
            <a:r>
              <a:rPr lang="en-US" sz="1900" dirty="0" smtClean="0"/>
              <a:t>     #start an interactive 1 node job</a:t>
            </a:r>
          </a:p>
          <a:p>
            <a:pPr marL="400050" lvl="1" indent="0">
              <a:buNone/>
            </a:pPr>
            <a:r>
              <a:rPr lang="is-IS" sz="1900" dirty="0" smtClean="0"/>
              <a:t>…</a:t>
            </a:r>
          </a:p>
          <a:p>
            <a:pPr marL="400050" lvl="1" indent="0">
              <a:buNone/>
            </a:pPr>
            <a:r>
              <a:rPr lang="en-US" sz="1900" dirty="0"/>
              <a:t>e</a:t>
            </a:r>
            <a:r>
              <a:rPr lang="en-US" sz="1900" dirty="0" smtClean="0"/>
              <a:t>xport </a:t>
            </a:r>
            <a:r>
              <a:rPr lang="en-US" sz="1900" dirty="0"/>
              <a:t>OMP_DISPLAY_ENV=</a:t>
            </a:r>
            <a:r>
              <a:rPr lang="en-US" sz="1900" dirty="0" smtClean="0"/>
              <a:t>true  # to display </a:t>
            </a:r>
            <a:r>
              <a:rPr lang="en-US" sz="1900" dirty="0" err="1" smtClean="0"/>
              <a:t>envs</a:t>
            </a:r>
            <a:r>
              <a:rPr lang="en-US" sz="1900" dirty="0" smtClean="0"/>
              <a:t> used/set by </a:t>
            </a:r>
            <a:r>
              <a:rPr lang="en-US" sz="1900" dirty="0" err="1" smtClean="0"/>
              <a:t>openmp</a:t>
            </a:r>
            <a:r>
              <a:rPr lang="en-US" sz="1900" dirty="0" smtClean="0"/>
              <a:t> runtime</a:t>
            </a:r>
            <a:endParaRPr lang="is-IS" sz="1900" dirty="0" smtClean="0"/>
          </a:p>
          <a:p>
            <a:pPr marL="400050" lvl="1" indent="0">
              <a:buNone/>
            </a:pPr>
            <a:r>
              <a:rPr lang="en-US" sz="1900" dirty="0" smtClean="0"/>
              <a:t>export OMP_NUM_THREADS=4</a:t>
            </a:r>
          </a:p>
          <a:p>
            <a:pPr marL="400050" lvl="1" indent="0">
              <a:buNone/>
            </a:pPr>
            <a:r>
              <a:rPr lang="en-US" sz="1900" dirty="0" err="1" smtClean="0"/>
              <a:t>srun</a:t>
            </a:r>
            <a:r>
              <a:rPr lang="en-US" sz="1900" dirty="0" smtClean="0"/>
              <a:t> –n 64 –c4  --</a:t>
            </a:r>
            <a:r>
              <a:rPr lang="en-US" sz="1900" dirty="0" err="1" smtClean="0"/>
              <a:t>cpu_bind</a:t>
            </a:r>
            <a:r>
              <a:rPr lang="en-US" sz="1900" dirty="0" smtClean="0"/>
              <a:t>=</a:t>
            </a:r>
            <a:r>
              <a:rPr lang="en-US" sz="1900" dirty="0" err="1" smtClean="0"/>
              <a:t>verbose,cores</a:t>
            </a:r>
            <a:r>
              <a:rPr lang="en-US" sz="1900" dirty="0" smtClean="0"/>
              <a:t> </a:t>
            </a:r>
            <a:r>
              <a:rPr lang="en-US" sz="1900" dirty="0" err="1" smtClean="0"/>
              <a:t>xthi.intel</a:t>
            </a:r>
            <a:r>
              <a:rPr lang="en-US" sz="1900" dirty="0" smtClean="0"/>
              <a:t>  #run 64 tasks with 4 threads each</a:t>
            </a:r>
          </a:p>
          <a:p>
            <a:pPr marL="400050" lvl="1" indent="0">
              <a:buNone/>
            </a:pPr>
            <a:r>
              <a:rPr lang="en-US" sz="1900" dirty="0" err="1" smtClean="0"/>
              <a:t>Srun</a:t>
            </a:r>
            <a:r>
              <a:rPr lang="en-US" sz="1900" dirty="0" smtClean="0"/>
              <a:t> –n 16 –c16 </a:t>
            </a:r>
            <a:r>
              <a:rPr lang="en-US" sz="1900" dirty="0"/>
              <a:t>--</a:t>
            </a:r>
            <a:r>
              <a:rPr lang="en-US" sz="1900" dirty="0" err="1"/>
              <a:t>cpu_bind</a:t>
            </a:r>
            <a:r>
              <a:rPr lang="en-US" sz="1900" dirty="0"/>
              <a:t>=</a:t>
            </a:r>
            <a:r>
              <a:rPr lang="en-US" sz="1900" dirty="0" err="1"/>
              <a:t>verbose,cores</a:t>
            </a:r>
            <a:r>
              <a:rPr lang="en-US" sz="1900" dirty="0"/>
              <a:t> </a:t>
            </a:r>
            <a:r>
              <a:rPr lang="en-US" sz="1900" dirty="0" err="1" smtClean="0"/>
              <a:t>xthi.intel</a:t>
            </a:r>
            <a:r>
              <a:rPr lang="en-US" dirty="0"/>
              <a:t> </a:t>
            </a:r>
            <a:r>
              <a:rPr lang="en-US" dirty="0" smtClean="0"/>
              <a:t> </a:t>
            </a:r>
            <a:r>
              <a:rPr lang="en-US" sz="1900" dirty="0" smtClean="0"/>
              <a:t># run 16 tasks 4 threads each</a:t>
            </a:r>
          </a:p>
          <a:p>
            <a:pPr marL="0" indent="0">
              <a:buNone/>
            </a:pPr>
            <a:endParaRPr lang="en-US" dirty="0"/>
          </a:p>
        </p:txBody>
      </p:sp>
    </p:spTree>
    <p:extLst>
      <p:ext uri="{BB962C8B-B14F-4D97-AF65-F5344CB8AC3E}">
        <p14:creationId xmlns:p14="http://schemas.microsoft.com/office/powerpoint/2010/main" val="21198622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37586F"/>
                </a:solidFill>
              </a:rPr>
              <a:t>sinfo</a:t>
            </a:r>
            <a:r>
              <a:rPr lang="en-US" dirty="0" smtClean="0">
                <a:solidFill>
                  <a:srgbClr val="37586F"/>
                </a:solidFill>
              </a:rPr>
              <a:t> </a:t>
            </a:r>
            <a:r>
              <a:rPr lang="en-US" dirty="0">
                <a:solidFill>
                  <a:srgbClr val="37586F"/>
                </a:solidFill>
              </a:rPr>
              <a:t>--format="%F %</a:t>
            </a:r>
            <a:r>
              <a:rPr lang="en-US" dirty="0" smtClean="0">
                <a:solidFill>
                  <a:srgbClr val="37586F"/>
                </a:solidFill>
              </a:rPr>
              <a:t>b” to show the number of nodes with active features </a:t>
            </a:r>
            <a:endParaRPr lang="en-US" dirty="0">
              <a:solidFill>
                <a:srgbClr val="37586F"/>
              </a:solidFill>
            </a:endParaRPr>
          </a:p>
        </p:txBody>
      </p:sp>
      <p:sp>
        <p:nvSpPr>
          <p:cNvPr id="3" name="Content Placeholder 2"/>
          <p:cNvSpPr>
            <a:spLocks noGrp="1"/>
          </p:cNvSpPr>
          <p:nvPr>
            <p:ph idx="1"/>
          </p:nvPr>
        </p:nvSpPr>
        <p:spPr>
          <a:xfrm>
            <a:off x="457200" y="1295400"/>
            <a:ext cx="4264891" cy="4830764"/>
          </a:xfrm>
          <a:solidFill>
            <a:schemeClr val="accent2">
              <a:lumMod val="20000"/>
              <a:lumOff val="80000"/>
            </a:schemeClr>
          </a:solidFill>
        </p:spPr>
        <p:txBody>
          <a:bodyPr>
            <a:normAutofit/>
          </a:bodyPr>
          <a:lstStyle/>
          <a:p>
            <a:pPr marL="0" indent="0">
              <a:buNone/>
            </a:pPr>
            <a:r>
              <a:rPr lang="en-US" sz="1800" b="0" dirty="0"/>
              <a:t>zz217@cori01:~&gt; date </a:t>
            </a:r>
          </a:p>
          <a:p>
            <a:pPr marL="0" indent="0">
              <a:buNone/>
            </a:pPr>
            <a:r>
              <a:rPr lang="nb-NO" sz="1800" b="0" dirty="0"/>
              <a:t>Mon Nov 28 15:10:36 PST 2016</a:t>
            </a:r>
            <a:endParaRPr lang="en-US" sz="1800" b="0" dirty="0"/>
          </a:p>
          <a:p>
            <a:pPr marL="0" indent="0">
              <a:buNone/>
            </a:pPr>
            <a:endParaRPr lang="en-US" sz="1800" b="0" dirty="0" smtClean="0"/>
          </a:p>
          <a:p>
            <a:pPr marL="0" indent="0">
              <a:buNone/>
            </a:pPr>
            <a:r>
              <a:rPr lang="en-US" sz="1800" b="0" dirty="0" smtClean="0"/>
              <a:t>zz217</a:t>
            </a:r>
            <a:r>
              <a:rPr lang="en-US" sz="1800" b="0" dirty="0"/>
              <a:t>@cori01:~&gt; </a:t>
            </a:r>
            <a:r>
              <a:rPr lang="en-US" sz="1800" dirty="0" err="1">
                <a:solidFill>
                  <a:srgbClr val="FF0000"/>
                </a:solidFill>
              </a:rPr>
              <a:t>sinfo</a:t>
            </a:r>
            <a:r>
              <a:rPr lang="en-US" sz="1800" dirty="0">
                <a:solidFill>
                  <a:srgbClr val="FF0000"/>
                </a:solidFill>
              </a:rPr>
              <a:t> --format="%F %b"</a:t>
            </a:r>
          </a:p>
          <a:p>
            <a:pPr marL="0" indent="0">
              <a:buNone/>
            </a:pPr>
            <a:r>
              <a:rPr lang="en-US" sz="1800" b="0" dirty="0"/>
              <a:t>NODES(A/I/O/T) ACTIVE_FEATURES</a:t>
            </a:r>
          </a:p>
          <a:p>
            <a:pPr marL="0" indent="0">
              <a:buNone/>
            </a:pPr>
            <a:r>
              <a:rPr lang="en-US" sz="1800" b="0" dirty="0"/>
              <a:t>1805/157/42/2004 </a:t>
            </a:r>
            <a:r>
              <a:rPr lang="en-US" sz="1800" b="0" dirty="0" err="1"/>
              <a:t>haswell</a:t>
            </a:r>
            <a:endParaRPr lang="en-US" sz="1800" b="0" dirty="0"/>
          </a:p>
          <a:p>
            <a:pPr marL="0" indent="0">
              <a:buNone/>
            </a:pPr>
            <a:r>
              <a:rPr lang="is-IS" sz="1800" b="0" dirty="0"/>
              <a:t>0/107/1/108 knl,flat,a2a</a:t>
            </a:r>
          </a:p>
          <a:p>
            <a:pPr marL="0" indent="0">
              <a:buNone/>
            </a:pPr>
            <a:r>
              <a:rPr lang="bg-BG" sz="1800" b="0" dirty="0"/>
              <a:t>0/0/1/1 knl</a:t>
            </a:r>
          </a:p>
          <a:p>
            <a:pPr marL="0" indent="0">
              <a:buNone/>
            </a:pPr>
            <a:r>
              <a:rPr lang="pt-BR" sz="1800" b="0" dirty="0"/>
              <a:t>0</a:t>
            </a:r>
            <a:r>
              <a:rPr lang="pt-BR" sz="1800" dirty="0"/>
              <a:t>/225/6/231 </a:t>
            </a:r>
            <a:r>
              <a:rPr lang="pt-BR" sz="1800" dirty="0" err="1"/>
              <a:t>knl,flat,quad</a:t>
            </a:r>
            <a:endParaRPr lang="pt-BR" sz="1800" dirty="0"/>
          </a:p>
          <a:p>
            <a:pPr marL="0" indent="0">
              <a:buNone/>
            </a:pPr>
            <a:r>
              <a:rPr lang="it-IT" sz="1800" dirty="0">
                <a:solidFill>
                  <a:srgbClr val="FF0000"/>
                </a:solidFill>
              </a:rPr>
              <a:t>2500/1942/60/4502 </a:t>
            </a:r>
            <a:r>
              <a:rPr lang="it-IT" sz="1800" dirty="0" err="1">
                <a:solidFill>
                  <a:srgbClr val="FF0000"/>
                </a:solidFill>
              </a:rPr>
              <a:t>knl,cache,quad</a:t>
            </a:r>
            <a:endParaRPr lang="it-IT" sz="1800" dirty="0">
              <a:solidFill>
                <a:srgbClr val="FF0000"/>
              </a:solidFill>
            </a:endParaRPr>
          </a:p>
          <a:p>
            <a:pPr marL="0" indent="0">
              <a:buNone/>
            </a:pPr>
            <a:r>
              <a:rPr lang="it-IT" sz="1800" dirty="0">
                <a:solidFill>
                  <a:srgbClr val="FF0000"/>
                </a:solidFill>
              </a:rPr>
              <a:t>2676/995/6/3677 </a:t>
            </a:r>
            <a:r>
              <a:rPr lang="it-IT" sz="1800" dirty="0" err="1">
                <a:solidFill>
                  <a:srgbClr val="FF0000"/>
                </a:solidFill>
              </a:rPr>
              <a:t>quad,cache,knl</a:t>
            </a:r>
            <a:endParaRPr lang="it-IT" sz="1800" dirty="0">
              <a:solidFill>
                <a:srgbClr val="FF0000"/>
              </a:solidFill>
            </a:endParaRPr>
          </a:p>
          <a:p>
            <a:pPr marL="0" indent="0">
              <a:buNone/>
            </a:pPr>
            <a:r>
              <a:rPr lang="bg-BG" sz="1800" b="0" dirty="0"/>
              <a:t>768/0/0/768 snc4,flat,knl</a:t>
            </a:r>
          </a:p>
          <a:p>
            <a:pPr marL="0" indent="0">
              <a:buNone/>
            </a:pPr>
            <a:r>
              <a:rPr lang="pt-BR" sz="1800" dirty="0"/>
              <a:t>0/8/0/8 </a:t>
            </a:r>
            <a:r>
              <a:rPr lang="pt-BR" sz="1800" dirty="0" err="1"/>
              <a:t>quad,flat,knl</a:t>
            </a:r>
            <a:endParaRPr lang="pt-BR" sz="1800" dirty="0"/>
          </a:p>
          <a:p>
            <a:pPr marL="0" indent="0">
              <a:buNone/>
            </a:pPr>
            <a:r>
              <a:rPr lang="en-US" sz="1800" b="0" dirty="0"/>
              <a:t>0/8/1/9 snc2,flat,</a:t>
            </a:r>
            <a:r>
              <a:rPr lang="en-US" sz="1800" b="0" dirty="0" smtClean="0"/>
              <a:t>knl</a:t>
            </a:r>
            <a:endParaRPr lang="en-US" sz="18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54</a:t>
            </a:fld>
            <a:r>
              <a:rPr lang="en-US" smtClean="0"/>
              <a:t> -</a:t>
            </a:r>
            <a:endParaRPr lang="en-US" dirty="0"/>
          </a:p>
        </p:txBody>
      </p:sp>
      <p:sp>
        <p:nvSpPr>
          <p:cNvPr id="8" name="TextBox 7"/>
          <p:cNvSpPr txBox="1"/>
          <p:nvPr/>
        </p:nvSpPr>
        <p:spPr>
          <a:xfrm>
            <a:off x="5423362" y="2008910"/>
            <a:ext cx="3175001" cy="1754327"/>
          </a:xfrm>
          <a:prstGeom prst="rect">
            <a:avLst/>
          </a:prstGeom>
          <a:noFill/>
        </p:spPr>
        <p:txBody>
          <a:bodyPr wrap="square" rtlCol="0">
            <a:spAutoFit/>
          </a:bodyPr>
          <a:lstStyle/>
          <a:p>
            <a:r>
              <a:rPr lang="en-US" dirty="0" smtClean="0"/>
              <a:t>This command shows that there there are 8179 KNL nodes in </a:t>
            </a:r>
            <a:r>
              <a:rPr lang="en-US" dirty="0" err="1" smtClean="0"/>
              <a:t>quad,cache</a:t>
            </a:r>
            <a:r>
              <a:rPr lang="en-US" dirty="0" smtClean="0"/>
              <a:t> mode; 239 nodes in </a:t>
            </a:r>
            <a:r>
              <a:rPr lang="en-US" dirty="0" err="1" smtClean="0"/>
              <a:t>quad,flat</a:t>
            </a:r>
            <a:r>
              <a:rPr lang="en-US" dirty="0" smtClean="0"/>
              <a:t> mode;768 nodes in snc4,flat mode;9 in snc2,flat mode </a:t>
            </a:r>
          </a:p>
        </p:txBody>
      </p:sp>
      <p:sp>
        <p:nvSpPr>
          <p:cNvPr id="10" name="Rectangular Callout 9"/>
          <p:cNvSpPr/>
          <p:nvPr/>
        </p:nvSpPr>
        <p:spPr>
          <a:xfrm>
            <a:off x="5160818" y="1743937"/>
            <a:ext cx="3525982" cy="2032000"/>
          </a:xfrm>
          <a:prstGeom prst="wedgeRectCallout">
            <a:avLst>
              <a:gd name="adj1" fmla="val -66406"/>
              <a:gd name="adj2" fmla="val -14205"/>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91718" y="4479636"/>
            <a:ext cx="3163455" cy="646331"/>
          </a:xfrm>
          <a:prstGeom prst="rect">
            <a:avLst/>
          </a:prstGeom>
          <a:noFill/>
        </p:spPr>
        <p:txBody>
          <a:bodyPr wrap="square" rtlCol="0">
            <a:spAutoFit/>
          </a:bodyPr>
          <a:lstStyle/>
          <a:p>
            <a:r>
              <a:rPr lang="en-US" dirty="0" smtClean="0"/>
              <a:t>The order of features does not make difference.</a:t>
            </a:r>
          </a:p>
        </p:txBody>
      </p:sp>
      <p:sp>
        <p:nvSpPr>
          <p:cNvPr id="6" name="Rectangular Callout 5"/>
          <p:cNvSpPr/>
          <p:nvPr/>
        </p:nvSpPr>
        <p:spPr>
          <a:xfrm>
            <a:off x="5391718" y="4421432"/>
            <a:ext cx="3071091" cy="797113"/>
          </a:xfrm>
          <a:prstGeom prst="wedgeRectCallout">
            <a:avLst>
              <a:gd name="adj1" fmla="val -76487"/>
              <a:gd name="adj2" fmla="val -29473"/>
            </a:avLst>
          </a:prstGeom>
          <a:noFill/>
          <a:ln>
            <a:solidFill>
              <a:srgbClr val="FF95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15091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Snc2,flat (</a:t>
            </a:r>
            <a:r>
              <a:rPr lang="en-US" dirty="0" err="1"/>
              <a:t>salloc</a:t>
            </a:r>
            <a:r>
              <a:rPr lang="en-US" dirty="0"/>
              <a:t> -N 1 -p </a:t>
            </a:r>
            <a:r>
              <a:rPr lang="en-US" dirty="0" smtClean="0"/>
              <a:t>regular -</a:t>
            </a:r>
            <a:r>
              <a:rPr lang="en-US" dirty="0"/>
              <a:t>C knl,snc2,</a:t>
            </a:r>
            <a:r>
              <a:rPr lang="en-US" dirty="0" smtClean="0"/>
              <a:t>flat)</a:t>
            </a:r>
            <a:endParaRPr lang="en-US" dirty="0"/>
          </a:p>
        </p:txBody>
      </p:sp>
      <p:sp>
        <p:nvSpPr>
          <p:cNvPr id="3" name="Content Placeholder 2"/>
          <p:cNvSpPr>
            <a:spLocks noGrp="1"/>
          </p:cNvSpPr>
          <p:nvPr>
            <p:ph idx="1"/>
          </p:nvPr>
        </p:nvSpPr>
        <p:spPr>
          <a:xfrm>
            <a:off x="457199" y="1295400"/>
            <a:ext cx="8375073" cy="4830764"/>
          </a:xfrm>
        </p:spPr>
        <p:txBody>
          <a:bodyPr>
            <a:noAutofit/>
          </a:bodyPr>
          <a:lstStyle/>
          <a:p>
            <a:pPr marL="0" indent="0">
              <a:buNone/>
            </a:pPr>
            <a:r>
              <a:rPr lang="en-US" sz="1400" dirty="0" smtClean="0"/>
              <a:t>zz217@nid11512:~&gt; </a:t>
            </a:r>
            <a:r>
              <a:rPr lang="en-US" sz="1400" dirty="0" err="1" smtClean="0"/>
              <a:t>numactl</a:t>
            </a:r>
            <a:r>
              <a:rPr lang="en-US" sz="1400" dirty="0" smtClean="0"/>
              <a:t> -H</a:t>
            </a:r>
          </a:p>
          <a:p>
            <a:pPr marL="0" indent="0">
              <a:buNone/>
            </a:pPr>
            <a:r>
              <a:rPr lang="en-US" sz="1400" dirty="0" smtClean="0"/>
              <a:t>available: 4 nodes (0-3)</a:t>
            </a:r>
          </a:p>
          <a:p>
            <a:pPr marL="0" indent="0">
              <a:buNone/>
            </a:pPr>
            <a:r>
              <a:rPr lang="cs-CZ" sz="1400" dirty="0" smtClean="0"/>
              <a:t>node 0 </a:t>
            </a:r>
            <a:r>
              <a:rPr lang="cs-CZ" sz="1400" dirty="0" err="1" smtClean="0"/>
              <a:t>cpus</a:t>
            </a:r>
            <a:r>
              <a:rPr lang="cs-CZ" sz="1400" dirty="0" smtClean="0"/>
              <a:t>: 0 1 2 3 4 5 6 7 8 9 10 11 12 13 14 15 16 17 18 19 20 21 22 23 24 25 26 27 28 29 30 31 32 33 68 69 70 71 72 73 74 75 76 77 78 79 80 81 82 83 84 85 86 87 88 89 90 91 92 93 94 95 96 97 98 99 100 101 136 137 138 139 140 141 142 143 144 145 146 147 148 149 150 151 152 153 154 155 156 157 158 159 160 161 162 163 164 165 166 167 168 169 204 205 206 207 208 209 210 211 212 213 214 215 216 217 218 219 220 221 222 223 224 225 226 227 228 229 230 231 232 233 234 235 236 237</a:t>
            </a:r>
          </a:p>
          <a:p>
            <a:pPr marL="0" indent="0">
              <a:buNone/>
            </a:pPr>
            <a:r>
              <a:rPr lang="tr-TR" sz="1400" dirty="0" err="1" smtClean="0"/>
              <a:t>node</a:t>
            </a:r>
            <a:r>
              <a:rPr lang="tr-TR" sz="1400" dirty="0" smtClean="0"/>
              <a:t> 0 size: 48293 MB</a:t>
            </a:r>
          </a:p>
          <a:p>
            <a:pPr marL="0" indent="0">
              <a:buNone/>
            </a:pPr>
            <a:r>
              <a:rPr lang="pt-BR" sz="1400" dirty="0" smtClean="0"/>
              <a:t>node 0 </a:t>
            </a:r>
            <a:r>
              <a:rPr lang="pt-BR" sz="1400" dirty="0" err="1" smtClean="0"/>
              <a:t>free</a:t>
            </a:r>
            <a:r>
              <a:rPr lang="pt-BR" sz="1400" dirty="0" smtClean="0"/>
              <a:t>: 46047 MB</a:t>
            </a:r>
          </a:p>
          <a:p>
            <a:pPr marL="0" indent="0">
              <a:buNone/>
            </a:pPr>
            <a:r>
              <a:rPr lang="cs-CZ" sz="1400" dirty="0" smtClean="0"/>
              <a:t>node 1 </a:t>
            </a:r>
            <a:r>
              <a:rPr lang="cs-CZ" sz="1400" dirty="0" err="1" smtClean="0"/>
              <a:t>cpus</a:t>
            </a:r>
            <a:r>
              <a:rPr lang="cs-CZ" sz="1400" dirty="0" smtClean="0"/>
              <a:t>: 34 35 36 37 38 39 40 41 42 43 44 45 46 47 48 49 50 51 52 53 54 55 56 57 58 59 60 61 62 63 64 65 66 67 102 103 104 105 106 107 108 109 110 111 112 113 114 115 116 117 118 119 120 121 122 123 124 125 126 127 128 129 130 131 132 133 134 135 170 171 172 173 174 175 176 177 178 179 180 181 182 183 184 185 186 187 188 189 190 191 192 193 194 195 196 197 198 199 200 201 202 203 238 239 240 241 242 243 244 245 246 247 248 249 250 251 252 253 254 255 256 257 258 259 260 261 262 263 264 265 266 267 268 269 270 271</a:t>
            </a:r>
          </a:p>
          <a:p>
            <a:pPr marL="0" indent="0">
              <a:buNone/>
            </a:pPr>
            <a:r>
              <a:rPr lang="tr-TR" sz="1400" dirty="0" err="1" smtClean="0"/>
              <a:t>node</a:t>
            </a:r>
            <a:r>
              <a:rPr lang="tr-TR" sz="1400" dirty="0" smtClean="0"/>
              <a:t> 1 size: 48466 MB</a:t>
            </a:r>
          </a:p>
          <a:p>
            <a:pPr marL="0" indent="0">
              <a:buNone/>
            </a:pPr>
            <a:r>
              <a:rPr lang="cs-CZ" sz="1400" dirty="0" smtClean="0"/>
              <a:t>node 1 free: 44949 MB</a:t>
            </a:r>
            <a:endParaRPr lang="cs-CZ" sz="14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55</a:t>
            </a:fld>
            <a:r>
              <a:rPr lang="en-US" dirty="0" smtClean="0"/>
              <a:t> -</a:t>
            </a:r>
            <a:endParaRPr lang="en-US" dirty="0"/>
          </a:p>
        </p:txBody>
      </p:sp>
      <p:sp>
        <p:nvSpPr>
          <p:cNvPr id="5" name="Rectangle 4"/>
          <p:cNvSpPr/>
          <p:nvPr/>
        </p:nvSpPr>
        <p:spPr>
          <a:xfrm>
            <a:off x="457199" y="5153165"/>
            <a:ext cx="2401454" cy="1384995"/>
          </a:xfrm>
          <a:prstGeom prst="rect">
            <a:avLst/>
          </a:prstGeom>
        </p:spPr>
        <p:txBody>
          <a:bodyPr wrap="square">
            <a:spAutoFit/>
          </a:bodyPr>
          <a:lstStyle/>
          <a:p>
            <a:r>
              <a:rPr lang="cs-CZ" sz="1400" dirty="0"/>
              <a:t>node 2 </a:t>
            </a:r>
            <a:r>
              <a:rPr lang="cs-CZ" sz="1400" dirty="0" err="1"/>
              <a:t>cpus</a:t>
            </a:r>
            <a:r>
              <a:rPr lang="cs-CZ" sz="1400" dirty="0"/>
              <a:t>:</a:t>
            </a:r>
          </a:p>
          <a:p>
            <a:r>
              <a:rPr lang="tr-TR" sz="1400" dirty="0" err="1"/>
              <a:t>node</a:t>
            </a:r>
            <a:r>
              <a:rPr lang="tr-TR" sz="1400" dirty="0"/>
              <a:t> 2 size: 8079 MB</a:t>
            </a:r>
          </a:p>
          <a:p>
            <a:r>
              <a:rPr lang="en-US" sz="1400" dirty="0"/>
              <a:t>node 2 free: 7983 MB</a:t>
            </a:r>
          </a:p>
          <a:p>
            <a:r>
              <a:rPr lang="en-US" sz="1400" dirty="0"/>
              <a:t>node 3 </a:t>
            </a:r>
            <a:r>
              <a:rPr lang="en-US" sz="1400" dirty="0" err="1"/>
              <a:t>cpus</a:t>
            </a:r>
            <a:r>
              <a:rPr lang="en-US" sz="1400" dirty="0"/>
              <a:t>:</a:t>
            </a:r>
          </a:p>
          <a:p>
            <a:r>
              <a:rPr lang="tr-TR" sz="1400" dirty="0" err="1"/>
              <a:t>node</a:t>
            </a:r>
            <a:r>
              <a:rPr lang="tr-TR" sz="1400" dirty="0"/>
              <a:t> 3 size: 8077 MB</a:t>
            </a:r>
          </a:p>
          <a:p>
            <a:r>
              <a:rPr lang="en-US" sz="1400" dirty="0"/>
              <a:t>node 3 free: 7980 </a:t>
            </a:r>
            <a:r>
              <a:rPr lang="en-US" sz="1400" dirty="0" smtClean="0"/>
              <a:t>MB</a:t>
            </a:r>
            <a:endParaRPr lang="en-US" sz="1400" dirty="0"/>
          </a:p>
        </p:txBody>
      </p:sp>
      <p:sp>
        <p:nvSpPr>
          <p:cNvPr id="6" name="Rectangle 5"/>
          <p:cNvSpPr/>
          <p:nvPr/>
        </p:nvSpPr>
        <p:spPr>
          <a:xfrm>
            <a:off x="2505364" y="5145742"/>
            <a:ext cx="1697181" cy="1384995"/>
          </a:xfrm>
          <a:prstGeom prst="rect">
            <a:avLst/>
          </a:prstGeom>
        </p:spPr>
        <p:txBody>
          <a:bodyPr wrap="square">
            <a:spAutoFit/>
          </a:bodyPr>
          <a:lstStyle/>
          <a:p>
            <a:r>
              <a:rPr lang="en-US" sz="1400" dirty="0"/>
              <a:t>node distances:</a:t>
            </a:r>
          </a:p>
          <a:p>
            <a:r>
              <a:rPr lang="de-DE" sz="1400" dirty="0" err="1"/>
              <a:t>node</a:t>
            </a:r>
            <a:r>
              <a:rPr lang="de-DE" sz="1400" dirty="0"/>
              <a:t>   0   1   2   3 </a:t>
            </a:r>
          </a:p>
          <a:p>
            <a:r>
              <a:rPr lang="de-DE" sz="1400" dirty="0"/>
              <a:t>  0:  10  21  31  41 </a:t>
            </a:r>
          </a:p>
          <a:p>
            <a:r>
              <a:rPr lang="de-DE" sz="1400" dirty="0"/>
              <a:t>  1:  21  10  41  31 </a:t>
            </a:r>
          </a:p>
          <a:p>
            <a:r>
              <a:rPr lang="de-DE" sz="1400" dirty="0"/>
              <a:t>  2:  31  41  10  41 </a:t>
            </a:r>
          </a:p>
          <a:p>
            <a:r>
              <a:rPr lang="de-DE" sz="1400" dirty="0"/>
              <a:t>  3:  41  31  41  10 </a:t>
            </a:r>
            <a:endParaRPr lang="en-US" sz="1400" dirty="0"/>
          </a:p>
        </p:txBody>
      </p:sp>
      <p:sp>
        <p:nvSpPr>
          <p:cNvPr id="7" name="Rectangle 6"/>
          <p:cNvSpPr/>
          <p:nvPr/>
        </p:nvSpPr>
        <p:spPr>
          <a:xfrm>
            <a:off x="5911273" y="5100012"/>
            <a:ext cx="646545" cy="1223063"/>
          </a:xfrm>
          <a:prstGeom prst="rect">
            <a:avLst/>
          </a:prstGeom>
          <a:pattFill prst="dkHorz">
            <a:fgClr>
              <a:srgbClr val="6B4C01"/>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29403" y="5098790"/>
            <a:ext cx="646545" cy="1223063"/>
          </a:xfrm>
          <a:prstGeom prst="rect">
            <a:avLst/>
          </a:prstGeom>
          <a:pattFill prst="dkHorz">
            <a:fgClr>
              <a:schemeClr val="bg2">
                <a:lumMod val="2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465779" y="5678280"/>
            <a:ext cx="1099126" cy="276999"/>
          </a:xfrm>
          <a:prstGeom prst="rect">
            <a:avLst/>
          </a:prstGeom>
          <a:noFill/>
        </p:spPr>
        <p:txBody>
          <a:bodyPr wrap="square" rtlCol="0">
            <a:spAutoFit/>
          </a:bodyPr>
          <a:lstStyle/>
          <a:p>
            <a:r>
              <a:rPr lang="en-US" sz="1200" b="1" dirty="0" smtClean="0"/>
              <a:t>NUMA node 2</a:t>
            </a:r>
          </a:p>
        </p:txBody>
      </p:sp>
      <p:sp>
        <p:nvSpPr>
          <p:cNvPr id="12" name="TextBox 11"/>
          <p:cNvSpPr txBox="1"/>
          <p:nvPr/>
        </p:nvSpPr>
        <p:spPr>
          <a:xfrm>
            <a:off x="5569526" y="4786403"/>
            <a:ext cx="1214581" cy="276999"/>
          </a:xfrm>
          <a:prstGeom prst="rect">
            <a:avLst/>
          </a:prstGeom>
          <a:noFill/>
        </p:spPr>
        <p:txBody>
          <a:bodyPr wrap="square" rtlCol="0">
            <a:spAutoFit/>
          </a:bodyPr>
          <a:lstStyle/>
          <a:p>
            <a:r>
              <a:rPr lang="en-US" sz="1200" b="1" dirty="0" smtClean="0"/>
              <a:t>NUMA node 0</a:t>
            </a:r>
          </a:p>
        </p:txBody>
      </p:sp>
      <p:sp>
        <p:nvSpPr>
          <p:cNvPr id="13" name="TextBox 12"/>
          <p:cNvSpPr txBox="1"/>
          <p:nvPr/>
        </p:nvSpPr>
        <p:spPr>
          <a:xfrm>
            <a:off x="7626933" y="5683807"/>
            <a:ext cx="1094509" cy="276999"/>
          </a:xfrm>
          <a:prstGeom prst="rect">
            <a:avLst/>
          </a:prstGeom>
          <a:noFill/>
        </p:spPr>
        <p:txBody>
          <a:bodyPr wrap="square" rtlCol="0">
            <a:spAutoFit/>
          </a:bodyPr>
          <a:lstStyle/>
          <a:p>
            <a:r>
              <a:rPr lang="en-US" sz="1200" b="1" dirty="0" smtClean="0"/>
              <a:t>NUMA node 3</a:t>
            </a:r>
          </a:p>
        </p:txBody>
      </p:sp>
      <p:sp>
        <p:nvSpPr>
          <p:cNvPr id="14" name="TextBox 13"/>
          <p:cNvSpPr txBox="1"/>
          <p:nvPr/>
        </p:nvSpPr>
        <p:spPr>
          <a:xfrm>
            <a:off x="6553207" y="4798701"/>
            <a:ext cx="1214581" cy="276999"/>
          </a:xfrm>
          <a:prstGeom prst="rect">
            <a:avLst/>
          </a:prstGeom>
          <a:noFill/>
        </p:spPr>
        <p:txBody>
          <a:bodyPr wrap="square" rtlCol="0">
            <a:spAutoFit/>
          </a:bodyPr>
          <a:lstStyle/>
          <a:p>
            <a:r>
              <a:rPr lang="en-US" sz="1200" b="1" dirty="0" smtClean="0"/>
              <a:t>NUMA node 1</a:t>
            </a:r>
          </a:p>
        </p:txBody>
      </p:sp>
      <p:sp>
        <p:nvSpPr>
          <p:cNvPr id="15" name="Rectangle 14"/>
          <p:cNvSpPr/>
          <p:nvPr/>
        </p:nvSpPr>
        <p:spPr>
          <a:xfrm>
            <a:off x="7386781" y="5376642"/>
            <a:ext cx="219364" cy="771615"/>
          </a:xfrm>
          <a:prstGeom prst="rect">
            <a:avLst/>
          </a:prstGeom>
          <a:solidFill>
            <a:srgbClr val="FF95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81071" y="5376642"/>
            <a:ext cx="219364" cy="771615"/>
          </a:xfrm>
          <a:prstGeom prst="rect">
            <a:avLst/>
          </a:prstGeom>
          <a:solidFill>
            <a:srgbClr val="FF95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675582" y="5362809"/>
            <a:ext cx="563416" cy="430887"/>
          </a:xfrm>
          <a:prstGeom prst="rect">
            <a:avLst/>
          </a:prstGeom>
          <a:solidFill>
            <a:srgbClr val="FFFFFF"/>
          </a:solidFill>
        </p:spPr>
        <p:txBody>
          <a:bodyPr wrap="square">
            <a:spAutoFit/>
          </a:bodyPr>
          <a:lstStyle/>
          <a:p>
            <a:r>
              <a:rPr lang="en-US" sz="1100" dirty="0" smtClean="0"/>
              <a:t>Core 34-67</a:t>
            </a:r>
            <a:endParaRPr lang="en-US" sz="1100" dirty="0"/>
          </a:p>
        </p:txBody>
      </p:sp>
      <p:sp>
        <p:nvSpPr>
          <p:cNvPr id="19" name="Rectangle 18"/>
          <p:cNvSpPr/>
          <p:nvPr/>
        </p:nvSpPr>
        <p:spPr>
          <a:xfrm>
            <a:off x="5945908" y="5364472"/>
            <a:ext cx="572659" cy="430887"/>
          </a:xfrm>
          <a:prstGeom prst="rect">
            <a:avLst/>
          </a:prstGeom>
          <a:solidFill>
            <a:schemeClr val="bg1"/>
          </a:solidFill>
        </p:spPr>
        <p:txBody>
          <a:bodyPr wrap="square">
            <a:spAutoFit/>
          </a:bodyPr>
          <a:lstStyle/>
          <a:p>
            <a:r>
              <a:rPr lang="en-US" sz="1100" dirty="0" smtClean="0"/>
              <a:t>Core 0-33</a:t>
            </a:r>
            <a:endParaRPr lang="en-US" sz="1100" dirty="0"/>
          </a:p>
        </p:txBody>
      </p:sp>
    </p:spTree>
    <p:extLst>
      <p:ext uri="{BB962C8B-B14F-4D97-AF65-F5344CB8AC3E}">
        <p14:creationId xmlns:p14="http://schemas.microsoft.com/office/powerpoint/2010/main" val="29612601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default distribution on Cori is </a:t>
            </a:r>
            <a:r>
              <a:rPr lang="en-US" dirty="0" smtClean="0">
                <a:solidFill>
                  <a:srgbClr val="FF0000"/>
                </a:solidFill>
              </a:rPr>
              <a:t>-m </a:t>
            </a:r>
            <a:r>
              <a:rPr lang="en-US" dirty="0" err="1" smtClean="0">
                <a:solidFill>
                  <a:srgbClr val="FF0000"/>
                </a:solidFill>
              </a:rPr>
              <a:t>block:cyclic</a:t>
            </a:r>
            <a:endParaRPr lang="en-US" dirty="0">
              <a:solidFill>
                <a:srgbClr val="FF0000"/>
              </a:solidFill>
            </a:endParaRPr>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56</a:t>
            </a:fld>
            <a:r>
              <a:rPr lang="en-US" smtClean="0"/>
              <a:t> -</a:t>
            </a:r>
            <a:endParaRPr lang="en-US" dirty="0"/>
          </a:p>
        </p:txBody>
      </p:sp>
      <p:sp>
        <p:nvSpPr>
          <p:cNvPr id="80" name="TextBox 79"/>
          <p:cNvSpPr txBox="1"/>
          <p:nvPr/>
        </p:nvSpPr>
        <p:spPr>
          <a:xfrm>
            <a:off x="536862" y="1168678"/>
            <a:ext cx="7872851" cy="1477328"/>
          </a:xfrm>
          <a:prstGeom prst="rect">
            <a:avLst/>
          </a:prstGeom>
          <a:noFill/>
        </p:spPr>
        <p:txBody>
          <a:bodyPr wrap="square" rtlCol="0">
            <a:spAutoFit/>
          </a:bodyPr>
          <a:lstStyle/>
          <a:p>
            <a:r>
              <a:rPr lang="en-US" dirty="0" err="1"/>
              <a:t>s</a:t>
            </a:r>
            <a:r>
              <a:rPr lang="en-US" dirty="0" err="1" smtClean="0"/>
              <a:t>alloc</a:t>
            </a:r>
            <a:r>
              <a:rPr lang="en-US" dirty="0" smtClean="0"/>
              <a:t> </a:t>
            </a:r>
            <a:r>
              <a:rPr lang="en-US" dirty="0" smtClean="0">
                <a:solidFill>
                  <a:srgbClr val="FF0000"/>
                </a:solidFill>
              </a:rPr>
              <a:t>–N 2 </a:t>
            </a:r>
            <a:r>
              <a:rPr lang="en-US" dirty="0" smtClean="0"/>
              <a:t>–p debug –C knl,snc2,flat</a:t>
            </a:r>
          </a:p>
          <a:p>
            <a:r>
              <a:rPr lang="is-IS" dirty="0" smtClean="0"/>
              <a:t>…</a:t>
            </a:r>
            <a:endParaRPr lang="en-US" dirty="0" smtClean="0"/>
          </a:p>
          <a:p>
            <a:r>
              <a:rPr lang="en-US" dirty="0" err="1"/>
              <a:t>s</a:t>
            </a:r>
            <a:r>
              <a:rPr lang="en-US" dirty="0" err="1" smtClean="0"/>
              <a:t>run</a:t>
            </a:r>
            <a:r>
              <a:rPr lang="en-US" dirty="0" smtClean="0"/>
              <a:t> –n 11 –c4 –</a:t>
            </a:r>
            <a:r>
              <a:rPr lang="en-US" dirty="0" err="1" smtClean="0"/>
              <a:t>cpu_bind</a:t>
            </a:r>
            <a:r>
              <a:rPr lang="en-US" dirty="0" smtClean="0"/>
              <a:t>=cores ./</a:t>
            </a:r>
            <a:r>
              <a:rPr lang="en-US" dirty="0" err="1" smtClean="0"/>
              <a:t>a.out</a:t>
            </a:r>
            <a:r>
              <a:rPr lang="en-US" dirty="0" smtClean="0"/>
              <a:t> </a:t>
            </a:r>
          </a:p>
          <a:p>
            <a:r>
              <a:rPr lang="en-US" dirty="0" smtClean="0"/>
              <a:t>#or </a:t>
            </a:r>
          </a:p>
          <a:p>
            <a:r>
              <a:rPr lang="en-US" dirty="0" err="1" smtClean="0"/>
              <a:t>srun</a:t>
            </a:r>
            <a:r>
              <a:rPr lang="en-US" dirty="0" smtClean="0"/>
              <a:t> </a:t>
            </a:r>
            <a:r>
              <a:rPr lang="en-US" dirty="0"/>
              <a:t>–n </a:t>
            </a:r>
            <a:r>
              <a:rPr lang="en-US" dirty="0" smtClean="0"/>
              <a:t>11 </a:t>
            </a:r>
            <a:r>
              <a:rPr lang="en-US" dirty="0"/>
              <a:t>–c4 –</a:t>
            </a:r>
            <a:r>
              <a:rPr lang="en-US" dirty="0" err="1"/>
              <a:t>cpu_bind</a:t>
            </a:r>
            <a:r>
              <a:rPr lang="en-US" dirty="0"/>
              <a:t>=</a:t>
            </a:r>
            <a:r>
              <a:rPr lang="en-US" dirty="0" smtClean="0"/>
              <a:t>cores </a:t>
            </a:r>
            <a:r>
              <a:rPr lang="mr-IN" dirty="0" smtClean="0"/>
              <a:t>–</a:t>
            </a:r>
            <a:r>
              <a:rPr lang="en-US" dirty="0" smtClean="0"/>
              <a:t>m </a:t>
            </a:r>
            <a:r>
              <a:rPr lang="en-US" dirty="0" err="1" smtClean="0"/>
              <a:t>block:cyclic</a:t>
            </a:r>
            <a:r>
              <a:rPr lang="en-US" dirty="0" smtClean="0"/>
              <a:t> </a:t>
            </a:r>
            <a:r>
              <a:rPr lang="en-US" dirty="0"/>
              <a:t>./</a:t>
            </a:r>
            <a:r>
              <a:rPr lang="en-US" dirty="0" err="1"/>
              <a:t>a.out</a:t>
            </a:r>
            <a:r>
              <a:rPr lang="en-US" dirty="0"/>
              <a:t> </a:t>
            </a:r>
            <a:r>
              <a:rPr lang="en-US" dirty="0" smtClean="0"/>
              <a:t> </a:t>
            </a:r>
          </a:p>
        </p:txBody>
      </p:sp>
      <p:grpSp>
        <p:nvGrpSpPr>
          <p:cNvPr id="366" name="Group 365"/>
          <p:cNvGrpSpPr/>
          <p:nvPr/>
        </p:nvGrpSpPr>
        <p:grpSpPr>
          <a:xfrm>
            <a:off x="553159" y="2723399"/>
            <a:ext cx="3967128" cy="2958550"/>
            <a:chOff x="553159" y="2723399"/>
            <a:chExt cx="3967128" cy="2958550"/>
          </a:xfrm>
        </p:grpSpPr>
        <p:grpSp>
          <p:nvGrpSpPr>
            <p:cNvPr id="367" name="Group 366"/>
            <p:cNvGrpSpPr/>
            <p:nvPr/>
          </p:nvGrpSpPr>
          <p:grpSpPr>
            <a:xfrm>
              <a:off x="553159" y="2723399"/>
              <a:ext cx="3967128" cy="2958550"/>
              <a:chOff x="375352" y="2681064"/>
              <a:chExt cx="3967128" cy="2958550"/>
            </a:xfrm>
          </p:grpSpPr>
          <p:sp>
            <p:nvSpPr>
              <p:cNvPr id="372" name="Rectangle 371"/>
              <p:cNvSpPr/>
              <p:nvPr/>
            </p:nvSpPr>
            <p:spPr>
              <a:xfrm>
                <a:off x="428079" y="2731864"/>
                <a:ext cx="3813722" cy="2907750"/>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TextBox 372"/>
              <p:cNvSpPr txBox="1"/>
              <p:nvPr/>
            </p:nvSpPr>
            <p:spPr>
              <a:xfrm>
                <a:off x="1788513" y="2681064"/>
                <a:ext cx="1645579" cy="275177"/>
              </a:xfrm>
              <a:prstGeom prst="rect">
                <a:avLst/>
              </a:prstGeom>
              <a:noFill/>
            </p:spPr>
            <p:txBody>
              <a:bodyPr wrap="square" rtlCol="0">
                <a:spAutoFit/>
              </a:bodyPr>
              <a:lstStyle/>
              <a:p>
                <a:r>
                  <a:rPr lang="en-US" dirty="0" smtClean="0"/>
                  <a:t>KNL Node1</a:t>
                </a:r>
              </a:p>
            </p:txBody>
          </p:sp>
          <p:grpSp>
            <p:nvGrpSpPr>
              <p:cNvPr id="374" name="Group 373"/>
              <p:cNvGrpSpPr/>
              <p:nvPr/>
            </p:nvGrpSpPr>
            <p:grpSpPr>
              <a:xfrm>
                <a:off x="910359" y="2986826"/>
                <a:ext cx="1398097" cy="2558165"/>
                <a:chOff x="1108363" y="1669742"/>
                <a:chExt cx="1581728" cy="3433476"/>
              </a:xfrm>
            </p:grpSpPr>
            <p:sp>
              <p:nvSpPr>
                <p:cNvPr id="415" name="Rectangle 414"/>
                <p:cNvSpPr/>
                <p:nvPr/>
              </p:nvSpPr>
              <p:spPr>
                <a:xfrm>
                  <a:off x="1108363" y="2050619"/>
                  <a:ext cx="1581728" cy="305259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TextBox 415"/>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417" name="Straight Connector 416"/>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27" name="TextBox 426"/>
                <p:cNvSpPr txBox="1"/>
                <p:nvPr/>
              </p:nvSpPr>
              <p:spPr>
                <a:xfrm>
                  <a:off x="1595491" y="4125994"/>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375" name="Group 374"/>
              <p:cNvGrpSpPr/>
              <p:nvPr/>
            </p:nvGrpSpPr>
            <p:grpSpPr>
              <a:xfrm>
                <a:off x="2366884" y="2981511"/>
                <a:ext cx="1406563" cy="2563480"/>
                <a:chOff x="955099" y="1669742"/>
                <a:chExt cx="1591306" cy="3440610"/>
              </a:xfrm>
            </p:grpSpPr>
            <p:sp>
              <p:nvSpPr>
                <p:cNvPr id="402" name="Rectangle 401"/>
                <p:cNvSpPr/>
                <p:nvPr/>
              </p:nvSpPr>
              <p:spPr>
                <a:xfrm>
                  <a:off x="955099" y="2050619"/>
                  <a:ext cx="1581729" cy="3059733"/>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TextBox 402"/>
                <p:cNvSpPr txBox="1"/>
                <p:nvPr/>
              </p:nvSpPr>
              <p:spPr>
                <a:xfrm>
                  <a:off x="1161197" y="1669742"/>
                  <a:ext cx="1327731" cy="371778"/>
                </a:xfrm>
                <a:prstGeom prst="rect">
                  <a:avLst/>
                </a:prstGeom>
                <a:noFill/>
              </p:spPr>
              <p:txBody>
                <a:bodyPr wrap="square" rtlCol="0">
                  <a:spAutoFit/>
                </a:bodyPr>
                <a:lstStyle/>
                <a:p>
                  <a:r>
                    <a:rPr lang="en-US" sz="1200" dirty="0" smtClean="0"/>
                    <a:t>NUMA node 1</a:t>
                  </a:r>
                </a:p>
              </p:txBody>
            </p:sp>
            <p:cxnSp>
              <p:nvCxnSpPr>
                <p:cNvPr id="404" name="Straight Connector 403"/>
                <p:cNvCxnSpPr/>
                <p:nvPr/>
              </p:nvCxnSpPr>
              <p:spPr>
                <a:xfrm flipV="1">
                  <a:off x="964677" y="235527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V="1">
                  <a:off x="964677" y="26623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V="1">
                  <a:off x="964677" y="29694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964677" y="32742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flipV="1">
                  <a:off x="964677" y="35767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V="1">
                  <a:off x="964677" y="389081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V="1">
                  <a:off x="964677" y="420485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1345677"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1742841"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2137696" y="2048458"/>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14" name="TextBox 413"/>
                <p:cNvSpPr txBox="1"/>
                <p:nvPr/>
              </p:nvSpPr>
              <p:spPr>
                <a:xfrm>
                  <a:off x="1440056" y="4120721"/>
                  <a:ext cx="618837" cy="495704"/>
                </a:xfrm>
                <a:prstGeom prst="rect">
                  <a:avLst/>
                </a:prstGeom>
                <a:noFill/>
                <a:ln>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376" name="Rectangle 375"/>
              <p:cNvSpPr/>
              <p:nvPr/>
            </p:nvSpPr>
            <p:spPr>
              <a:xfrm>
                <a:off x="1134867" y="3296069"/>
                <a:ext cx="966925" cy="18531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0</a:t>
                </a:r>
                <a:endParaRPr lang="en-US" sz="1200" dirty="0">
                  <a:solidFill>
                    <a:srgbClr val="000000"/>
                  </a:solidFill>
                </a:endParaRPr>
              </a:p>
            </p:txBody>
          </p:sp>
          <p:sp>
            <p:nvSpPr>
              <p:cNvPr id="377" name="Rectangle 376"/>
              <p:cNvSpPr/>
              <p:nvPr/>
            </p:nvSpPr>
            <p:spPr>
              <a:xfrm>
                <a:off x="2572982" y="3296290"/>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a:t>
                </a:r>
                <a:endParaRPr lang="en-US" sz="1200" dirty="0">
                  <a:solidFill>
                    <a:srgbClr val="000000"/>
                  </a:solidFill>
                </a:endParaRPr>
              </a:p>
            </p:txBody>
          </p:sp>
          <p:sp>
            <p:nvSpPr>
              <p:cNvPr id="378" name="Rectangle 377"/>
              <p:cNvSpPr/>
              <p:nvPr/>
            </p:nvSpPr>
            <p:spPr>
              <a:xfrm>
                <a:off x="1134867" y="3524751"/>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Rank 2</a:t>
                </a:r>
                <a:endParaRPr lang="en-US" sz="1200" dirty="0">
                  <a:solidFill>
                    <a:schemeClr val="tx1"/>
                  </a:solidFill>
                </a:endParaRPr>
              </a:p>
            </p:txBody>
          </p:sp>
          <p:sp>
            <p:nvSpPr>
              <p:cNvPr id="379" name="Rectangle 378"/>
              <p:cNvSpPr/>
              <p:nvPr/>
            </p:nvSpPr>
            <p:spPr>
              <a:xfrm>
                <a:off x="2562776" y="3525031"/>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3</a:t>
                </a:r>
                <a:endParaRPr lang="en-US" sz="1200" dirty="0">
                  <a:solidFill>
                    <a:srgbClr val="000000"/>
                  </a:solidFill>
                </a:endParaRPr>
              </a:p>
            </p:txBody>
          </p:sp>
          <p:sp>
            <p:nvSpPr>
              <p:cNvPr id="380" name="Rectangle 379"/>
              <p:cNvSpPr/>
              <p:nvPr/>
            </p:nvSpPr>
            <p:spPr>
              <a:xfrm>
                <a:off x="1139141" y="3747466"/>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a:t>
                </a:r>
                <a:r>
                  <a:rPr lang="en-US" sz="1200" dirty="0">
                    <a:solidFill>
                      <a:srgbClr val="000000"/>
                    </a:solidFill>
                  </a:rPr>
                  <a:t>4</a:t>
                </a:r>
              </a:p>
            </p:txBody>
          </p:sp>
          <p:sp>
            <p:nvSpPr>
              <p:cNvPr id="381" name="Rectangle 380"/>
              <p:cNvSpPr/>
              <p:nvPr/>
            </p:nvSpPr>
            <p:spPr>
              <a:xfrm>
                <a:off x="2562776" y="3749408"/>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5</a:t>
                </a:r>
                <a:endParaRPr lang="en-US" sz="1200" dirty="0">
                  <a:solidFill>
                    <a:srgbClr val="000000"/>
                  </a:solidFill>
                </a:endParaRPr>
              </a:p>
            </p:txBody>
          </p:sp>
          <p:cxnSp>
            <p:nvCxnSpPr>
              <p:cNvPr id="382" name="Straight Connector 381"/>
              <p:cNvCxnSpPr/>
              <p:nvPr/>
            </p:nvCxnSpPr>
            <p:spPr>
              <a:xfrm flipV="1">
                <a:off x="910359" y="528683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flipH="1">
                <a:off x="1241855"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1598182"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H="1">
                <a:off x="1957402" y="5286833"/>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86" name="TextBox 385"/>
              <p:cNvSpPr txBox="1"/>
              <p:nvPr/>
            </p:nvSpPr>
            <p:spPr>
              <a:xfrm>
                <a:off x="428078" y="3253885"/>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387" name="TextBox 386"/>
              <p:cNvSpPr txBox="1"/>
              <p:nvPr/>
            </p:nvSpPr>
            <p:spPr>
              <a:xfrm>
                <a:off x="424038" y="3507186"/>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388" name="TextBox 387"/>
              <p:cNvSpPr txBox="1"/>
              <p:nvPr/>
            </p:nvSpPr>
            <p:spPr>
              <a:xfrm>
                <a:off x="428066" y="3939700"/>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389" name="TextBox 388"/>
              <p:cNvSpPr txBox="1"/>
              <p:nvPr/>
            </p:nvSpPr>
            <p:spPr>
              <a:xfrm>
                <a:off x="424593" y="3719540"/>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390" name="TextBox 389"/>
              <p:cNvSpPr txBox="1"/>
              <p:nvPr/>
            </p:nvSpPr>
            <p:spPr>
              <a:xfrm>
                <a:off x="375352" y="5292378"/>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391" name="Straight Connector 390"/>
              <p:cNvCxnSpPr/>
              <p:nvPr/>
            </p:nvCxnSpPr>
            <p:spPr>
              <a:xfrm flipV="1">
                <a:off x="2365634" y="5278366"/>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H="1">
                <a:off x="2705597"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flipH="1">
                <a:off x="3061924"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H="1">
                <a:off x="3421144" y="5278366"/>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95" name="TextBox 394"/>
              <p:cNvSpPr txBox="1"/>
              <p:nvPr/>
            </p:nvSpPr>
            <p:spPr>
              <a:xfrm>
                <a:off x="3708042" y="5295850"/>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396" name="TextBox 395"/>
              <p:cNvSpPr txBox="1"/>
              <p:nvPr/>
            </p:nvSpPr>
            <p:spPr>
              <a:xfrm>
                <a:off x="3711527" y="3253885"/>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397" name="TextBox 396"/>
              <p:cNvSpPr txBox="1"/>
              <p:nvPr/>
            </p:nvSpPr>
            <p:spPr>
              <a:xfrm>
                <a:off x="3707487" y="3507186"/>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398" name="TextBox 397"/>
              <p:cNvSpPr txBox="1"/>
              <p:nvPr/>
            </p:nvSpPr>
            <p:spPr>
              <a:xfrm>
                <a:off x="3711515" y="3939700"/>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399" name="TextBox 398"/>
              <p:cNvSpPr txBox="1"/>
              <p:nvPr/>
            </p:nvSpPr>
            <p:spPr>
              <a:xfrm>
                <a:off x="3708042" y="3719540"/>
                <a:ext cx="630953" cy="246221"/>
              </a:xfrm>
              <a:prstGeom prst="rect">
                <a:avLst/>
              </a:prstGeom>
              <a:noFill/>
            </p:spPr>
            <p:txBody>
              <a:bodyPr wrap="square" rtlCol="0">
                <a:spAutoFit/>
              </a:bodyPr>
              <a:lstStyle/>
              <a:p>
                <a:r>
                  <a:rPr lang="en-US" sz="1000" b="1" dirty="0" smtClean="0">
                    <a:solidFill>
                      <a:srgbClr val="734D06"/>
                    </a:solidFill>
                  </a:rPr>
                  <a:t>Core 36</a:t>
                </a:r>
              </a:p>
            </p:txBody>
          </p:sp>
          <p:sp>
            <p:nvSpPr>
              <p:cNvPr id="400" name="TextBox 399"/>
              <p:cNvSpPr txBox="1"/>
              <p:nvPr/>
            </p:nvSpPr>
            <p:spPr>
              <a:xfrm>
                <a:off x="868024" y="5320123"/>
                <a:ext cx="1507326" cy="215444"/>
              </a:xfrm>
              <a:prstGeom prst="rect">
                <a:avLst/>
              </a:prstGeom>
              <a:noFill/>
            </p:spPr>
            <p:txBody>
              <a:bodyPr wrap="square" rtlCol="0">
                <a:spAutoFit/>
              </a:bodyPr>
              <a:lstStyle/>
              <a:p>
                <a:r>
                  <a:rPr lang="en-US" sz="800" b="1" dirty="0" smtClean="0"/>
                  <a:t> CPU        CPU        CPU        CPU </a:t>
                </a:r>
              </a:p>
            </p:txBody>
          </p:sp>
        </p:grpSp>
        <p:sp>
          <p:nvSpPr>
            <p:cNvPr id="370" name="TextBox 369"/>
            <p:cNvSpPr txBox="1"/>
            <p:nvPr/>
          </p:nvSpPr>
          <p:spPr>
            <a:xfrm rot="16200000">
              <a:off x="582929" y="441796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71" name="TextBox 370"/>
            <p:cNvSpPr txBox="1"/>
            <p:nvPr/>
          </p:nvSpPr>
          <p:spPr>
            <a:xfrm rot="16200000">
              <a:off x="3894428" y="4378004"/>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sp>
        <p:nvSpPr>
          <p:cNvPr id="489" name="TextBox 488"/>
          <p:cNvSpPr txBox="1"/>
          <p:nvPr/>
        </p:nvSpPr>
        <p:spPr>
          <a:xfrm>
            <a:off x="2491340" y="5354358"/>
            <a:ext cx="1507326" cy="215444"/>
          </a:xfrm>
          <a:prstGeom prst="rect">
            <a:avLst/>
          </a:prstGeom>
          <a:noFill/>
        </p:spPr>
        <p:txBody>
          <a:bodyPr wrap="square" rtlCol="0">
            <a:spAutoFit/>
          </a:bodyPr>
          <a:lstStyle/>
          <a:p>
            <a:r>
              <a:rPr lang="en-US" sz="800" b="1" dirty="0" smtClean="0"/>
              <a:t> CPU        CPU        CPU        CPU </a:t>
            </a:r>
          </a:p>
        </p:txBody>
      </p:sp>
      <p:grpSp>
        <p:nvGrpSpPr>
          <p:cNvPr id="27" name="Group 26"/>
          <p:cNvGrpSpPr/>
          <p:nvPr/>
        </p:nvGrpSpPr>
        <p:grpSpPr>
          <a:xfrm>
            <a:off x="4549408" y="2717037"/>
            <a:ext cx="3977009" cy="2964912"/>
            <a:chOff x="4549408" y="2717037"/>
            <a:chExt cx="3977009" cy="2964912"/>
          </a:xfrm>
        </p:grpSpPr>
        <p:grpSp>
          <p:nvGrpSpPr>
            <p:cNvPr id="428" name="Group 427"/>
            <p:cNvGrpSpPr/>
            <p:nvPr/>
          </p:nvGrpSpPr>
          <p:grpSpPr>
            <a:xfrm>
              <a:off x="4549408" y="2717037"/>
              <a:ext cx="3977009" cy="2964912"/>
              <a:chOff x="4549408" y="2717037"/>
              <a:chExt cx="3977009" cy="2964912"/>
            </a:xfrm>
          </p:grpSpPr>
          <p:grpSp>
            <p:nvGrpSpPr>
              <p:cNvPr id="429" name="Group 428"/>
              <p:cNvGrpSpPr/>
              <p:nvPr/>
            </p:nvGrpSpPr>
            <p:grpSpPr>
              <a:xfrm>
                <a:off x="4549408" y="2717037"/>
                <a:ext cx="3977009" cy="2964912"/>
                <a:chOff x="4413936" y="2674702"/>
                <a:chExt cx="3977009" cy="2964912"/>
              </a:xfrm>
            </p:grpSpPr>
            <p:sp>
              <p:nvSpPr>
                <p:cNvPr id="434" name="Rectangle 433"/>
                <p:cNvSpPr/>
                <p:nvPr/>
              </p:nvSpPr>
              <p:spPr>
                <a:xfrm>
                  <a:off x="4482349" y="2731852"/>
                  <a:ext cx="3823452" cy="2907762"/>
                </a:xfrm>
                <a:prstGeom prst="rect">
                  <a:avLst/>
                </a:prstGeom>
                <a:solidFill>
                  <a:srgbClr val="F2F2F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TextBox 434"/>
                <p:cNvSpPr txBox="1"/>
                <p:nvPr/>
              </p:nvSpPr>
              <p:spPr>
                <a:xfrm>
                  <a:off x="5812010" y="2674702"/>
                  <a:ext cx="1437400" cy="275176"/>
                </a:xfrm>
                <a:prstGeom prst="rect">
                  <a:avLst/>
                </a:prstGeom>
                <a:noFill/>
              </p:spPr>
              <p:txBody>
                <a:bodyPr wrap="square" rtlCol="0">
                  <a:spAutoFit/>
                </a:bodyPr>
                <a:lstStyle/>
                <a:p>
                  <a:r>
                    <a:rPr lang="en-US" dirty="0" smtClean="0"/>
                    <a:t>KNL Node2</a:t>
                  </a:r>
                </a:p>
              </p:txBody>
            </p:sp>
            <p:grpSp>
              <p:nvGrpSpPr>
                <p:cNvPr id="436" name="Group 435"/>
                <p:cNvGrpSpPr/>
                <p:nvPr/>
              </p:nvGrpSpPr>
              <p:grpSpPr>
                <a:xfrm>
                  <a:off x="4950790" y="2986814"/>
                  <a:ext cx="1398097" cy="2584201"/>
                  <a:chOff x="1108363" y="1669742"/>
                  <a:chExt cx="1581728" cy="3468422"/>
                </a:xfrm>
              </p:grpSpPr>
              <p:sp>
                <p:nvSpPr>
                  <p:cNvPr id="475" name="Rectangle 474"/>
                  <p:cNvSpPr/>
                  <p:nvPr/>
                </p:nvSpPr>
                <p:spPr>
                  <a:xfrm>
                    <a:off x="1108363" y="2050620"/>
                    <a:ext cx="1581728" cy="3087544"/>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TextBox 475"/>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477" name="Straight Connector 476"/>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1577108" y="4126012"/>
                    <a:ext cx="618837" cy="495704"/>
                  </a:xfrm>
                  <a:prstGeom prst="rect">
                    <a:avLst/>
                  </a:prstGeom>
                  <a:noFill/>
                  <a:ln w="12700">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437" name="Group 436"/>
                <p:cNvGrpSpPr/>
                <p:nvPr/>
              </p:nvGrpSpPr>
              <p:grpSpPr>
                <a:xfrm>
                  <a:off x="6407313" y="2981499"/>
                  <a:ext cx="1398097" cy="2589516"/>
                  <a:chOff x="1108363" y="1669742"/>
                  <a:chExt cx="1581728" cy="3475556"/>
                </a:xfrm>
              </p:grpSpPr>
              <p:sp>
                <p:nvSpPr>
                  <p:cNvPr id="462" name="Rectangle 461"/>
                  <p:cNvSpPr/>
                  <p:nvPr/>
                </p:nvSpPr>
                <p:spPr>
                  <a:xfrm>
                    <a:off x="1108363" y="2050619"/>
                    <a:ext cx="1581728" cy="309467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TextBox 462"/>
                  <p:cNvSpPr txBox="1"/>
                  <p:nvPr/>
                </p:nvSpPr>
                <p:spPr>
                  <a:xfrm>
                    <a:off x="1362358" y="1669742"/>
                    <a:ext cx="1327732" cy="371778"/>
                  </a:xfrm>
                  <a:prstGeom prst="rect">
                    <a:avLst/>
                  </a:prstGeom>
                  <a:noFill/>
                </p:spPr>
                <p:txBody>
                  <a:bodyPr wrap="square" rtlCol="0">
                    <a:spAutoFit/>
                  </a:bodyPr>
                  <a:lstStyle/>
                  <a:p>
                    <a:r>
                      <a:rPr lang="en-US" sz="1200" dirty="0" smtClean="0"/>
                      <a:t>NUMA node 1</a:t>
                    </a:r>
                  </a:p>
                </p:txBody>
              </p:sp>
              <p:cxnSp>
                <p:nvCxnSpPr>
                  <p:cNvPr id="464" name="Straight Connector 463"/>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74" name="TextBox 473"/>
                  <p:cNvSpPr txBox="1"/>
                  <p:nvPr/>
                </p:nvSpPr>
                <p:spPr>
                  <a:xfrm>
                    <a:off x="1577108" y="4100896"/>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438" name="Rectangle 437"/>
                <p:cNvSpPr/>
                <p:nvPr/>
              </p:nvSpPr>
              <p:spPr>
                <a:xfrm>
                  <a:off x="6621880" y="3286462"/>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7</a:t>
                  </a:r>
                  <a:endParaRPr lang="en-US" sz="1200" dirty="0">
                    <a:solidFill>
                      <a:srgbClr val="000000"/>
                    </a:solidFill>
                  </a:endParaRPr>
                </a:p>
              </p:txBody>
            </p:sp>
            <p:sp>
              <p:nvSpPr>
                <p:cNvPr id="439" name="Rectangle 438"/>
                <p:cNvSpPr/>
                <p:nvPr/>
              </p:nvSpPr>
              <p:spPr>
                <a:xfrm>
                  <a:off x="5165356" y="3288027"/>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6</a:t>
                  </a:r>
                  <a:endParaRPr lang="en-US" sz="1200" dirty="0">
                    <a:solidFill>
                      <a:srgbClr val="000000"/>
                    </a:solidFill>
                  </a:endParaRPr>
                </a:p>
              </p:txBody>
            </p:sp>
            <p:sp>
              <p:nvSpPr>
                <p:cNvPr id="440" name="Rectangle 439"/>
                <p:cNvSpPr/>
                <p:nvPr/>
              </p:nvSpPr>
              <p:spPr>
                <a:xfrm>
                  <a:off x="6623355" y="3518435"/>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9</a:t>
                  </a:r>
                  <a:endParaRPr lang="en-US" sz="1200" dirty="0">
                    <a:solidFill>
                      <a:srgbClr val="000000"/>
                    </a:solidFill>
                  </a:endParaRPr>
                </a:p>
              </p:txBody>
            </p:sp>
            <p:sp>
              <p:nvSpPr>
                <p:cNvPr id="441" name="Rectangle 440"/>
                <p:cNvSpPr/>
                <p:nvPr/>
              </p:nvSpPr>
              <p:spPr>
                <a:xfrm>
                  <a:off x="5166831" y="3522999"/>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8</a:t>
                  </a:r>
                  <a:endParaRPr lang="en-US" sz="1200" dirty="0">
                    <a:solidFill>
                      <a:srgbClr val="000000"/>
                    </a:solidFill>
                  </a:endParaRPr>
                </a:p>
              </p:txBody>
            </p:sp>
            <p:cxnSp>
              <p:nvCxnSpPr>
                <p:cNvPr id="442" name="Straight Connector 441"/>
                <p:cNvCxnSpPr/>
                <p:nvPr/>
              </p:nvCxnSpPr>
              <p:spPr>
                <a:xfrm flipV="1">
                  <a:off x="4948943" y="531612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H="1">
                  <a:off x="5280439"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H="1">
                  <a:off x="5636766"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flipH="1">
                  <a:off x="5987519" y="5316122"/>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46" name="TextBox 445"/>
                <p:cNvSpPr txBox="1"/>
                <p:nvPr/>
              </p:nvSpPr>
              <p:spPr>
                <a:xfrm>
                  <a:off x="4413936" y="5317432"/>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447" name="Straight Connector 446"/>
                <p:cNvCxnSpPr/>
                <p:nvPr/>
              </p:nvCxnSpPr>
              <p:spPr>
                <a:xfrm flipV="1">
                  <a:off x="6412685" y="5307655"/>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flipH="1">
                  <a:off x="6752648"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flipH="1">
                  <a:off x="7108975"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flipH="1">
                  <a:off x="7468195" y="5307655"/>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51" name="TextBox 450"/>
                <p:cNvSpPr txBox="1"/>
                <p:nvPr/>
              </p:nvSpPr>
              <p:spPr>
                <a:xfrm>
                  <a:off x="4482348" y="3252647"/>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452" name="TextBox 451"/>
                <p:cNvSpPr txBox="1"/>
                <p:nvPr/>
              </p:nvSpPr>
              <p:spPr>
                <a:xfrm>
                  <a:off x="4478308" y="3505948"/>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453" name="TextBox 452"/>
                <p:cNvSpPr txBox="1"/>
                <p:nvPr/>
              </p:nvSpPr>
              <p:spPr>
                <a:xfrm>
                  <a:off x="4482336" y="3938462"/>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454" name="TextBox 453"/>
                <p:cNvSpPr txBox="1"/>
                <p:nvPr/>
              </p:nvSpPr>
              <p:spPr>
                <a:xfrm>
                  <a:off x="4478863" y="3718302"/>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455" name="TextBox 454"/>
                <p:cNvSpPr txBox="1"/>
                <p:nvPr/>
              </p:nvSpPr>
              <p:spPr>
                <a:xfrm>
                  <a:off x="7756507" y="5312784"/>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456" name="TextBox 455"/>
                <p:cNvSpPr txBox="1"/>
                <p:nvPr/>
              </p:nvSpPr>
              <p:spPr>
                <a:xfrm>
                  <a:off x="7759992" y="3245418"/>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457" name="TextBox 456"/>
                <p:cNvSpPr txBox="1"/>
                <p:nvPr/>
              </p:nvSpPr>
              <p:spPr>
                <a:xfrm>
                  <a:off x="7755952" y="3498719"/>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458" name="TextBox 457"/>
                <p:cNvSpPr txBox="1"/>
                <p:nvPr/>
              </p:nvSpPr>
              <p:spPr>
                <a:xfrm>
                  <a:off x="7759980" y="3931233"/>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459" name="TextBox 458"/>
                <p:cNvSpPr txBox="1"/>
                <p:nvPr/>
              </p:nvSpPr>
              <p:spPr>
                <a:xfrm>
                  <a:off x="7756507" y="3711073"/>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430" name="TextBox 429"/>
              <p:cNvSpPr txBox="1"/>
              <p:nvPr/>
            </p:nvSpPr>
            <p:spPr>
              <a:xfrm rot="16200000">
                <a:off x="7884651" y="45026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431" name="TextBox 430"/>
              <p:cNvSpPr txBox="1"/>
              <p:nvPr/>
            </p:nvSpPr>
            <p:spPr>
              <a:xfrm rot="16200000">
                <a:off x="4614250" y="454410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sp>
          <p:nvSpPr>
            <p:cNvPr id="488" name="Rectangle 487"/>
            <p:cNvSpPr/>
            <p:nvPr/>
          </p:nvSpPr>
          <p:spPr>
            <a:xfrm>
              <a:off x="5302303" y="3797383"/>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10</a:t>
              </a:r>
              <a:endParaRPr lang="en-US" sz="1200" dirty="0">
                <a:solidFill>
                  <a:srgbClr val="000000"/>
                </a:solidFill>
              </a:endParaRPr>
            </a:p>
          </p:txBody>
        </p:sp>
        <p:sp>
          <p:nvSpPr>
            <p:cNvPr id="490" name="TextBox 489"/>
            <p:cNvSpPr txBox="1"/>
            <p:nvPr/>
          </p:nvSpPr>
          <p:spPr>
            <a:xfrm>
              <a:off x="5035459" y="5388954"/>
              <a:ext cx="1507326" cy="215444"/>
            </a:xfrm>
            <a:prstGeom prst="rect">
              <a:avLst/>
            </a:prstGeom>
            <a:noFill/>
          </p:spPr>
          <p:txBody>
            <a:bodyPr wrap="square" rtlCol="0">
              <a:spAutoFit/>
            </a:bodyPr>
            <a:lstStyle/>
            <a:p>
              <a:r>
                <a:rPr lang="en-US" sz="800" b="1" dirty="0" smtClean="0"/>
                <a:t> CPU        CPU        CPU        CPU </a:t>
              </a:r>
            </a:p>
          </p:txBody>
        </p:sp>
        <p:sp>
          <p:nvSpPr>
            <p:cNvPr id="491" name="TextBox 490"/>
            <p:cNvSpPr txBox="1"/>
            <p:nvPr/>
          </p:nvSpPr>
          <p:spPr>
            <a:xfrm>
              <a:off x="6496056" y="5375155"/>
              <a:ext cx="1507326" cy="215444"/>
            </a:xfrm>
            <a:prstGeom prst="rect">
              <a:avLst/>
            </a:prstGeom>
            <a:noFill/>
          </p:spPr>
          <p:txBody>
            <a:bodyPr wrap="square" rtlCol="0">
              <a:spAutoFit/>
            </a:bodyPr>
            <a:lstStyle/>
            <a:p>
              <a:r>
                <a:rPr lang="en-US" sz="800" b="1" dirty="0" smtClean="0"/>
                <a:t> CPU        CPU        CPU        CPU </a:t>
              </a:r>
            </a:p>
          </p:txBody>
        </p:sp>
      </p:grpSp>
    </p:spTree>
    <p:extLst>
      <p:ext uri="{BB962C8B-B14F-4D97-AF65-F5344CB8AC3E}">
        <p14:creationId xmlns:p14="http://schemas.microsoft.com/office/powerpoint/2010/main" val="38637607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default distribution on Cori is </a:t>
            </a:r>
            <a:r>
              <a:rPr lang="en-US" dirty="0" smtClean="0">
                <a:solidFill>
                  <a:srgbClr val="FF0000"/>
                </a:solidFill>
              </a:rPr>
              <a:t>-m </a:t>
            </a:r>
            <a:r>
              <a:rPr lang="en-US" dirty="0" err="1" smtClean="0">
                <a:solidFill>
                  <a:srgbClr val="FF0000"/>
                </a:solidFill>
              </a:rPr>
              <a:t>block:cyclic</a:t>
            </a:r>
            <a:r>
              <a:rPr lang="en-US" dirty="0" smtClean="0">
                <a:solidFill>
                  <a:srgbClr val="FF0000"/>
                </a:solidFill>
              </a:rPr>
              <a:t> </a:t>
            </a:r>
            <a:r>
              <a:rPr lang="en-US" dirty="0" smtClean="0"/>
              <a:t>(continued)</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57</a:t>
            </a:fld>
            <a:r>
              <a:rPr lang="en-US" smtClean="0"/>
              <a:t> -</a:t>
            </a:r>
            <a:endParaRPr lang="en-US" dirty="0"/>
          </a:p>
        </p:txBody>
      </p:sp>
      <p:sp>
        <p:nvSpPr>
          <p:cNvPr id="80" name="TextBox 79"/>
          <p:cNvSpPr txBox="1"/>
          <p:nvPr/>
        </p:nvSpPr>
        <p:spPr>
          <a:xfrm>
            <a:off x="536862" y="1168678"/>
            <a:ext cx="7872851" cy="1477328"/>
          </a:xfrm>
          <a:prstGeom prst="rect">
            <a:avLst/>
          </a:prstGeom>
          <a:noFill/>
        </p:spPr>
        <p:txBody>
          <a:bodyPr wrap="square" rtlCol="0">
            <a:spAutoFit/>
          </a:bodyPr>
          <a:lstStyle/>
          <a:p>
            <a:r>
              <a:rPr lang="en-US" dirty="0" err="1"/>
              <a:t>s</a:t>
            </a:r>
            <a:r>
              <a:rPr lang="en-US" dirty="0" err="1" smtClean="0"/>
              <a:t>alloc</a:t>
            </a:r>
            <a:r>
              <a:rPr lang="en-US" dirty="0" smtClean="0"/>
              <a:t> </a:t>
            </a:r>
            <a:r>
              <a:rPr lang="en-US" dirty="0" smtClean="0">
                <a:solidFill>
                  <a:srgbClr val="FF0000"/>
                </a:solidFill>
              </a:rPr>
              <a:t>–N 2 </a:t>
            </a:r>
            <a:r>
              <a:rPr lang="en-US" dirty="0" smtClean="0"/>
              <a:t>–p debug –C knl,snc2,flat</a:t>
            </a:r>
          </a:p>
          <a:p>
            <a:r>
              <a:rPr lang="is-IS" dirty="0" smtClean="0"/>
              <a:t>…</a:t>
            </a:r>
            <a:endParaRPr lang="en-US" dirty="0" smtClean="0"/>
          </a:p>
          <a:p>
            <a:r>
              <a:rPr lang="en-US" dirty="0" err="1"/>
              <a:t>s</a:t>
            </a:r>
            <a:r>
              <a:rPr lang="en-US" dirty="0" err="1" smtClean="0"/>
              <a:t>run</a:t>
            </a:r>
            <a:r>
              <a:rPr lang="en-US" dirty="0" smtClean="0"/>
              <a:t> –n 11 –c8 –</a:t>
            </a:r>
            <a:r>
              <a:rPr lang="en-US" dirty="0" err="1" smtClean="0"/>
              <a:t>cpu_bind</a:t>
            </a:r>
            <a:r>
              <a:rPr lang="en-US" dirty="0" smtClean="0"/>
              <a:t>=cores ./</a:t>
            </a:r>
            <a:r>
              <a:rPr lang="en-US" dirty="0" err="1" smtClean="0"/>
              <a:t>a.out</a:t>
            </a:r>
            <a:r>
              <a:rPr lang="en-US" dirty="0" smtClean="0"/>
              <a:t> </a:t>
            </a:r>
          </a:p>
          <a:p>
            <a:r>
              <a:rPr lang="en-US" dirty="0" smtClean="0"/>
              <a:t>#or </a:t>
            </a:r>
          </a:p>
          <a:p>
            <a:r>
              <a:rPr lang="en-US" dirty="0" err="1" smtClean="0"/>
              <a:t>srun</a:t>
            </a:r>
            <a:r>
              <a:rPr lang="en-US" dirty="0" smtClean="0"/>
              <a:t> </a:t>
            </a:r>
            <a:r>
              <a:rPr lang="en-US" dirty="0"/>
              <a:t>–n </a:t>
            </a:r>
            <a:r>
              <a:rPr lang="en-US" dirty="0" smtClean="0"/>
              <a:t>11 </a:t>
            </a:r>
            <a:r>
              <a:rPr lang="en-US" dirty="0"/>
              <a:t>–</a:t>
            </a:r>
            <a:r>
              <a:rPr lang="en-US" dirty="0" smtClean="0"/>
              <a:t>c8 </a:t>
            </a:r>
            <a:r>
              <a:rPr lang="en-US" dirty="0"/>
              <a:t>–</a:t>
            </a:r>
            <a:r>
              <a:rPr lang="en-US" dirty="0" err="1"/>
              <a:t>cpu_bind</a:t>
            </a:r>
            <a:r>
              <a:rPr lang="en-US" dirty="0"/>
              <a:t>=</a:t>
            </a:r>
            <a:r>
              <a:rPr lang="en-US" dirty="0" smtClean="0"/>
              <a:t>cores </a:t>
            </a:r>
            <a:r>
              <a:rPr lang="mr-IN" dirty="0" smtClean="0"/>
              <a:t>–</a:t>
            </a:r>
            <a:r>
              <a:rPr lang="en-US" dirty="0" smtClean="0"/>
              <a:t>m </a:t>
            </a:r>
            <a:r>
              <a:rPr lang="en-US" dirty="0" err="1" smtClean="0"/>
              <a:t>block:cyclic</a:t>
            </a:r>
            <a:r>
              <a:rPr lang="en-US" dirty="0" smtClean="0"/>
              <a:t> </a:t>
            </a:r>
            <a:r>
              <a:rPr lang="en-US" dirty="0"/>
              <a:t>./</a:t>
            </a:r>
            <a:r>
              <a:rPr lang="en-US" dirty="0" err="1"/>
              <a:t>a.out</a:t>
            </a:r>
            <a:r>
              <a:rPr lang="en-US" dirty="0"/>
              <a:t> </a:t>
            </a:r>
            <a:r>
              <a:rPr lang="en-US" dirty="0" smtClean="0"/>
              <a:t> </a:t>
            </a:r>
          </a:p>
        </p:txBody>
      </p:sp>
      <p:grpSp>
        <p:nvGrpSpPr>
          <p:cNvPr id="5" name="Group 4"/>
          <p:cNvGrpSpPr/>
          <p:nvPr/>
        </p:nvGrpSpPr>
        <p:grpSpPr>
          <a:xfrm>
            <a:off x="553159" y="2723399"/>
            <a:ext cx="3967128" cy="2958550"/>
            <a:chOff x="553159" y="2723399"/>
            <a:chExt cx="3967128" cy="2958550"/>
          </a:xfrm>
        </p:grpSpPr>
        <p:grpSp>
          <p:nvGrpSpPr>
            <p:cNvPr id="366" name="Group 365"/>
            <p:cNvGrpSpPr/>
            <p:nvPr/>
          </p:nvGrpSpPr>
          <p:grpSpPr>
            <a:xfrm>
              <a:off x="553159" y="2723399"/>
              <a:ext cx="3967128" cy="2958550"/>
              <a:chOff x="553159" y="2723399"/>
              <a:chExt cx="3967128" cy="2958550"/>
            </a:xfrm>
          </p:grpSpPr>
          <p:grpSp>
            <p:nvGrpSpPr>
              <p:cNvPr id="367" name="Group 366"/>
              <p:cNvGrpSpPr/>
              <p:nvPr/>
            </p:nvGrpSpPr>
            <p:grpSpPr>
              <a:xfrm>
                <a:off x="553159" y="2723399"/>
                <a:ext cx="3967128" cy="2958550"/>
                <a:chOff x="375352" y="2681064"/>
                <a:chExt cx="3967128" cy="2958550"/>
              </a:xfrm>
            </p:grpSpPr>
            <p:sp>
              <p:nvSpPr>
                <p:cNvPr id="372" name="Rectangle 371"/>
                <p:cNvSpPr/>
                <p:nvPr/>
              </p:nvSpPr>
              <p:spPr>
                <a:xfrm>
                  <a:off x="428079" y="2731864"/>
                  <a:ext cx="3813722" cy="2907750"/>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TextBox 372"/>
                <p:cNvSpPr txBox="1"/>
                <p:nvPr/>
              </p:nvSpPr>
              <p:spPr>
                <a:xfrm>
                  <a:off x="1788513" y="2681064"/>
                  <a:ext cx="1645579" cy="275177"/>
                </a:xfrm>
                <a:prstGeom prst="rect">
                  <a:avLst/>
                </a:prstGeom>
                <a:noFill/>
              </p:spPr>
              <p:txBody>
                <a:bodyPr wrap="square" rtlCol="0">
                  <a:spAutoFit/>
                </a:bodyPr>
                <a:lstStyle/>
                <a:p>
                  <a:r>
                    <a:rPr lang="en-US" dirty="0" smtClean="0"/>
                    <a:t>KNL Node1</a:t>
                  </a:r>
                </a:p>
              </p:txBody>
            </p:sp>
            <p:grpSp>
              <p:nvGrpSpPr>
                <p:cNvPr id="374" name="Group 373"/>
                <p:cNvGrpSpPr/>
                <p:nvPr/>
              </p:nvGrpSpPr>
              <p:grpSpPr>
                <a:xfrm>
                  <a:off x="910359" y="2986826"/>
                  <a:ext cx="1398097" cy="2558165"/>
                  <a:chOff x="1108363" y="1669742"/>
                  <a:chExt cx="1581728" cy="3433476"/>
                </a:xfrm>
              </p:grpSpPr>
              <p:sp>
                <p:nvSpPr>
                  <p:cNvPr id="415" name="Rectangle 414"/>
                  <p:cNvSpPr/>
                  <p:nvPr/>
                </p:nvSpPr>
                <p:spPr>
                  <a:xfrm>
                    <a:off x="1108363" y="2050619"/>
                    <a:ext cx="1581728" cy="305259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TextBox 415"/>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417" name="Straight Connector 416"/>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27" name="TextBox 426"/>
                  <p:cNvSpPr txBox="1"/>
                  <p:nvPr/>
                </p:nvSpPr>
                <p:spPr>
                  <a:xfrm>
                    <a:off x="1595491" y="4125994"/>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375" name="Group 374"/>
                <p:cNvGrpSpPr/>
                <p:nvPr/>
              </p:nvGrpSpPr>
              <p:grpSpPr>
                <a:xfrm>
                  <a:off x="2366884" y="2981511"/>
                  <a:ext cx="1406563" cy="2563480"/>
                  <a:chOff x="955099" y="1669742"/>
                  <a:chExt cx="1591306" cy="3440610"/>
                </a:xfrm>
              </p:grpSpPr>
              <p:sp>
                <p:nvSpPr>
                  <p:cNvPr id="402" name="Rectangle 401"/>
                  <p:cNvSpPr/>
                  <p:nvPr/>
                </p:nvSpPr>
                <p:spPr>
                  <a:xfrm>
                    <a:off x="955099" y="2050619"/>
                    <a:ext cx="1581729" cy="3059733"/>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TextBox 402"/>
                  <p:cNvSpPr txBox="1"/>
                  <p:nvPr/>
                </p:nvSpPr>
                <p:spPr>
                  <a:xfrm>
                    <a:off x="1161197" y="1669742"/>
                    <a:ext cx="1327731" cy="371778"/>
                  </a:xfrm>
                  <a:prstGeom prst="rect">
                    <a:avLst/>
                  </a:prstGeom>
                  <a:noFill/>
                </p:spPr>
                <p:txBody>
                  <a:bodyPr wrap="square" rtlCol="0">
                    <a:spAutoFit/>
                  </a:bodyPr>
                  <a:lstStyle/>
                  <a:p>
                    <a:r>
                      <a:rPr lang="en-US" sz="1200" dirty="0" smtClean="0"/>
                      <a:t>NUMA node 1</a:t>
                    </a:r>
                  </a:p>
                </p:txBody>
              </p:sp>
              <p:cxnSp>
                <p:nvCxnSpPr>
                  <p:cNvPr id="404" name="Straight Connector 403"/>
                  <p:cNvCxnSpPr/>
                  <p:nvPr/>
                </p:nvCxnSpPr>
                <p:spPr>
                  <a:xfrm flipV="1">
                    <a:off x="964677" y="235527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V="1">
                    <a:off x="964677" y="26623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V="1">
                    <a:off x="964677" y="29694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964677" y="32742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flipV="1">
                    <a:off x="964677" y="35767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V="1">
                    <a:off x="964677" y="389081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V="1">
                    <a:off x="964677" y="420485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1345677"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1742841"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2137696" y="2048458"/>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14" name="TextBox 413"/>
                  <p:cNvSpPr txBox="1"/>
                  <p:nvPr/>
                </p:nvSpPr>
                <p:spPr>
                  <a:xfrm>
                    <a:off x="1440056" y="4120721"/>
                    <a:ext cx="618837" cy="495704"/>
                  </a:xfrm>
                  <a:prstGeom prst="rect">
                    <a:avLst/>
                  </a:prstGeom>
                  <a:noFill/>
                  <a:ln>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cxnSp>
              <p:nvCxnSpPr>
                <p:cNvPr id="382" name="Straight Connector 381"/>
                <p:cNvCxnSpPr/>
                <p:nvPr/>
              </p:nvCxnSpPr>
              <p:spPr>
                <a:xfrm flipV="1">
                  <a:off x="910359" y="528683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flipH="1">
                  <a:off x="1241855"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1598182"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H="1">
                  <a:off x="1957402" y="5286833"/>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86" name="TextBox 385"/>
                <p:cNvSpPr txBox="1"/>
                <p:nvPr/>
              </p:nvSpPr>
              <p:spPr>
                <a:xfrm>
                  <a:off x="428078" y="3253885"/>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387" name="TextBox 386"/>
                <p:cNvSpPr txBox="1"/>
                <p:nvPr/>
              </p:nvSpPr>
              <p:spPr>
                <a:xfrm>
                  <a:off x="424038" y="3507186"/>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388" name="TextBox 387"/>
                <p:cNvSpPr txBox="1"/>
                <p:nvPr/>
              </p:nvSpPr>
              <p:spPr>
                <a:xfrm>
                  <a:off x="428066" y="3939700"/>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389" name="TextBox 388"/>
                <p:cNvSpPr txBox="1"/>
                <p:nvPr/>
              </p:nvSpPr>
              <p:spPr>
                <a:xfrm>
                  <a:off x="424593" y="3719540"/>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390" name="TextBox 389"/>
                <p:cNvSpPr txBox="1"/>
                <p:nvPr/>
              </p:nvSpPr>
              <p:spPr>
                <a:xfrm>
                  <a:off x="375352" y="5292378"/>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391" name="Straight Connector 390"/>
                <p:cNvCxnSpPr/>
                <p:nvPr/>
              </p:nvCxnSpPr>
              <p:spPr>
                <a:xfrm flipV="1">
                  <a:off x="2365634" y="5278366"/>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H="1">
                  <a:off x="2705597"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flipH="1">
                  <a:off x="3061924"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H="1">
                  <a:off x="3421144" y="5278366"/>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95" name="TextBox 394"/>
                <p:cNvSpPr txBox="1"/>
                <p:nvPr/>
              </p:nvSpPr>
              <p:spPr>
                <a:xfrm>
                  <a:off x="3708042" y="5295850"/>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396" name="TextBox 395"/>
                <p:cNvSpPr txBox="1"/>
                <p:nvPr/>
              </p:nvSpPr>
              <p:spPr>
                <a:xfrm>
                  <a:off x="3711527" y="3253885"/>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397" name="TextBox 396"/>
                <p:cNvSpPr txBox="1"/>
                <p:nvPr/>
              </p:nvSpPr>
              <p:spPr>
                <a:xfrm>
                  <a:off x="3707487" y="3507186"/>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398" name="TextBox 397"/>
                <p:cNvSpPr txBox="1"/>
                <p:nvPr/>
              </p:nvSpPr>
              <p:spPr>
                <a:xfrm>
                  <a:off x="3711515" y="3939700"/>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399" name="TextBox 398"/>
                <p:cNvSpPr txBox="1"/>
                <p:nvPr/>
              </p:nvSpPr>
              <p:spPr>
                <a:xfrm>
                  <a:off x="3708042" y="3719540"/>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370" name="TextBox 369"/>
              <p:cNvSpPr txBox="1"/>
              <p:nvPr/>
            </p:nvSpPr>
            <p:spPr>
              <a:xfrm rot="16200000">
                <a:off x="582929" y="441796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71" name="TextBox 370"/>
              <p:cNvSpPr txBox="1"/>
              <p:nvPr/>
            </p:nvSpPr>
            <p:spPr>
              <a:xfrm rot="16200000">
                <a:off x="3894428" y="4378004"/>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sp>
          <p:nvSpPr>
            <p:cNvPr id="124" name="Rectangle 123"/>
            <p:cNvSpPr/>
            <p:nvPr/>
          </p:nvSpPr>
          <p:spPr>
            <a:xfrm>
              <a:off x="1263120" y="383716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2</a:t>
              </a:r>
              <a:endParaRPr lang="en-US" sz="1200" dirty="0">
                <a:solidFill>
                  <a:srgbClr val="000000"/>
                </a:solidFill>
              </a:endParaRPr>
            </a:p>
          </p:txBody>
        </p:sp>
        <p:sp>
          <p:nvSpPr>
            <p:cNvPr id="125" name="Rectangle 124"/>
            <p:cNvSpPr/>
            <p:nvPr/>
          </p:nvSpPr>
          <p:spPr>
            <a:xfrm>
              <a:off x="1273326" y="4294952"/>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4</a:t>
              </a:r>
              <a:endParaRPr lang="en-US" sz="1200" dirty="0">
                <a:solidFill>
                  <a:srgbClr val="000000"/>
                </a:solidFill>
              </a:endParaRPr>
            </a:p>
          </p:txBody>
        </p:sp>
        <p:sp>
          <p:nvSpPr>
            <p:cNvPr id="126" name="Rectangle 125"/>
            <p:cNvSpPr/>
            <p:nvPr/>
          </p:nvSpPr>
          <p:spPr>
            <a:xfrm>
              <a:off x="2726862" y="4281021"/>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5</a:t>
              </a:r>
              <a:endParaRPr lang="en-US" sz="1200" dirty="0">
                <a:solidFill>
                  <a:srgbClr val="000000"/>
                </a:solidFill>
              </a:endParaRPr>
            </a:p>
          </p:txBody>
        </p:sp>
        <p:sp>
          <p:nvSpPr>
            <p:cNvPr id="127" name="Rectangle 126"/>
            <p:cNvSpPr/>
            <p:nvPr/>
          </p:nvSpPr>
          <p:spPr>
            <a:xfrm>
              <a:off x="2732134" y="3829621"/>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3</a:t>
              </a:r>
              <a:endParaRPr lang="en-US" sz="1200" dirty="0">
                <a:solidFill>
                  <a:srgbClr val="000000"/>
                </a:solidFill>
              </a:endParaRPr>
            </a:p>
          </p:txBody>
        </p:sp>
        <p:sp>
          <p:nvSpPr>
            <p:cNvPr id="128" name="Rectangle 127"/>
            <p:cNvSpPr/>
            <p:nvPr/>
          </p:nvSpPr>
          <p:spPr>
            <a:xfrm>
              <a:off x="2726862" y="3372421"/>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a:t>
              </a:r>
              <a:endParaRPr lang="en-US" sz="1200" dirty="0">
                <a:solidFill>
                  <a:srgbClr val="000000"/>
                </a:solidFill>
              </a:endParaRPr>
            </a:p>
          </p:txBody>
        </p:sp>
        <p:sp>
          <p:nvSpPr>
            <p:cNvPr id="129" name="Rectangle 128"/>
            <p:cNvSpPr/>
            <p:nvPr/>
          </p:nvSpPr>
          <p:spPr>
            <a:xfrm>
              <a:off x="1263120" y="3370916"/>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a:t>
              </a:r>
              <a:r>
                <a:rPr lang="en-US" sz="1200" dirty="0">
                  <a:solidFill>
                    <a:srgbClr val="000000"/>
                  </a:solidFill>
                </a:rPr>
                <a:t>0</a:t>
              </a:r>
            </a:p>
          </p:txBody>
        </p:sp>
      </p:grpSp>
      <p:sp>
        <p:nvSpPr>
          <p:cNvPr id="434" name="Rectangle 433"/>
          <p:cNvSpPr/>
          <p:nvPr/>
        </p:nvSpPr>
        <p:spPr>
          <a:xfrm>
            <a:off x="4617821" y="2774187"/>
            <a:ext cx="3823452" cy="2907762"/>
          </a:xfrm>
          <a:prstGeom prst="rect">
            <a:avLst/>
          </a:prstGeom>
          <a:solidFill>
            <a:srgbClr val="F2F2F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TextBox 434"/>
          <p:cNvSpPr txBox="1"/>
          <p:nvPr/>
        </p:nvSpPr>
        <p:spPr>
          <a:xfrm>
            <a:off x="5947482" y="2717037"/>
            <a:ext cx="1437400" cy="275176"/>
          </a:xfrm>
          <a:prstGeom prst="rect">
            <a:avLst/>
          </a:prstGeom>
          <a:noFill/>
        </p:spPr>
        <p:txBody>
          <a:bodyPr wrap="square" rtlCol="0">
            <a:spAutoFit/>
          </a:bodyPr>
          <a:lstStyle/>
          <a:p>
            <a:r>
              <a:rPr lang="en-US" dirty="0" smtClean="0"/>
              <a:t>KNL Node2</a:t>
            </a:r>
          </a:p>
        </p:txBody>
      </p:sp>
      <p:grpSp>
        <p:nvGrpSpPr>
          <p:cNvPr id="436" name="Group 435"/>
          <p:cNvGrpSpPr/>
          <p:nvPr/>
        </p:nvGrpSpPr>
        <p:grpSpPr>
          <a:xfrm>
            <a:off x="5086262" y="3029149"/>
            <a:ext cx="1398097" cy="2584201"/>
            <a:chOff x="1108363" y="1669742"/>
            <a:chExt cx="1581728" cy="3468422"/>
          </a:xfrm>
        </p:grpSpPr>
        <p:sp>
          <p:nvSpPr>
            <p:cNvPr id="475" name="Rectangle 474"/>
            <p:cNvSpPr/>
            <p:nvPr/>
          </p:nvSpPr>
          <p:spPr>
            <a:xfrm>
              <a:off x="1108363" y="2050620"/>
              <a:ext cx="1581728" cy="3087544"/>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TextBox 475"/>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477" name="Straight Connector 476"/>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1577108" y="4126012"/>
              <a:ext cx="618837" cy="495704"/>
            </a:xfrm>
            <a:prstGeom prst="rect">
              <a:avLst/>
            </a:prstGeom>
            <a:noFill/>
            <a:ln w="12700">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437" name="Group 436"/>
          <p:cNvGrpSpPr/>
          <p:nvPr/>
        </p:nvGrpSpPr>
        <p:grpSpPr>
          <a:xfrm>
            <a:off x="6542785" y="3023834"/>
            <a:ext cx="1398097" cy="2589516"/>
            <a:chOff x="1108363" y="1669742"/>
            <a:chExt cx="1581728" cy="3475556"/>
          </a:xfrm>
        </p:grpSpPr>
        <p:sp>
          <p:nvSpPr>
            <p:cNvPr id="462" name="Rectangle 461"/>
            <p:cNvSpPr/>
            <p:nvPr/>
          </p:nvSpPr>
          <p:spPr>
            <a:xfrm>
              <a:off x="1108363" y="2050619"/>
              <a:ext cx="1581728" cy="309467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TextBox 462"/>
            <p:cNvSpPr txBox="1"/>
            <p:nvPr/>
          </p:nvSpPr>
          <p:spPr>
            <a:xfrm>
              <a:off x="1362358" y="1669742"/>
              <a:ext cx="1327732" cy="371778"/>
            </a:xfrm>
            <a:prstGeom prst="rect">
              <a:avLst/>
            </a:prstGeom>
            <a:noFill/>
          </p:spPr>
          <p:txBody>
            <a:bodyPr wrap="square" rtlCol="0">
              <a:spAutoFit/>
            </a:bodyPr>
            <a:lstStyle/>
            <a:p>
              <a:r>
                <a:rPr lang="en-US" sz="1200" dirty="0" smtClean="0"/>
                <a:t>NUMA node 1</a:t>
              </a:r>
            </a:p>
          </p:txBody>
        </p:sp>
        <p:cxnSp>
          <p:nvCxnSpPr>
            <p:cNvPr id="464" name="Straight Connector 463"/>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74" name="TextBox 473"/>
            <p:cNvSpPr txBox="1"/>
            <p:nvPr/>
          </p:nvSpPr>
          <p:spPr>
            <a:xfrm>
              <a:off x="1577108" y="4100896"/>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cxnSp>
        <p:nvCxnSpPr>
          <p:cNvPr id="442" name="Straight Connector 441"/>
          <p:cNvCxnSpPr/>
          <p:nvPr/>
        </p:nvCxnSpPr>
        <p:spPr>
          <a:xfrm flipV="1">
            <a:off x="5084415" y="5358457"/>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H="1">
            <a:off x="5415911" y="5358242"/>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H="1">
            <a:off x="5772238" y="5358242"/>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flipH="1">
            <a:off x="6122991" y="535845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46" name="TextBox 445"/>
          <p:cNvSpPr txBox="1"/>
          <p:nvPr/>
        </p:nvSpPr>
        <p:spPr>
          <a:xfrm>
            <a:off x="4549408" y="5359767"/>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447" name="Straight Connector 446"/>
          <p:cNvCxnSpPr/>
          <p:nvPr/>
        </p:nvCxnSpPr>
        <p:spPr>
          <a:xfrm flipV="1">
            <a:off x="6548157" y="5349990"/>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flipH="1">
            <a:off x="6888120" y="5349775"/>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flipH="1">
            <a:off x="7244447" y="5349775"/>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flipH="1">
            <a:off x="7603667" y="534999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451" name="TextBox 450"/>
          <p:cNvSpPr txBox="1"/>
          <p:nvPr/>
        </p:nvSpPr>
        <p:spPr>
          <a:xfrm>
            <a:off x="4617820" y="3294982"/>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452" name="TextBox 451"/>
          <p:cNvSpPr txBox="1"/>
          <p:nvPr/>
        </p:nvSpPr>
        <p:spPr>
          <a:xfrm>
            <a:off x="4613780" y="3548283"/>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453" name="TextBox 452"/>
          <p:cNvSpPr txBox="1"/>
          <p:nvPr/>
        </p:nvSpPr>
        <p:spPr>
          <a:xfrm>
            <a:off x="4617808" y="3980797"/>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454" name="TextBox 453"/>
          <p:cNvSpPr txBox="1"/>
          <p:nvPr/>
        </p:nvSpPr>
        <p:spPr>
          <a:xfrm>
            <a:off x="4614335" y="3760637"/>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455" name="TextBox 454"/>
          <p:cNvSpPr txBox="1"/>
          <p:nvPr/>
        </p:nvSpPr>
        <p:spPr>
          <a:xfrm>
            <a:off x="7891979" y="5355119"/>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456" name="TextBox 455"/>
          <p:cNvSpPr txBox="1"/>
          <p:nvPr/>
        </p:nvSpPr>
        <p:spPr>
          <a:xfrm>
            <a:off x="7895464" y="3287753"/>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457" name="TextBox 456"/>
          <p:cNvSpPr txBox="1"/>
          <p:nvPr/>
        </p:nvSpPr>
        <p:spPr>
          <a:xfrm>
            <a:off x="7891424" y="3541054"/>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458" name="TextBox 457"/>
          <p:cNvSpPr txBox="1"/>
          <p:nvPr/>
        </p:nvSpPr>
        <p:spPr>
          <a:xfrm>
            <a:off x="7895452" y="3973568"/>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459" name="TextBox 458"/>
          <p:cNvSpPr txBox="1"/>
          <p:nvPr/>
        </p:nvSpPr>
        <p:spPr>
          <a:xfrm>
            <a:off x="7891979" y="3753408"/>
            <a:ext cx="630953" cy="246221"/>
          </a:xfrm>
          <a:prstGeom prst="rect">
            <a:avLst/>
          </a:prstGeom>
          <a:noFill/>
        </p:spPr>
        <p:txBody>
          <a:bodyPr wrap="square" rtlCol="0">
            <a:spAutoFit/>
          </a:bodyPr>
          <a:lstStyle/>
          <a:p>
            <a:r>
              <a:rPr lang="en-US" sz="1000" b="1" dirty="0" smtClean="0">
                <a:solidFill>
                  <a:srgbClr val="734D06"/>
                </a:solidFill>
              </a:rPr>
              <a:t>Core 36</a:t>
            </a:r>
          </a:p>
        </p:txBody>
      </p:sp>
      <p:sp>
        <p:nvSpPr>
          <p:cNvPr id="430" name="TextBox 429"/>
          <p:cNvSpPr txBox="1"/>
          <p:nvPr/>
        </p:nvSpPr>
        <p:spPr>
          <a:xfrm rot="16200000">
            <a:off x="7884651" y="45026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431" name="TextBox 430"/>
          <p:cNvSpPr txBox="1"/>
          <p:nvPr/>
        </p:nvSpPr>
        <p:spPr>
          <a:xfrm rot="16200000">
            <a:off x="4614250" y="454410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130" name="Rectangle 129"/>
          <p:cNvSpPr/>
          <p:nvPr/>
        </p:nvSpPr>
        <p:spPr>
          <a:xfrm>
            <a:off x="5302176" y="428648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10</a:t>
            </a:r>
            <a:endParaRPr lang="en-US" sz="1200" dirty="0">
              <a:solidFill>
                <a:srgbClr val="000000"/>
              </a:solidFill>
            </a:endParaRPr>
          </a:p>
        </p:txBody>
      </p:sp>
      <p:sp>
        <p:nvSpPr>
          <p:cNvPr id="131" name="Rectangle 130"/>
          <p:cNvSpPr/>
          <p:nvPr/>
        </p:nvSpPr>
        <p:spPr>
          <a:xfrm>
            <a:off x="5300828" y="3833716"/>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8</a:t>
            </a:r>
            <a:endParaRPr lang="en-US" sz="1200" dirty="0">
              <a:solidFill>
                <a:srgbClr val="000000"/>
              </a:solidFill>
            </a:endParaRPr>
          </a:p>
        </p:txBody>
      </p:sp>
      <p:sp>
        <p:nvSpPr>
          <p:cNvPr id="132" name="Rectangle 131"/>
          <p:cNvSpPr/>
          <p:nvPr/>
        </p:nvSpPr>
        <p:spPr>
          <a:xfrm>
            <a:off x="6760984" y="3829621"/>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9</a:t>
            </a:r>
            <a:endParaRPr lang="en-US" sz="1200" dirty="0">
              <a:solidFill>
                <a:srgbClr val="000000"/>
              </a:solidFill>
            </a:endParaRPr>
          </a:p>
        </p:txBody>
      </p:sp>
      <p:sp>
        <p:nvSpPr>
          <p:cNvPr id="133" name="Rectangle 132"/>
          <p:cNvSpPr/>
          <p:nvPr/>
        </p:nvSpPr>
        <p:spPr>
          <a:xfrm>
            <a:off x="6755712" y="3372421"/>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7</a:t>
            </a:r>
            <a:endParaRPr lang="en-US" sz="1200" dirty="0">
              <a:solidFill>
                <a:srgbClr val="000000"/>
              </a:solidFill>
            </a:endParaRPr>
          </a:p>
        </p:txBody>
      </p:sp>
      <p:sp>
        <p:nvSpPr>
          <p:cNvPr id="134" name="Rectangle 133"/>
          <p:cNvSpPr/>
          <p:nvPr/>
        </p:nvSpPr>
        <p:spPr>
          <a:xfrm>
            <a:off x="5291970" y="3370916"/>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6</a:t>
            </a:r>
            <a:endParaRPr lang="en-US" sz="1200" dirty="0">
              <a:solidFill>
                <a:srgbClr val="000000"/>
              </a:solidFill>
            </a:endParaRPr>
          </a:p>
        </p:txBody>
      </p:sp>
      <p:sp>
        <p:nvSpPr>
          <p:cNvPr id="137" name="TextBox 136"/>
          <p:cNvSpPr txBox="1"/>
          <p:nvPr/>
        </p:nvSpPr>
        <p:spPr>
          <a:xfrm>
            <a:off x="5035459" y="5388954"/>
            <a:ext cx="1507326" cy="215444"/>
          </a:xfrm>
          <a:prstGeom prst="rect">
            <a:avLst/>
          </a:prstGeom>
          <a:noFill/>
        </p:spPr>
        <p:txBody>
          <a:bodyPr wrap="square" rtlCol="0">
            <a:spAutoFit/>
          </a:bodyPr>
          <a:lstStyle/>
          <a:p>
            <a:r>
              <a:rPr lang="en-US" sz="800" b="1" dirty="0" smtClean="0"/>
              <a:t> CPU        CPU        CPU        CPU </a:t>
            </a:r>
          </a:p>
        </p:txBody>
      </p:sp>
      <p:sp>
        <p:nvSpPr>
          <p:cNvPr id="138" name="TextBox 137"/>
          <p:cNvSpPr txBox="1"/>
          <p:nvPr/>
        </p:nvSpPr>
        <p:spPr>
          <a:xfrm>
            <a:off x="6496056" y="5375155"/>
            <a:ext cx="1507326" cy="215444"/>
          </a:xfrm>
          <a:prstGeom prst="rect">
            <a:avLst/>
          </a:prstGeom>
          <a:noFill/>
        </p:spPr>
        <p:txBody>
          <a:bodyPr wrap="square" rtlCol="0">
            <a:spAutoFit/>
          </a:bodyPr>
          <a:lstStyle/>
          <a:p>
            <a:r>
              <a:rPr lang="en-US" sz="800" b="1" dirty="0" smtClean="0"/>
              <a:t> CPU        CPU        CPU        CPU </a:t>
            </a:r>
          </a:p>
        </p:txBody>
      </p:sp>
      <p:sp>
        <p:nvSpPr>
          <p:cNvPr id="139" name="TextBox 138"/>
          <p:cNvSpPr txBox="1"/>
          <p:nvPr/>
        </p:nvSpPr>
        <p:spPr>
          <a:xfrm>
            <a:off x="1030743" y="5363574"/>
            <a:ext cx="1507326" cy="215444"/>
          </a:xfrm>
          <a:prstGeom prst="rect">
            <a:avLst/>
          </a:prstGeom>
          <a:noFill/>
        </p:spPr>
        <p:txBody>
          <a:bodyPr wrap="square" rtlCol="0">
            <a:spAutoFit/>
          </a:bodyPr>
          <a:lstStyle/>
          <a:p>
            <a:r>
              <a:rPr lang="en-US" sz="800" b="1" dirty="0" smtClean="0"/>
              <a:t> CPU        CPU        CPU        CPU </a:t>
            </a:r>
          </a:p>
        </p:txBody>
      </p:sp>
      <p:sp>
        <p:nvSpPr>
          <p:cNvPr id="140" name="TextBox 139"/>
          <p:cNvSpPr txBox="1"/>
          <p:nvPr/>
        </p:nvSpPr>
        <p:spPr>
          <a:xfrm>
            <a:off x="2491340" y="5349775"/>
            <a:ext cx="1507326" cy="215444"/>
          </a:xfrm>
          <a:prstGeom prst="rect">
            <a:avLst/>
          </a:prstGeom>
          <a:noFill/>
        </p:spPr>
        <p:txBody>
          <a:bodyPr wrap="square" rtlCol="0">
            <a:spAutoFit/>
          </a:bodyPr>
          <a:lstStyle/>
          <a:p>
            <a:r>
              <a:rPr lang="en-US" sz="800" b="1" dirty="0" smtClean="0"/>
              <a:t> CPU        CPU        CPU        CPU </a:t>
            </a:r>
          </a:p>
        </p:txBody>
      </p:sp>
    </p:spTree>
    <p:extLst>
      <p:ext uri="{BB962C8B-B14F-4D97-AF65-F5344CB8AC3E}">
        <p14:creationId xmlns:p14="http://schemas.microsoft.com/office/powerpoint/2010/main" val="158988467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Block distribution: </a:t>
            </a:r>
            <a:r>
              <a:rPr lang="en-US" dirty="0" smtClean="0">
                <a:solidFill>
                  <a:srgbClr val="FF0000"/>
                </a:solidFill>
              </a:rPr>
              <a:t>-m </a:t>
            </a:r>
            <a:r>
              <a:rPr lang="en-US" dirty="0" err="1" smtClean="0">
                <a:solidFill>
                  <a:srgbClr val="FF0000"/>
                </a:solidFill>
              </a:rPr>
              <a:t>block:block</a:t>
            </a:r>
            <a:endParaRPr lang="en-US" dirty="0">
              <a:solidFill>
                <a:srgbClr val="FF0000"/>
              </a:solidFill>
            </a:endParaRPr>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58</a:t>
            </a:fld>
            <a:r>
              <a:rPr lang="en-US" smtClean="0"/>
              <a:t> -</a:t>
            </a:r>
            <a:endParaRPr lang="en-US" dirty="0"/>
          </a:p>
        </p:txBody>
      </p:sp>
      <p:sp>
        <p:nvSpPr>
          <p:cNvPr id="80" name="TextBox 79"/>
          <p:cNvSpPr txBox="1"/>
          <p:nvPr/>
        </p:nvSpPr>
        <p:spPr>
          <a:xfrm>
            <a:off x="536862" y="1168678"/>
            <a:ext cx="7872851" cy="923330"/>
          </a:xfrm>
          <a:prstGeom prst="rect">
            <a:avLst/>
          </a:prstGeom>
          <a:noFill/>
        </p:spPr>
        <p:txBody>
          <a:bodyPr wrap="square" rtlCol="0">
            <a:spAutoFit/>
          </a:bodyPr>
          <a:lstStyle/>
          <a:p>
            <a:r>
              <a:rPr lang="en-US" dirty="0" err="1" smtClean="0"/>
              <a:t>Salloc</a:t>
            </a:r>
            <a:r>
              <a:rPr lang="en-US" dirty="0" smtClean="0"/>
              <a:t> </a:t>
            </a:r>
            <a:r>
              <a:rPr lang="en-US" dirty="0" smtClean="0">
                <a:solidFill>
                  <a:srgbClr val="FF0000"/>
                </a:solidFill>
              </a:rPr>
              <a:t>–N 2 </a:t>
            </a:r>
            <a:r>
              <a:rPr lang="en-US" dirty="0" smtClean="0"/>
              <a:t>–p debug –C knl,snc2,flat</a:t>
            </a:r>
          </a:p>
          <a:p>
            <a:r>
              <a:rPr lang="is-IS" dirty="0" smtClean="0"/>
              <a:t>…</a:t>
            </a:r>
            <a:endParaRPr lang="en-US" dirty="0" smtClean="0"/>
          </a:p>
          <a:p>
            <a:r>
              <a:rPr lang="en-US" dirty="0" err="1" smtClean="0"/>
              <a:t>Srun</a:t>
            </a:r>
            <a:r>
              <a:rPr lang="en-US" dirty="0" smtClean="0"/>
              <a:t> –n 11 –c4 –</a:t>
            </a:r>
            <a:r>
              <a:rPr lang="en-US" dirty="0" err="1" smtClean="0"/>
              <a:t>cpu_bind</a:t>
            </a:r>
            <a:r>
              <a:rPr lang="en-US" dirty="0" smtClean="0"/>
              <a:t>=cores </a:t>
            </a:r>
            <a:r>
              <a:rPr lang="mr-IN" dirty="0" smtClean="0">
                <a:solidFill>
                  <a:srgbClr val="FF0000"/>
                </a:solidFill>
              </a:rPr>
              <a:t>–</a:t>
            </a:r>
            <a:r>
              <a:rPr lang="en-US" dirty="0" smtClean="0">
                <a:solidFill>
                  <a:srgbClr val="FF0000"/>
                </a:solidFill>
              </a:rPr>
              <a:t>m </a:t>
            </a:r>
            <a:r>
              <a:rPr lang="en-US" dirty="0" err="1" smtClean="0">
                <a:solidFill>
                  <a:srgbClr val="FF0000"/>
                </a:solidFill>
              </a:rPr>
              <a:t>block:block</a:t>
            </a:r>
            <a:r>
              <a:rPr lang="en-US" dirty="0" smtClean="0">
                <a:solidFill>
                  <a:srgbClr val="FF0000"/>
                </a:solidFill>
              </a:rPr>
              <a:t> </a:t>
            </a:r>
            <a:r>
              <a:rPr lang="en-US" dirty="0" smtClean="0"/>
              <a:t>./</a:t>
            </a:r>
            <a:r>
              <a:rPr lang="en-US" dirty="0" err="1" smtClean="0"/>
              <a:t>a.out</a:t>
            </a:r>
            <a:endParaRPr lang="en-US" dirty="0" smtClean="0"/>
          </a:p>
        </p:txBody>
      </p:sp>
      <p:grpSp>
        <p:nvGrpSpPr>
          <p:cNvPr id="13" name="Group 12"/>
          <p:cNvGrpSpPr/>
          <p:nvPr/>
        </p:nvGrpSpPr>
        <p:grpSpPr>
          <a:xfrm>
            <a:off x="553159" y="2723399"/>
            <a:ext cx="3967128" cy="2958550"/>
            <a:chOff x="553159" y="2723399"/>
            <a:chExt cx="3967128" cy="2958550"/>
          </a:xfrm>
        </p:grpSpPr>
        <p:grpSp>
          <p:nvGrpSpPr>
            <p:cNvPr id="204" name="Group 203"/>
            <p:cNvGrpSpPr/>
            <p:nvPr/>
          </p:nvGrpSpPr>
          <p:grpSpPr>
            <a:xfrm>
              <a:off x="553159" y="2723399"/>
              <a:ext cx="3967128" cy="2958550"/>
              <a:chOff x="375352" y="2681064"/>
              <a:chExt cx="3967128" cy="2958550"/>
            </a:xfrm>
          </p:grpSpPr>
          <p:sp>
            <p:nvSpPr>
              <p:cNvPr id="205" name="Rectangle 204"/>
              <p:cNvSpPr/>
              <p:nvPr/>
            </p:nvSpPr>
            <p:spPr>
              <a:xfrm>
                <a:off x="428079" y="2731864"/>
                <a:ext cx="3813722" cy="2907750"/>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TextBox 205"/>
              <p:cNvSpPr txBox="1"/>
              <p:nvPr/>
            </p:nvSpPr>
            <p:spPr>
              <a:xfrm>
                <a:off x="1788513" y="2681064"/>
                <a:ext cx="1645579" cy="275177"/>
              </a:xfrm>
              <a:prstGeom prst="rect">
                <a:avLst/>
              </a:prstGeom>
              <a:noFill/>
            </p:spPr>
            <p:txBody>
              <a:bodyPr wrap="square" rtlCol="0">
                <a:spAutoFit/>
              </a:bodyPr>
              <a:lstStyle/>
              <a:p>
                <a:r>
                  <a:rPr lang="en-US" dirty="0" smtClean="0"/>
                  <a:t>KNL Node1</a:t>
                </a:r>
              </a:p>
            </p:txBody>
          </p:sp>
          <p:grpSp>
            <p:nvGrpSpPr>
              <p:cNvPr id="207" name="Group 206"/>
              <p:cNvGrpSpPr/>
              <p:nvPr/>
            </p:nvGrpSpPr>
            <p:grpSpPr>
              <a:xfrm>
                <a:off x="910359" y="2986826"/>
                <a:ext cx="1398097" cy="2558165"/>
                <a:chOff x="1108363" y="1669742"/>
                <a:chExt cx="1581728" cy="3433476"/>
              </a:xfrm>
            </p:grpSpPr>
            <p:sp>
              <p:nvSpPr>
                <p:cNvPr id="248" name="Rectangle 247"/>
                <p:cNvSpPr/>
                <p:nvPr/>
              </p:nvSpPr>
              <p:spPr>
                <a:xfrm>
                  <a:off x="1108363" y="2050619"/>
                  <a:ext cx="1581728" cy="305259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TextBox 248"/>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250" name="Straight Connector 249"/>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60" name="TextBox 259"/>
                <p:cNvSpPr txBox="1"/>
                <p:nvPr/>
              </p:nvSpPr>
              <p:spPr>
                <a:xfrm>
                  <a:off x="1595491" y="4125994"/>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208" name="Group 207"/>
              <p:cNvGrpSpPr/>
              <p:nvPr/>
            </p:nvGrpSpPr>
            <p:grpSpPr>
              <a:xfrm>
                <a:off x="2366884" y="2981511"/>
                <a:ext cx="1406563" cy="2563480"/>
                <a:chOff x="955099" y="1669742"/>
                <a:chExt cx="1591306" cy="3440610"/>
              </a:xfrm>
            </p:grpSpPr>
            <p:sp>
              <p:nvSpPr>
                <p:cNvPr id="235" name="Rectangle 234"/>
                <p:cNvSpPr/>
                <p:nvPr/>
              </p:nvSpPr>
              <p:spPr>
                <a:xfrm>
                  <a:off x="955099" y="2050619"/>
                  <a:ext cx="1581729" cy="3059733"/>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TextBox 235"/>
                <p:cNvSpPr txBox="1"/>
                <p:nvPr/>
              </p:nvSpPr>
              <p:spPr>
                <a:xfrm>
                  <a:off x="1161197" y="1669742"/>
                  <a:ext cx="1327731" cy="371778"/>
                </a:xfrm>
                <a:prstGeom prst="rect">
                  <a:avLst/>
                </a:prstGeom>
                <a:noFill/>
              </p:spPr>
              <p:txBody>
                <a:bodyPr wrap="square" rtlCol="0">
                  <a:spAutoFit/>
                </a:bodyPr>
                <a:lstStyle/>
                <a:p>
                  <a:r>
                    <a:rPr lang="en-US" sz="1200" dirty="0" smtClean="0"/>
                    <a:t>NUMA node 1</a:t>
                  </a:r>
                </a:p>
              </p:txBody>
            </p:sp>
            <p:cxnSp>
              <p:nvCxnSpPr>
                <p:cNvPr id="237" name="Straight Connector 236"/>
                <p:cNvCxnSpPr/>
                <p:nvPr/>
              </p:nvCxnSpPr>
              <p:spPr>
                <a:xfrm flipV="1">
                  <a:off x="964677" y="235527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964677" y="26623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964677" y="29694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964677" y="32742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V="1">
                  <a:off x="964677" y="35767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964677" y="389081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964677" y="420485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1345677"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1742841"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2137696" y="2048458"/>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1440056" y="4120721"/>
                  <a:ext cx="618837" cy="495704"/>
                </a:xfrm>
                <a:prstGeom prst="rect">
                  <a:avLst/>
                </a:prstGeom>
                <a:noFill/>
                <a:ln>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209" name="Rectangle 208"/>
              <p:cNvSpPr/>
              <p:nvPr/>
            </p:nvSpPr>
            <p:spPr>
              <a:xfrm>
                <a:off x="1134867" y="3296069"/>
                <a:ext cx="966925" cy="185312"/>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0</a:t>
                </a:r>
                <a:endParaRPr lang="en-US" sz="1200" dirty="0">
                  <a:solidFill>
                    <a:srgbClr val="000000"/>
                  </a:solidFill>
                </a:endParaRPr>
              </a:p>
            </p:txBody>
          </p:sp>
          <p:sp>
            <p:nvSpPr>
              <p:cNvPr id="210" name="Rectangle 209"/>
              <p:cNvSpPr/>
              <p:nvPr/>
            </p:nvSpPr>
            <p:spPr>
              <a:xfrm>
                <a:off x="2572982" y="3296290"/>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3</a:t>
                </a:r>
                <a:endParaRPr lang="en-US" sz="1200" dirty="0">
                  <a:solidFill>
                    <a:srgbClr val="000000"/>
                  </a:solidFill>
                </a:endParaRPr>
              </a:p>
            </p:txBody>
          </p:sp>
          <p:sp>
            <p:nvSpPr>
              <p:cNvPr id="211" name="Rectangle 210"/>
              <p:cNvSpPr/>
              <p:nvPr/>
            </p:nvSpPr>
            <p:spPr>
              <a:xfrm>
                <a:off x="1134867" y="3524751"/>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Rank 1</a:t>
                </a:r>
                <a:endParaRPr lang="en-US" sz="1200" dirty="0">
                  <a:solidFill>
                    <a:schemeClr val="tx1"/>
                  </a:solidFill>
                </a:endParaRPr>
              </a:p>
            </p:txBody>
          </p:sp>
          <p:sp>
            <p:nvSpPr>
              <p:cNvPr id="212" name="Rectangle 211"/>
              <p:cNvSpPr/>
              <p:nvPr/>
            </p:nvSpPr>
            <p:spPr>
              <a:xfrm>
                <a:off x="2562776" y="3525031"/>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4</a:t>
                </a:r>
                <a:endParaRPr lang="en-US" sz="1200" dirty="0">
                  <a:solidFill>
                    <a:srgbClr val="000000"/>
                  </a:solidFill>
                </a:endParaRPr>
              </a:p>
            </p:txBody>
          </p:sp>
          <p:sp>
            <p:nvSpPr>
              <p:cNvPr id="213" name="Rectangle 212"/>
              <p:cNvSpPr/>
              <p:nvPr/>
            </p:nvSpPr>
            <p:spPr>
              <a:xfrm>
                <a:off x="1139141" y="3747466"/>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2</a:t>
                </a:r>
                <a:endParaRPr lang="en-US" sz="1200" dirty="0">
                  <a:solidFill>
                    <a:srgbClr val="000000"/>
                  </a:solidFill>
                </a:endParaRPr>
              </a:p>
            </p:txBody>
          </p:sp>
          <p:sp>
            <p:nvSpPr>
              <p:cNvPr id="214" name="Rectangle 213"/>
              <p:cNvSpPr/>
              <p:nvPr/>
            </p:nvSpPr>
            <p:spPr>
              <a:xfrm>
                <a:off x="2562776" y="3749408"/>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5</a:t>
                </a:r>
                <a:endParaRPr lang="en-US" sz="1200" dirty="0">
                  <a:solidFill>
                    <a:srgbClr val="000000"/>
                  </a:solidFill>
                </a:endParaRPr>
              </a:p>
            </p:txBody>
          </p:sp>
          <p:cxnSp>
            <p:nvCxnSpPr>
              <p:cNvPr id="215" name="Straight Connector 214"/>
              <p:cNvCxnSpPr/>
              <p:nvPr/>
            </p:nvCxnSpPr>
            <p:spPr>
              <a:xfrm flipV="1">
                <a:off x="910359" y="528683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H="1">
                <a:off x="1241855"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H="1">
                <a:off x="1598182"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1957402" y="5286833"/>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428078" y="3253885"/>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220" name="TextBox 219"/>
              <p:cNvSpPr txBox="1"/>
              <p:nvPr/>
            </p:nvSpPr>
            <p:spPr>
              <a:xfrm>
                <a:off x="424038" y="3507186"/>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221" name="TextBox 220"/>
              <p:cNvSpPr txBox="1"/>
              <p:nvPr/>
            </p:nvSpPr>
            <p:spPr>
              <a:xfrm>
                <a:off x="428066" y="3939700"/>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222" name="TextBox 221"/>
              <p:cNvSpPr txBox="1"/>
              <p:nvPr/>
            </p:nvSpPr>
            <p:spPr>
              <a:xfrm>
                <a:off x="424593" y="3719540"/>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223" name="TextBox 222"/>
              <p:cNvSpPr txBox="1"/>
              <p:nvPr/>
            </p:nvSpPr>
            <p:spPr>
              <a:xfrm>
                <a:off x="375352" y="5292378"/>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224" name="Straight Connector 223"/>
              <p:cNvCxnSpPr/>
              <p:nvPr/>
            </p:nvCxnSpPr>
            <p:spPr>
              <a:xfrm flipV="1">
                <a:off x="2365634" y="5278366"/>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a:off x="2705597"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3061924"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3421144" y="5278366"/>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3708042" y="5295850"/>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229" name="TextBox 228"/>
              <p:cNvSpPr txBox="1"/>
              <p:nvPr/>
            </p:nvSpPr>
            <p:spPr>
              <a:xfrm>
                <a:off x="3711527" y="3253885"/>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230" name="TextBox 229"/>
              <p:cNvSpPr txBox="1"/>
              <p:nvPr/>
            </p:nvSpPr>
            <p:spPr>
              <a:xfrm>
                <a:off x="3707487" y="3507186"/>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231" name="TextBox 230"/>
              <p:cNvSpPr txBox="1"/>
              <p:nvPr/>
            </p:nvSpPr>
            <p:spPr>
              <a:xfrm>
                <a:off x="3711515" y="3939700"/>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232" name="TextBox 231"/>
              <p:cNvSpPr txBox="1"/>
              <p:nvPr/>
            </p:nvSpPr>
            <p:spPr>
              <a:xfrm>
                <a:off x="3708042" y="3719540"/>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12" name="TextBox 11"/>
            <p:cNvSpPr txBox="1"/>
            <p:nvPr/>
          </p:nvSpPr>
          <p:spPr>
            <a:xfrm rot="16200000">
              <a:off x="582929" y="441796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22" name="TextBox 321"/>
            <p:cNvSpPr txBox="1"/>
            <p:nvPr/>
          </p:nvSpPr>
          <p:spPr>
            <a:xfrm rot="16200000">
              <a:off x="3894428" y="4378004"/>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grpSp>
        <p:nvGrpSpPr>
          <p:cNvPr id="15" name="Group 14"/>
          <p:cNvGrpSpPr/>
          <p:nvPr/>
        </p:nvGrpSpPr>
        <p:grpSpPr>
          <a:xfrm>
            <a:off x="4549408" y="2717037"/>
            <a:ext cx="3977009" cy="2964912"/>
            <a:chOff x="4549408" y="2717037"/>
            <a:chExt cx="3977009" cy="2964912"/>
          </a:xfrm>
        </p:grpSpPr>
        <p:grpSp>
          <p:nvGrpSpPr>
            <p:cNvPr id="14" name="Group 13"/>
            <p:cNvGrpSpPr/>
            <p:nvPr/>
          </p:nvGrpSpPr>
          <p:grpSpPr>
            <a:xfrm>
              <a:off x="4549408" y="2717037"/>
              <a:ext cx="3977009" cy="2964912"/>
              <a:chOff x="4549408" y="2717037"/>
              <a:chExt cx="3977009" cy="2964912"/>
            </a:xfrm>
          </p:grpSpPr>
          <p:grpSp>
            <p:nvGrpSpPr>
              <p:cNvPr id="261" name="Group 260"/>
              <p:cNvGrpSpPr/>
              <p:nvPr/>
            </p:nvGrpSpPr>
            <p:grpSpPr>
              <a:xfrm>
                <a:off x="4549408" y="2717037"/>
                <a:ext cx="3977009" cy="2964912"/>
                <a:chOff x="4413936" y="2674702"/>
                <a:chExt cx="3977009" cy="2964912"/>
              </a:xfrm>
            </p:grpSpPr>
            <p:sp>
              <p:nvSpPr>
                <p:cNvPr id="262" name="Rectangle 261"/>
                <p:cNvSpPr/>
                <p:nvPr/>
              </p:nvSpPr>
              <p:spPr>
                <a:xfrm>
                  <a:off x="4482349" y="2731852"/>
                  <a:ext cx="3823452" cy="2907762"/>
                </a:xfrm>
                <a:prstGeom prst="rect">
                  <a:avLst/>
                </a:prstGeom>
                <a:solidFill>
                  <a:srgbClr val="F2F2F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TextBox 262"/>
                <p:cNvSpPr txBox="1"/>
                <p:nvPr/>
              </p:nvSpPr>
              <p:spPr>
                <a:xfrm>
                  <a:off x="5812010" y="2674702"/>
                  <a:ext cx="1437400" cy="275176"/>
                </a:xfrm>
                <a:prstGeom prst="rect">
                  <a:avLst/>
                </a:prstGeom>
                <a:noFill/>
              </p:spPr>
              <p:txBody>
                <a:bodyPr wrap="square" rtlCol="0">
                  <a:spAutoFit/>
                </a:bodyPr>
                <a:lstStyle/>
                <a:p>
                  <a:r>
                    <a:rPr lang="en-US" dirty="0" smtClean="0"/>
                    <a:t>KNL Node2</a:t>
                  </a:r>
                </a:p>
              </p:txBody>
            </p:sp>
            <p:grpSp>
              <p:nvGrpSpPr>
                <p:cNvPr id="264" name="Group 263"/>
                <p:cNvGrpSpPr/>
                <p:nvPr/>
              </p:nvGrpSpPr>
              <p:grpSpPr>
                <a:xfrm>
                  <a:off x="4950790" y="2986814"/>
                  <a:ext cx="1398097" cy="2584201"/>
                  <a:chOff x="1108363" y="1669742"/>
                  <a:chExt cx="1581728" cy="3468422"/>
                </a:xfrm>
              </p:grpSpPr>
              <p:sp>
                <p:nvSpPr>
                  <p:cNvPr id="303" name="Rectangle 302"/>
                  <p:cNvSpPr/>
                  <p:nvPr/>
                </p:nvSpPr>
                <p:spPr>
                  <a:xfrm>
                    <a:off x="1108363" y="2050620"/>
                    <a:ext cx="1581728" cy="3087544"/>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TextBox 303"/>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305" name="Straight Connector 304"/>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15" name="TextBox 314"/>
                  <p:cNvSpPr txBox="1"/>
                  <p:nvPr/>
                </p:nvSpPr>
                <p:spPr>
                  <a:xfrm>
                    <a:off x="1577108" y="4126012"/>
                    <a:ext cx="618837" cy="495704"/>
                  </a:xfrm>
                  <a:prstGeom prst="rect">
                    <a:avLst/>
                  </a:prstGeom>
                  <a:noFill/>
                  <a:ln w="12700">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265" name="Group 264"/>
                <p:cNvGrpSpPr/>
                <p:nvPr/>
              </p:nvGrpSpPr>
              <p:grpSpPr>
                <a:xfrm>
                  <a:off x="6407313" y="2981499"/>
                  <a:ext cx="1398097" cy="2589516"/>
                  <a:chOff x="1108363" y="1669742"/>
                  <a:chExt cx="1581728" cy="3475556"/>
                </a:xfrm>
              </p:grpSpPr>
              <p:sp>
                <p:nvSpPr>
                  <p:cNvPr id="290" name="Rectangle 289"/>
                  <p:cNvSpPr/>
                  <p:nvPr/>
                </p:nvSpPr>
                <p:spPr>
                  <a:xfrm>
                    <a:off x="1108363" y="2050619"/>
                    <a:ext cx="1581728" cy="309467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TextBox 290"/>
                  <p:cNvSpPr txBox="1"/>
                  <p:nvPr/>
                </p:nvSpPr>
                <p:spPr>
                  <a:xfrm>
                    <a:off x="1362358" y="1669742"/>
                    <a:ext cx="1327732" cy="371778"/>
                  </a:xfrm>
                  <a:prstGeom prst="rect">
                    <a:avLst/>
                  </a:prstGeom>
                  <a:noFill/>
                </p:spPr>
                <p:txBody>
                  <a:bodyPr wrap="square" rtlCol="0">
                    <a:spAutoFit/>
                  </a:bodyPr>
                  <a:lstStyle/>
                  <a:p>
                    <a:r>
                      <a:rPr lang="en-US" sz="1200" dirty="0" smtClean="0"/>
                      <a:t>NUMA node 1</a:t>
                    </a:r>
                  </a:p>
                </p:txBody>
              </p:sp>
              <p:cxnSp>
                <p:nvCxnSpPr>
                  <p:cNvPr id="292" name="Straight Connector 291"/>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02" name="TextBox 301"/>
                  <p:cNvSpPr txBox="1"/>
                  <p:nvPr/>
                </p:nvSpPr>
                <p:spPr>
                  <a:xfrm>
                    <a:off x="1577108" y="4100896"/>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266" name="Rectangle 265"/>
                <p:cNvSpPr/>
                <p:nvPr/>
              </p:nvSpPr>
              <p:spPr>
                <a:xfrm>
                  <a:off x="6621880" y="3286462"/>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a:t>
                  </a:r>
                  <a:r>
                    <a:rPr lang="en-US" sz="1200" dirty="0">
                      <a:solidFill>
                        <a:srgbClr val="000000"/>
                      </a:solidFill>
                    </a:rPr>
                    <a:t>9</a:t>
                  </a:r>
                </a:p>
              </p:txBody>
            </p:sp>
            <p:sp>
              <p:nvSpPr>
                <p:cNvPr id="267" name="Rectangle 266"/>
                <p:cNvSpPr/>
                <p:nvPr/>
              </p:nvSpPr>
              <p:spPr>
                <a:xfrm>
                  <a:off x="5165356" y="3288027"/>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6</a:t>
                  </a:r>
                  <a:endParaRPr lang="en-US" sz="1200" dirty="0">
                    <a:solidFill>
                      <a:srgbClr val="000000"/>
                    </a:solidFill>
                  </a:endParaRPr>
                </a:p>
              </p:txBody>
            </p:sp>
            <p:sp>
              <p:nvSpPr>
                <p:cNvPr id="268" name="Rectangle 267"/>
                <p:cNvSpPr/>
                <p:nvPr/>
              </p:nvSpPr>
              <p:spPr>
                <a:xfrm>
                  <a:off x="6623355" y="3518435"/>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10</a:t>
                  </a:r>
                  <a:endParaRPr lang="en-US" sz="1200" dirty="0">
                    <a:solidFill>
                      <a:srgbClr val="000000"/>
                    </a:solidFill>
                  </a:endParaRPr>
                </a:p>
              </p:txBody>
            </p:sp>
            <p:sp>
              <p:nvSpPr>
                <p:cNvPr id="269" name="Rectangle 268"/>
                <p:cNvSpPr/>
                <p:nvPr/>
              </p:nvSpPr>
              <p:spPr>
                <a:xfrm>
                  <a:off x="5166831" y="3522999"/>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7</a:t>
                  </a:r>
                  <a:endParaRPr lang="en-US" sz="1200" dirty="0">
                    <a:solidFill>
                      <a:srgbClr val="000000"/>
                    </a:solidFill>
                  </a:endParaRPr>
                </a:p>
              </p:txBody>
            </p:sp>
            <p:cxnSp>
              <p:nvCxnSpPr>
                <p:cNvPr id="270" name="Straight Connector 269"/>
                <p:cNvCxnSpPr/>
                <p:nvPr/>
              </p:nvCxnSpPr>
              <p:spPr>
                <a:xfrm flipV="1">
                  <a:off x="4948943" y="531612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5280439"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H="1">
                  <a:off x="5636766"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a:off x="5987519" y="5316122"/>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74" name="TextBox 273"/>
                <p:cNvSpPr txBox="1"/>
                <p:nvPr/>
              </p:nvSpPr>
              <p:spPr>
                <a:xfrm>
                  <a:off x="4413936" y="5317432"/>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275" name="Straight Connector 274"/>
                <p:cNvCxnSpPr/>
                <p:nvPr/>
              </p:nvCxnSpPr>
              <p:spPr>
                <a:xfrm flipV="1">
                  <a:off x="6412685" y="5307655"/>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H="1">
                  <a:off x="6752648"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7108975"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H="1">
                  <a:off x="7468195" y="5307655"/>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79" name="TextBox 278"/>
                <p:cNvSpPr txBox="1"/>
                <p:nvPr/>
              </p:nvSpPr>
              <p:spPr>
                <a:xfrm>
                  <a:off x="4482348" y="3252647"/>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280" name="TextBox 279"/>
                <p:cNvSpPr txBox="1"/>
                <p:nvPr/>
              </p:nvSpPr>
              <p:spPr>
                <a:xfrm>
                  <a:off x="4478308" y="3505948"/>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281" name="TextBox 280"/>
                <p:cNvSpPr txBox="1"/>
                <p:nvPr/>
              </p:nvSpPr>
              <p:spPr>
                <a:xfrm>
                  <a:off x="4482336" y="3938462"/>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282" name="TextBox 281"/>
                <p:cNvSpPr txBox="1"/>
                <p:nvPr/>
              </p:nvSpPr>
              <p:spPr>
                <a:xfrm>
                  <a:off x="4478863" y="3718302"/>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283" name="TextBox 282"/>
                <p:cNvSpPr txBox="1"/>
                <p:nvPr/>
              </p:nvSpPr>
              <p:spPr>
                <a:xfrm>
                  <a:off x="7756507" y="5312784"/>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284" name="TextBox 283"/>
                <p:cNvSpPr txBox="1"/>
                <p:nvPr/>
              </p:nvSpPr>
              <p:spPr>
                <a:xfrm>
                  <a:off x="7759992" y="3245418"/>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285" name="TextBox 284"/>
                <p:cNvSpPr txBox="1"/>
                <p:nvPr/>
              </p:nvSpPr>
              <p:spPr>
                <a:xfrm>
                  <a:off x="7755952" y="3498719"/>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286" name="TextBox 285"/>
                <p:cNvSpPr txBox="1"/>
                <p:nvPr/>
              </p:nvSpPr>
              <p:spPr>
                <a:xfrm>
                  <a:off x="7759980" y="3931233"/>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287" name="TextBox 286"/>
                <p:cNvSpPr txBox="1"/>
                <p:nvPr/>
              </p:nvSpPr>
              <p:spPr>
                <a:xfrm>
                  <a:off x="7756507" y="3711073"/>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323" name="TextBox 322"/>
              <p:cNvSpPr txBox="1"/>
              <p:nvPr/>
            </p:nvSpPr>
            <p:spPr>
              <a:xfrm rot="16200000">
                <a:off x="7884651" y="45026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24" name="TextBox 323"/>
              <p:cNvSpPr txBox="1"/>
              <p:nvPr/>
            </p:nvSpPr>
            <p:spPr>
              <a:xfrm rot="16200000">
                <a:off x="4614250" y="454410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sp>
          <p:nvSpPr>
            <p:cNvPr id="329" name="Rectangle 328"/>
            <p:cNvSpPr/>
            <p:nvPr/>
          </p:nvSpPr>
          <p:spPr>
            <a:xfrm>
              <a:off x="5310769" y="3795664"/>
              <a:ext cx="966925" cy="185312"/>
            </a:xfrm>
            <a:prstGeom prst="rect">
              <a:avLst/>
            </a:prstGeom>
            <a:solidFill>
              <a:srgbClr val="D697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8</a:t>
              </a:r>
              <a:endParaRPr lang="en-US" sz="1200" dirty="0">
                <a:solidFill>
                  <a:srgbClr val="000000"/>
                </a:solidFill>
              </a:endParaRPr>
            </a:p>
          </p:txBody>
        </p:sp>
      </p:grpSp>
      <p:sp>
        <p:nvSpPr>
          <p:cNvPr id="330" name="TextBox 329"/>
          <p:cNvSpPr txBox="1"/>
          <p:nvPr/>
        </p:nvSpPr>
        <p:spPr>
          <a:xfrm>
            <a:off x="5035459" y="5388954"/>
            <a:ext cx="1507326" cy="215444"/>
          </a:xfrm>
          <a:prstGeom prst="rect">
            <a:avLst/>
          </a:prstGeom>
          <a:noFill/>
        </p:spPr>
        <p:txBody>
          <a:bodyPr wrap="square" rtlCol="0">
            <a:spAutoFit/>
          </a:bodyPr>
          <a:lstStyle/>
          <a:p>
            <a:r>
              <a:rPr lang="en-US" sz="800" b="1" dirty="0" smtClean="0"/>
              <a:t> CPU        CPU        CPU        CPU </a:t>
            </a:r>
          </a:p>
        </p:txBody>
      </p:sp>
      <p:sp>
        <p:nvSpPr>
          <p:cNvPr id="331" name="TextBox 330"/>
          <p:cNvSpPr txBox="1"/>
          <p:nvPr/>
        </p:nvSpPr>
        <p:spPr>
          <a:xfrm>
            <a:off x="6496056" y="5375155"/>
            <a:ext cx="1507326" cy="215444"/>
          </a:xfrm>
          <a:prstGeom prst="rect">
            <a:avLst/>
          </a:prstGeom>
          <a:noFill/>
        </p:spPr>
        <p:txBody>
          <a:bodyPr wrap="square" rtlCol="0">
            <a:spAutoFit/>
          </a:bodyPr>
          <a:lstStyle/>
          <a:p>
            <a:r>
              <a:rPr lang="en-US" sz="800" b="1" dirty="0" smtClean="0"/>
              <a:t> CPU        CPU        CPU        CPU </a:t>
            </a:r>
          </a:p>
        </p:txBody>
      </p:sp>
      <p:sp>
        <p:nvSpPr>
          <p:cNvPr id="332" name="TextBox 331"/>
          <p:cNvSpPr txBox="1"/>
          <p:nvPr/>
        </p:nvSpPr>
        <p:spPr>
          <a:xfrm>
            <a:off x="1030743" y="5363574"/>
            <a:ext cx="1507326" cy="215444"/>
          </a:xfrm>
          <a:prstGeom prst="rect">
            <a:avLst/>
          </a:prstGeom>
          <a:noFill/>
        </p:spPr>
        <p:txBody>
          <a:bodyPr wrap="square" rtlCol="0">
            <a:spAutoFit/>
          </a:bodyPr>
          <a:lstStyle/>
          <a:p>
            <a:r>
              <a:rPr lang="en-US" sz="800" b="1" dirty="0" smtClean="0"/>
              <a:t> CPU        CPU        CPU        CPU </a:t>
            </a:r>
          </a:p>
        </p:txBody>
      </p:sp>
      <p:sp>
        <p:nvSpPr>
          <p:cNvPr id="333" name="TextBox 332"/>
          <p:cNvSpPr txBox="1"/>
          <p:nvPr/>
        </p:nvSpPr>
        <p:spPr>
          <a:xfrm>
            <a:off x="2491340" y="5349775"/>
            <a:ext cx="1507326" cy="215444"/>
          </a:xfrm>
          <a:prstGeom prst="rect">
            <a:avLst/>
          </a:prstGeom>
          <a:noFill/>
        </p:spPr>
        <p:txBody>
          <a:bodyPr wrap="square" rtlCol="0">
            <a:spAutoFit/>
          </a:bodyPr>
          <a:lstStyle/>
          <a:p>
            <a:r>
              <a:rPr lang="en-US" sz="800" b="1" dirty="0" smtClean="0"/>
              <a:t> CPU        CPU        CPU        CPU </a:t>
            </a:r>
          </a:p>
        </p:txBody>
      </p:sp>
    </p:spTree>
    <p:extLst>
      <p:ext uri="{BB962C8B-B14F-4D97-AF65-F5344CB8AC3E}">
        <p14:creationId xmlns:p14="http://schemas.microsoft.com/office/powerpoint/2010/main" val="11766660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Block distribution: </a:t>
            </a:r>
            <a:r>
              <a:rPr lang="en-US" dirty="0" smtClean="0">
                <a:solidFill>
                  <a:srgbClr val="FF0000"/>
                </a:solidFill>
              </a:rPr>
              <a:t>-m </a:t>
            </a:r>
            <a:r>
              <a:rPr lang="en-US" dirty="0" err="1" smtClean="0">
                <a:solidFill>
                  <a:srgbClr val="FF0000"/>
                </a:solidFill>
              </a:rPr>
              <a:t>block:block</a:t>
            </a:r>
            <a:r>
              <a:rPr lang="en-US" dirty="0" smtClean="0">
                <a:solidFill>
                  <a:srgbClr val="FF0000"/>
                </a:solidFill>
              </a:rPr>
              <a:t> </a:t>
            </a:r>
            <a:r>
              <a:rPr lang="en-US" dirty="0" smtClean="0"/>
              <a:t>(continued)</a:t>
            </a:r>
            <a:endParaRPr lang="en-US" dirty="0"/>
          </a:p>
        </p:txBody>
      </p:sp>
      <p:sp>
        <p:nvSpPr>
          <p:cNvPr id="4" name="Slide Number Placeholder 3"/>
          <p:cNvSpPr>
            <a:spLocks noGrp="1"/>
          </p:cNvSpPr>
          <p:nvPr>
            <p:ph type="sldNum" sz="quarter" idx="4"/>
          </p:nvPr>
        </p:nvSpPr>
        <p:spPr>
          <a:xfrm>
            <a:off x="4116656" y="7303950"/>
            <a:ext cx="925708" cy="365125"/>
          </a:xfrm>
        </p:spPr>
        <p:txBody>
          <a:bodyPr/>
          <a:lstStyle/>
          <a:p>
            <a:r>
              <a:rPr lang="en-US" smtClean="0"/>
              <a:t>- </a:t>
            </a:r>
            <a:fld id="{D174BAF6-F8F2-EF4F-936C-8DF63288C82F}" type="slidenum">
              <a:rPr lang="en-US" smtClean="0"/>
              <a:pPr/>
              <a:t>59</a:t>
            </a:fld>
            <a:r>
              <a:rPr lang="en-US" smtClean="0"/>
              <a:t> -</a:t>
            </a:r>
            <a:endParaRPr lang="en-US" dirty="0"/>
          </a:p>
        </p:txBody>
      </p:sp>
      <p:sp>
        <p:nvSpPr>
          <p:cNvPr id="80" name="TextBox 79"/>
          <p:cNvSpPr txBox="1"/>
          <p:nvPr/>
        </p:nvSpPr>
        <p:spPr>
          <a:xfrm>
            <a:off x="536862" y="1168678"/>
            <a:ext cx="7872851" cy="923330"/>
          </a:xfrm>
          <a:prstGeom prst="rect">
            <a:avLst/>
          </a:prstGeom>
          <a:noFill/>
        </p:spPr>
        <p:txBody>
          <a:bodyPr wrap="square" rtlCol="0">
            <a:spAutoFit/>
          </a:bodyPr>
          <a:lstStyle/>
          <a:p>
            <a:r>
              <a:rPr lang="en-US" dirty="0" err="1" smtClean="0"/>
              <a:t>Salloc</a:t>
            </a:r>
            <a:r>
              <a:rPr lang="en-US" dirty="0" smtClean="0"/>
              <a:t> </a:t>
            </a:r>
            <a:r>
              <a:rPr lang="en-US" dirty="0" smtClean="0">
                <a:solidFill>
                  <a:srgbClr val="FF0000"/>
                </a:solidFill>
              </a:rPr>
              <a:t>–N 2 </a:t>
            </a:r>
            <a:r>
              <a:rPr lang="en-US" dirty="0" smtClean="0"/>
              <a:t>–p debug –C knl,snc2,flat</a:t>
            </a:r>
          </a:p>
          <a:p>
            <a:r>
              <a:rPr lang="is-IS" dirty="0" smtClean="0"/>
              <a:t>…</a:t>
            </a:r>
            <a:endParaRPr lang="en-US" dirty="0" smtClean="0"/>
          </a:p>
          <a:p>
            <a:r>
              <a:rPr lang="en-US" dirty="0" err="1" smtClean="0"/>
              <a:t>Srun</a:t>
            </a:r>
            <a:r>
              <a:rPr lang="en-US" dirty="0" smtClean="0"/>
              <a:t> –n 11  –c8 –</a:t>
            </a:r>
            <a:r>
              <a:rPr lang="en-US" dirty="0" err="1" smtClean="0"/>
              <a:t>cpu_bind</a:t>
            </a:r>
            <a:r>
              <a:rPr lang="en-US" dirty="0" smtClean="0"/>
              <a:t>=cores </a:t>
            </a:r>
            <a:r>
              <a:rPr lang="mr-IN" dirty="0" smtClean="0">
                <a:solidFill>
                  <a:srgbClr val="FF0000"/>
                </a:solidFill>
              </a:rPr>
              <a:t>–</a:t>
            </a:r>
            <a:r>
              <a:rPr lang="en-US" dirty="0" smtClean="0">
                <a:solidFill>
                  <a:srgbClr val="FF0000"/>
                </a:solidFill>
              </a:rPr>
              <a:t>m </a:t>
            </a:r>
            <a:r>
              <a:rPr lang="en-US" dirty="0" err="1" smtClean="0">
                <a:solidFill>
                  <a:srgbClr val="FF0000"/>
                </a:solidFill>
              </a:rPr>
              <a:t>block:block</a:t>
            </a:r>
            <a:r>
              <a:rPr lang="en-US" dirty="0" smtClean="0">
                <a:solidFill>
                  <a:srgbClr val="FF0000"/>
                </a:solidFill>
              </a:rPr>
              <a:t> </a:t>
            </a:r>
            <a:r>
              <a:rPr lang="en-US" dirty="0" smtClean="0"/>
              <a:t>./</a:t>
            </a:r>
            <a:r>
              <a:rPr lang="en-US" dirty="0" err="1" smtClean="0"/>
              <a:t>a.out</a:t>
            </a:r>
            <a:endParaRPr lang="en-US" dirty="0" smtClean="0"/>
          </a:p>
        </p:txBody>
      </p:sp>
      <p:grpSp>
        <p:nvGrpSpPr>
          <p:cNvPr id="13" name="Group 12"/>
          <p:cNvGrpSpPr/>
          <p:nvPr/>
        </p:nvGrpSpPr>
        <p:grpSpPr>
          <a:xfrm>
            <a:off x="553159" y="2723399"/>
            <a:ext cx="3967128" cy="2958550"/>
            <a:chOff x="553159" y="2723399"/>
            <a:chExt cx="3967128" cy="2958550"/>
          </a:xfrm>
        </p:grpSpPr>
        <p:grpSp>
          <p:nvGrpSpPr>
            <p:cNvPr id="204" name="Group 203"/>
            <p:cNvGrpSpPr/>
            <p:nvPr/>
          </p:nvGrpSpPr>
          <p:grpSpPr>
            <a:xfrm>
              <a:off x="553159" y="2723399"/>
              <a:ext cx="3967128" cy="2958550"/>
              <a:chOff x="375352" y="2681064"/>
              <a:chExt cx="3967128" cy="2958550"/>
            </a:xfrm>
          </p:grpSpPr>
          <p:sp>
            <p:nvSpPr>
              <p:cNvPr id="205" name="Rectangle 204"/>
              <p:cNvSpPr/>
              <p:nvPr/>
            </p:nvSpPr>
            <p:spPr>
              <a:xfrm>
                <a:off x="428079" y="2731864"/>
                <a:ext cx="3813722" cy="2907750"/>
              </a:xfrm>
              <a:prstGeom prst="rect">
                <a:avLst/>
              </a:prstGeom>
              <a:solidFill>
                <a:schemeClr val="bg1">
                  <a:lumMod val="9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TextBox 205"/>
              <p:cNvSpPr txBox="1"/>
              <p:nvPr/>
            </p:nvSpPr>
            <p:spPr>
              <a:xfrm>
                <a:off x="1788513" y="2681064"/>
                <a:ext cx="1645579" cy="275177"/>
              </a:xfrm>
              <a:prstGeom prst="rect">
                <a:avLst/>
              </a:prstGeom>
              <a:noFill/>
            </p:spPr>
            <p:txBody>
              <a:bodyPr wrap="square" rtlCol="0">
                <a:spAutoFit/>
              </a:bodyPr>
              <a:lstStyle/>
              <a:p>
                <a:r>
                  <a:rPr lang="en-US" dirty="0" smtClean="0"/>
                  <a:t>KNL Node1</a:t>
                </a:r>
              </a:p>
            </p:txBody>
          </p:sp>
          <p:grpSp>
            <p:nvGrpSpPr>
              <p:cNvPr id="207" name="Group 206"/>
              <p:cNvGrpSpPr/>
              <p:nvPr/>
            </p:nvGrpSpPr>
            <p:grpSpPr>
              <a:xfrm>
                <a:off x="910359" y="2986826"/>
                <a:ext cx="1398097" cy="2558165"/>
                <a:chOff x="1108363" y="1669742"/>
                <a:chExt cx="1581728" cy="3433476"/>
              </a:xfrm>
            </p:grpSpPr>
            <p:sp>
              <p:nvSpPr>
                <p:cNvPr id="248" name="Rectangle 247"/>
                <p:cNvSpPr/>
                <p:nvPr/>
              </p:nvSpPr>
              <p:spPr>
                <a:xfrm>
                  <a:off x="1108363" y="2050619"/>
                  <a:ext cx="1581728" cy="305259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TextBox 248"/>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250" name="Straight Connector 249"/>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60" name="TextBox 259"/>
                <p:cNvSpPr txBox="1"/>
                <p:nvPr/>
              </p:nvSpPr>
              <p:spPr>
                <a:xfrm>
                  <a:off x="1595491" y="4125994"/>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208" name="Group 207"/>
              <p:cNvGrpSpPr/>
              <p:nvPr/>
            </p:nvGrpSpPr>
            <p:grpSpPr>
              <a:xfrm>
                <a:off x="2366884" y="2981511"/>
                <a:ext cx="1406563" cy="2563480"/>
                <a:chOff x="955099" y="1669742"/>
                <a:chExt cx="1591306" cy="3440610"/>
              </a:xfrm>
            </p:grpSpPr>
            <p:sp>
              <p:nvSpPr>
                <p:cNvPr id="235" name="Rectangle 234"/>
                <p:cNvSpPr/>
                <p:nvPr/>
              </p:nvSpPr>
              <p:spPr>
                <a:xfrm>
                  <a:off x="955099" y="2050619"/>
                  <a:ext cx="1581729" cy="3059733"/>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TextBox 235"/>
                <p:cNvSpPr txBox="1"/>
                <p:nvPr/>
              </p:nvSpPr>
              <p:spPr>
                <a:xfrm>
                  <a:off x="1161197" y="1669742"/>
                  <a:ext cx="1327731" cy="371778"/>
                </a:xfrm>
                <a:prstGeom prst="rect">
                  <a:avLst/>
                </a:prstGeom>
                <a:noFill/>
              </p:spPr>
              <p:txBody>
                <a:bodyPr wrap="square" rtlCol="0">
                  <a:spAutoFit/>
                </a:bodyPr>
                <a:lstStyle/>
                <a:p>
                  <a:r>
                    <a:rPr lang="en-US" sz="1200" dirty="0" smtClean="0"/>
                    <a:t>NUMA node 1</a:t>
                  </a:r>
                </a:p>
              </p:txBody>
            </p:sp>
            <p:cxnSp>
              <p:nvCxnSpPr>
                <p:cNvPr id="237" name="Straight Connector 236"/>
                <p:cNvCxnSpPr/>
                <p:nvPr/>
              </p:nvCxnSpPr>
              <p:spPr>
                <a:xfrm flipV="1">
                  <a:off x="964677" y="235527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V="1">
                  <a:off x="964677" y="26623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964677" y="29694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964677" y="3274291"/>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V="1">
                  <a:off x="964677" y="3576782"/>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964677" y="3890819"/>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964677" y="4204850"/>
                  <a:ext cx="1581728" cy="11547"/>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1345677"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1742841"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2137696" y="2048458"/>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1440056" y="4120721"/>
                  <a:ext cx="618837" cy="495704"/>
                </a:xfrm>
                <a:prstGeom prst="rect">
                  <a:avLst/>
                </a:prstGeom>
                <a:noFill/>
                <a:ln>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sp>
            <p:nvSpPr>
              <p:cNvPr id="209" name="Rectangle 208"/>
              <p:cNvSpPr/>
              <p:nvPr/>
            </p:nvSpPr>
            <p:spPr>
              <a:xfrm>
                <a:off x="1134867" y="3321470"/>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0</a:t>
                </a:r>
                <a:endParaRPr lang="en-US" sz="1200" dirty="0">
                  <a:solidFill>
                    <a:srgbClr val="000000"/>
                  </a:solidFill>
                </a:endParaRPr>
              </a:p>
            </p:txBody>
          </p:sp>
          <p:cxnSp>
            <p:nvCxnSpPr>
              <p:cNvPr id="215" name="Straight Connector 214"/>
              <p:cNvCxnSpPr/>
              <p:nvPr/>
            </p:nvCxnSpPr>
            <p:spPr>
              <a:xfrm flipV="1">
                <a:off x="910359" y="5286833"/>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H="1">
                <a:off x="1241855"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H="1">
                <a:off x="1598182" y="5286618"/>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1957402" y="5286833"/>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428078" y="3253885"/>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220" name="TextBox 219"/>
              <p:cNvSpPr txBox="1"/>
              <p:nvPr/>
            </p:nvSpPr>
            <p:spPr>
              <a:xfrm>
                <a:off x="424038" y="3507186"/>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221" name="TextBox 220"/>
              <p:cNvSpPr txBox="1"/>
              <p:nvPr/>
            </p:nvSpPr>
            <p:spPr>
              <a:xfrm>
                <a:off x="428066" y="3939700"/>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222" name="TextBox 221"/>
              <p:cNvSpPr txBox="1"/>
              <p:nvPr/>
            </p:nvSpPr>
            <p:spPr>
              <a:xfrm>
                <a:off x="424593" y="3719540"/>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223" name="TextBox 222"/>
              <p:cNvSpPr txBox="1"/>
              <p:nvPr/>
            </p:nvSpPr>
            <p:spPr>
              <a:xfrm>
                <a:off x="375352" y="5292378"/>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224" name="Straight Connector 223"/>
              <p:cNvCxnSpPr/>
              <p:nvPr/>
            </p:nvCxnSpPr>
            <p:spPr>
              <a:xfrm flipV="1">
                <a:off x="2365634" y="5278366"/>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a:off x="2705597"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3061924" y="5278151"/>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3421144" y="5278366"/>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3708042" y="5295850"/>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229" name="TextBox 228"/>
              <p:cNvSpPr txBox="1"/>
              <p:nvPr/>
            </p:nvSpPr>
            <p:spPr>
              <a:xfrm>
                <a:off x="3711527" y="3253885"/>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230" name="TextBox 229"/>
              <p:cNvSpPr txBox="1"/>
              <p:nvPr/>
            </p:nvSpPr>
            <p:spPr>
              <a:xfrm>
                <a:off x="3707487" y="3507186"/>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231" name="TextBox 230"/>
              <p:cNvSpPr txBox="1"/>
              <p:nvPr/>
            </p:nvSpPr>
            <p:spPr>
              <a:xfrm>
                <a:off x="3711515" y="3939700"/>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232" name="TextBox 231"/>
              <p:cNvSpPr txBox="1"/>
              <p:nvPr/>
            </p:nvSpPr>
            <p:spPr>
              <a:xfrm>
                <a:off x="3708042" y="3719540"/>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12" name="TextBox 11"/>
            <p:cNvSpPr txBox="1"/>
            <p:nvPr/>
          </p:nvSpPr>
          <p:spPr>
            <a:xfrm rot="16200000">
              <a:off x="582929" y="441796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22" name="TextBox 321"/>
            <p:cNvSpPr txBox="1"/>
            <p:nvPr/>
          </p:nvSpPr>
          <p:spPr>
            <a:xfrm rot="16200000">
              <a:off x="3894428" y="4378004"/>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grpSp>
        <p:nvGrpSpPr>
          <p:cNvPr id="14" name="Group 13"/>
          <p:cNvGrpSpPr/>
          <p:nvPr/>
        </p:nvGrpSpPr>
        <p:grpSpPr>
          <a:xfrm>
            <a:off x="4549408" y="2717037"/>
            <a:ext cx="3977009" cy="2964912"/>
            <a:chOff x="4549408" y="2717037"/>
            <a:chExt cx="3977009" cy="2964912"/>
          </a:xfrm>
        </p:grpSpPr>
        <p:grpSp>
          <p:nvGrpSpPr>
            <p:cNvPr id="261" name="Group 260"/>
            <p:cNvGrpSpPr/>
            <p:nvPr/>
          </p:nvGrpSpPr>
          <p:grpSpPr>
            <a:xfrm>
              <a:off x="4549408" y="2717037"/>
              <a:ext cx="3977009" cy="2964912"/>
              <a:chOff x="4413936" y="2674702"/>
              <a:chExt cx="3977009" cy="2964912"/>
            </a:xfrm>
          </p:grpSpPr>
          <p:sp>
            <p:nvSpPr>
              <p:cNvPr id="262" name="Rectangle 261"/>
              <p:cNvSpPr/>
              <p:nvPr/>
            </p:nvSpPr>
            <p:spPr>
              <a:xfrm>
                <a:off x="4482349" y="2731852"/>
                <a:ext cx="3823452" cy="2907762"/>
              </a:xfrm>
              <a:prstGeom prst="rect">
                <a:avLst/>
              </a:prstGeom>
              <a:solidFill>
                <a:srgbClr val="F2F2F2"/>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TextBox 262"/>
              <p:cNvSpPr txBox="1"/>
              <p:nvPr/>
            </p:nvSpPr>
            <p:spPr>
              <a:xfrm>
                <a:off x="5812010" y="2674702"/>
                <a:ext cx="1437400" cy="275176"/>
              </a:xfrm>
              <a:prstGeom prst="rect">
                <a:avLst/>
              </a:prstGeom>
              <a:noFill/>
            </p:spPr>
            <p:txBody>
              <a:bodyPr wrap="square" rtlCol="0">
                <a:spAutoFit/>
              </a:bodyPr>
              <a:lstStyle/>
              <a:p>
                <a:r>
                  <a:rPr lang="en-US" dirty="0" smtClean="0"/>
                  <a:t>KNL Node2</a:t>
                </a:r>
              </a:p>
            </p:txBody>
          </p:sp>
          <p:grpSp>
            <p:nvGrpSpPr>
              <p:cNvPr id="264" name="Group 263"/>
              <p:cNvGrpSpPr/>
              <p:nvPr/>
            </p:nvGrpSpPr>
            <p:grpSpPr>
              <a:xfrm>
                <a:off x="4950790" y="2986814"/>
                <a:ext cx="1398097" cy="2584201"/>
                <a:chOff x="1108363" y="1669742"/>
                <a:chExt cx="1581728" cy="3468422"/>
              </a:xfrm>
            </p:grpSpPr>
            <p:sp>
              <p:nvSpPr>
                <p:cNvPr id="303" name="Rectangle 302"/>
                <p:cNvSpPr/>
                <p:nvPr/>
              </p:nvSpPr>
              <p:spPr>
                <a:xfrm>
                  <a:off x="1108363" y="2050620"/>
                  <a:ext cx="1581728" cy="3087544"/>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TextBox 303"/>
                <p:cNvSpPr txBox="1"/>
                <p:nvPr/>
              </p:nvSpPr>
              <p:spPr>
                <a:xfrm>
                  <a:off x="1362358" y="1669742"/>
                  <a:ext cx="1327732" cy="371778"/>
                </a:xfrm>
                <a:prstGeom prst="rect">
                  <a:avLst/>
                </a:prstGeom>
                <a:noFill/>
              </p:spPr>
              <p:txBody>
                <a:bodyPr wrap="square" rtlCol="0">
                  <a:spAutoFit/>
                </a:bodyPr>
                <a:lstStyle/>
                <a:p>
                  <a:r>
                    <a:rPr lang="en-US" sz="1200" dirty="0" smtClean="0"/>
                    <a:t>NUMA node 0</a:t>
                  </a:r>
                </a:p>
              </p:txBody>
            </p:sp>
            <p:cxnSp>
              <p:nvCxnSpPr>
                <p:cNvPr id="305" name="Straight Connector 304"/>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15" name="TextBox 314"/>
                <p:cNvSpPr txBox="1"/>
                <p:nvPr/>
              </p:nvSpPr>
              <p:spPr>
                <a:xfrm>
                  <a:off x="1577108" y="4126012"/>
                  <a:ext cx="618837" cy="495704"/>
                </a:xfrm>
                <a:prstGeom prst="rect">
                  <a:avLst/>
                </a:prstGeom>
                <a:noFill/>
                <a:ln w="12700">
                  <a:noFill/>
                </a:ln>
              </p:spPr>
              <p:txBody>
                <a:bodyPr wrap="square" rtlCol="0">
                  <a:spAutoFit/>
                </a:bodyPr>
                <a:lstStyle/>
                <a:p>
                  <a:r>
                    <a:rPr lang="is-IS" dirty="0" smtClean="0">
                      <a:solidFill>
                        <a:srgbClr val="734D06"/>
                      </a:solidFill>
                    </a:rPr>
                    <a:t>…...</a:t>
                  </a:r>
                  <a:endParaRPr lang="en-US" dirty="0" smtClean="0">
                    <a:solidFill>
                      <a:srgbClr val="734D06"/>
                    </a:solidFill>
                  </a:endParaRPr>
                </a:p>
              </p:txBody>
            </p:sp>
          </p:grpSp>
          <p:grpSp>
            <p:nvGrpSpPr>
              <p:cNvPr id="265" name="Group 264"/>
              <p:cNvGrpSpPr/>
              <p:nvPr/>
            </p:nvGrpSpPr>
            <p:grpSpPr>
              <a:xfrm>
                <a:off x="6407313" y="2981499"/>
                <a:ext cx="1398097" cy="2589516"/>
                <a:chOff x="1108363" y="1669742"/>
                <a:chExt cx="1581728" cy="3475556"/>
              </a:xfrm>
            </p:grpSpPr>
            <p:sp>
              <p:nvSpPr>
                <p:cNvPr id="290" name="Rectangle 289"/>
                <p:cNvSpPr/>
                <p:nvPr/>
              </p:nvSpPr>
              <p:spPr>
                <a:xfrm>
                  <a:off x="1108363" y="2050619"/>
                  <a:ext cx="1581728" cy="3094679"/>
                </a:xfrm>
                <a:prstGeom prst="rect">
                  <a:avLst/>
                </a:prstGeom>
                <a:noFill/>
                <a:ln w="12700">
                  <a:solidFill>
                    <a:srgbClr val="734D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TextBox 290"/>
                <p:cNvSpPr txBox="1"/>
                <p:nvPr/>
              </p:nvSpPr>
              <p:spPr>
                <a:xfrm>
                  <a:off x="1362358" y="1669742"/>
                  <a:ext cx="1327732" cy="371778"/>
                </a:xfrm>
                <a:prstGeom prst="rect">
                  <a:avLst/>
                </a:prstGeom>
                <a:noFill/>
              </p:spPr>
              <p:txBody>
                <a:bodyPr wrap="square" rtlCol="0">
                  <a:spAutoFit/>
                </a:bodyPr>
                <a:lstStyle/>
                <a:p>
                  <a:r>
                    <a:rPr lang="en-US" sz="1200" dirty="0" smtClean="0"/>
                    <a:t>NUMA node 1</a:t>
                  </a:r>
                </a:p>
              </p:txBody>
            </p:sp>
            <p:cxnSp>
              <p:nvCxnSpPr>
                <p:cNvPr id="292" name="Straight Connector 291"/>
                <p:cNvCxnSpPr/>
                <p:nvPr/>
              </p:nvCxnSpPr>
              <p:spPr>
                <a:xfrm flipV="1">
                  <a:off x="1108363" y="235527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1108363" y="26623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1108363" y="29694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V="1">
                  <a:off x="1108363" y="327429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V="1">
                  <a:off x="1108363" y="3576782"/>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V="1">
                  <a:off x="1108363" y="3890819"/>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V="1">
                  <a:off x="1108363" y="4204851"/>
                  <a:ext cx="1581728" cy="11546"/>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1489363" y="2050619"/>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1886527" y="2064474"/>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2281382" y="2048457"/>
                  <a:ext cx="11546" cy="215423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302" name="TextBox 301"/>
                <p:cNvSpPr txBox="1"/>
                <p:nvPr/>
              </p:nvSpPr>
              <p:spPr>
                <a:xfrm>
                  <a:off x="1577108" y="4100896"/>
                  <a:ext cx="618837" cy="495704"/>
                </a:xfrm>
                <a:prstGeom prst="rect">
                  <a:avLst/>
                </a:prstGeom>
                <a:noFill/>
              </p:spPr>
              <p:txBody>
                <a:bodyPr wrap="square" rtlCol="0">
                  <a:spAutoFit/>
                </a:bodyPr>
                <a:lstStyle/>
                <a:p>
                  <a:r>
                    <a:rPr lang="is-IS" dirty="0" smtClean="0">
                      <a:solidFill>
                        <a:srgbClr val="734D06"/>
                      </a:solidFill>
                    </a:rPr>
                    <a:t>…...</a:t>
                  </a:r>
                  <a:endParaRPr lang="en-US" dirty="0" smtClean="0">
                    <a:solidFill>
                      <a:srgbClr val="734D06"/>
                    </a:solidFill>
                  </a:endParaRPr>
                </a:p>
              </p:txBody>
            </p:sp>
          </p:grpSp>
          <p:cxnSp>
            <p:nvCxnSpPr>
              <p:cNvPr id="270" name="Straight Connector 269"/>
              <p:cNvCxnSpPr/>
              <p:nvPr/>
            </p:nvCxnSpPr>
            <p:spPr>
              <a:xfrm flipV="1">
                <a:off x="4948943" y="5316122"/>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5280439"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H="1">
                <a:off x="5636766" y="5315907"/>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a:off x="5987519" y="5316122"/>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74" name="TextBox 273"/>
              <p:cNvSpPr txBox="1"/>
              <p:nvPr/>
            </p:nvSpPr>
            <p:spPr>
              <a:xfrm>
                <a:off x="4413936" y="5317432"/>
                <a:ext cx="630953" cy="246221"/>
              </a:xfrm>
              <a:prstGeom prst="rect">
                <a:avLst/>
              </a:prstGeom>
              <a:noFill/>
            </p:spPr>
            <p:txBody>
              <a:bodyPr wrap="square" rtlCol="0">
                <a:spAutoFit/>
              </a:bodyPr>
              <a:lstStyle/>
              <a:p>
                <a:r>
                  <a:rPr lang="en-US" sz="1000" b="1" dirty="0" smtClean="0">
                    <a:solidFill>
                      <a:srgbClr val="734D06"/>
                    </a:solidFill>
                  </a:rPr>
                  <a:t>Core 33</a:t>
                </a:r>
              </a:p>
            </p:txBody>
          </p:sp>
          <p:cxnSp>
            <p:nvCxnSpPr>
              <p:cNvPr id="275" name="Straight Connector 274"/>
              <p:cNvCxnSpPr/>
              <p:nvPr/>
            </p:nvCxnSpPr>
            <p:spPr>
              <a:xfrm flipV="1">
                <a:off x="6412685" y="5307655"/>
                <a:ext cx="1398097" cy="8252"/>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H="1">
                <a:off x="6752648"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7108975" y="5307440"/>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H="1">
                <a:off x="7468195" y="5307655"/>
                <a:ext cx="5272" cy="258373"/>
              </a:xfrm>
              <a:prstGeom prst="line">
                <a:avLst/>
              </a:prstGeom>
              <a:ln w="12700">
                <a:solidFill>
                  <a:srgbClr val="734D06"/>
                </a:solidFill>
              </a:ln>
            </p:spPr>
            <p:style>
              <a:lnRef idx="2">
                <a:schemeClr val="accent1"/>
              </a:lnRef>
              <a:fillRef idx="0">
                <a:schemeClr val="accent1"/>
              </a:fillRef>
              <a:effectRef idx="1">
                <a:schemeClr val="accent1"/>
              </a:effectRef>
              <a:fontRef idx="minor">
                <a:schemeClr val="tx1"/>
              </a:fontRef>
            </p:style>
          </p:cxnSp>
          <p:sp>
            <p:nvSpPr>
              <p:cNvPr id="279" name="TextBox 278"/>
              <p:cNvSpPr txBox="1"/>
              <p:nvPr/>
            </p:nvSpPr>
            <p:spPr>
              <a:xfrm>
                <a:off x="4482348" y="3252647"/>
                <a:ext cx="630953" cy="246221"/>
              </a:xfrm>
              <a:prstGeom prst="rect">
                <a:avLst/>
              </a:prstGeom>
              <a:noFill/>
            </p:spPr>
            <p:txBody>
              <a:bodyPr wrap="square" rtlCol="0">
                <a:spAutoFit/>
              </a:bodyPr>
              <a:lstStyle/>
              <a:p>
                <a:r>
                  <a:rPr lang="en-US" sz="1000" b="1" dirty="0" smtClean="0">
                    <a:solidFill>
                      <a:srgbClr val="734D06"/>
                    </a:solidFill>
                  </a:rPr>
                  <a:t>Core 0</a:t>
                </a:r>
              </a:p>
            </p:txBody>
          </p:sp>
          <p:sp>
            <p:nvSpPr>
              <p:cNvPr id="280" name="TextBox 279"/>
              <p:cNvSpPr txBox="1"/>
              <p:nvPr/>
            </p:nvSpPr>
            <p:spPr>
              <a:xfrm>
                <a:off x="4478308" y="3505948"/>
                <a:ext cx="630953" cy="246221"/>
              </a:xfrm>
              <a:prstGeom prst="rect">
                <a:avLst/>
              </a:prstGeom>
              <a:noFill/>
            </p:spPr>
            <p:txBody>
              <a:bodyPr wrap="square" rtlCol="0">
                <a:spAutoFit/>
              </a:bodyPr>
              <a:lstStyle/>
              <a:p>
                <a:r>
                  <a:rPr lang="en-US" sz="1000" b="1" dirty="0" smtClean="0">
                    <a:solidFill>
                      <a:srgbClr val="734D06"/>
                    </a:solidFill>
                  </a:rPr>
                  <a:t>Core 1</a:t>
                </a:r>
              </a:p>
            </p:txBody>
          </p:sp>
          <p:sp>
            <p:nvSpPr>
              <p:cNvPr id="281" name="TextBox 280"/>
              <p:cNvSpPr txBox="1"/>
              <p:nvPr/>
            </p:nvSpPr>
            <p:spPr>
              <a:xfrm>
                <a:off x="4482336" y="3938462"/>
                <a:ext cx="630953" cy="246221"/>
              </a:xfrm>
              <a:prstGeom prst="rect">
                <a:avLst/>
              </a:prstGeom>
              <a:noFill/>
            </p:spPr>
            <p:txBody>
              <a:bodyPr wrap="square" rtlCol="0">
                <a:spAutoFit/>
              </a:bodyPr>
              <a:lstStyle/>
              <a:p>
                <a:r>
                  <a:rPr lang="en-US" sz="1000" b="1" dirty="0" smtClean="0">
                    <a:solidFill>
                      <a:srgbClr val="734D06"/>
                    </a:solidFill>
                  </a:rPr>
                  <a:t>Core 3</a:t>
                </a:r>
              </a:p>
            </p:txBody>
          </p:sp>
          <p:sp>
            <p:nvSpPr>
              <p:cNvPr id="282" name="TextBox 281"/>
              <p:cNvSpPr txBox="1"/>
              <p:nvPr/>
            </p:nvSpPr>
            <p:spPr>
              <a:xfrm>
                <a:off x="4478863" y="3718302"/>
                <a:ext cx="630953" cy="246221"/>
              </a:xfrm>
              <a:prstGeom prst="rect">
                <a:avLst/>
              </a:prstGeom>
              <a:noFill/>
            </p:spPr>
            <p:txBody>
              <a:bodyPr wrap="square" rtlCol="0">
                <a:spAutoFit/>
              </a:bodyPr>
              <a:lstStyle/>
              <a:p>
                <a:r>
                  <a:rPr lang="en-US" sz="1000" b="1" dirty="0" smtClean="0">
                    <a:solidFill>
                      <a:srgbClr val="734D06"/>
                    </a:solidFill>
                  </a:rPr>
                  <a:t>Core 2</a:t>
                </a:r>
              </a:p>
            </p:txBody>
          </p:sp>
          <p:sp>
            <p:nvSpPr>
              <p:cNvPr id="283" name="TextBox 282"/>
              <p:cNvSpPr txBox="1"/>
              <p:nvPr/>
            </p:nvSpPr>
            <p:spPr>
              <a:xfrm>
                <a:off x="7756507" y="5312784"/>
                <a:ext cx="630953" cy="246221"/>
              </a:xfrm>
              <a:prstGeom prst="rect">
                <a:avLst/>
              </a:prstGeom>
              <a:noFill/>
            </p:spPr>
            <p:txBody>
              <a:bodyPr wrap="square" rtlCol="0">
                <a:spAutoFit/>
              </a:bodyPr>
              <a:lstStyle/>
              <a:p>
                <a:r>
                  <a:rPr lang="en-US" sz="1000" b="1" dirty="0" smtClean="0">
                    <a:solidFill>
                      <a:srgbClr val="734D06"/>
                    </a:solidFill>
                  </a:rPr>
                  <a:t>Core 67</a:t>
                </a:r>
              </a:p>
            </p:txBody>
          </p:sp>
          <p:sp>
            <p:nvSpPr>
              <p:cNvPr id="284" name="TextBox 283"/>
              <p:cNvSpPr txBox="1"/>
              <p:nvPr/>
            </p:nvSpPr>
            <p:spPr>
              <a:xfrm>
                <a:off x="7759992" y="3245418"/>
                <a:ext cx="630953" cy="246221"/>
              </a:xfrm>
              <a:prstGeom prst="rect">
                <a:avLst/>
              </a:prstGeom>
              <a:noFill/>
            </p:spPr>
            <p:txBody>
              <a:bodyPr wrap="square" rtlCol="0">
                <a:spAutoFit/>
              </a:bodyPr>
              <a:lstStyle/>
              <a:p>
                <a:r>
                  <a:rPr lang="en-US" sz="1000" b="1" dirty="0" smtClean="0">
                    <a:solidFill>
                      <a:srgbClr val="734D06"/>
                    </a:solidFill>
                  </a:rPr>
                  <a:t>Core 34</a:t>
                </a:r>
              </a:p>
            </p:txBody>
          </p:sp>
          <p:sp>
            <p:nvSpPr>
              <p:cNvPr id="285" name="TextBox 284"/>
              <p:cNvSpPr txBox="1"/>
              <p:nvPr/>
            </p:nvSpPr>
            <p:spPr>
              <a:xfrm>
                <a:off x="7755952" y="3498719"/>
                <a:ext cx="630953" cy="246221"/>
              </a:xfrm>
              <a:prstGeom prst="rect">
                <a:avLst/>
              </a:prstGeom>
              <a:noFill/>
            </p:spPr>
            <p:txBody>
              <a:bodyPr wrap="square" rtlCol="0">
                <a:spAutoFit/>
              </a:bodyPr>
              <a:lstStyle/>
              <a:p>
                <a:r>
                  <a:rPr lang="en-US" sz="1000" b="1" dirty="0" smtClean="0">
                    <a:solidFill>
                      <a:srgbClr val="734D06"/>
                    </a:solidFill>
                  </a:rPr>
                  <a:t>Core 35</a:t>
                </a:r>
              </a:p>
            </p:txBody>
          </p:sp>
          <p:sp>
            <p:nvSpPr>
              <p:cNvPr id="286" name="TextBox 285"/>
              <p:cNvSpPr txBox="1"/>
              <p:nvPr/>
            </p:nvSpPr>
            <p:spPr>
              <a:xfrm>
                <a:off x="7759980" y="3931233"/>
                <a:ext cx="630953" cy="246221"/>
              </a:xfrm>
              <a:prstGeom prst="rect">
                <a:avLst/>
              </a:prstGeom>
              <a:noFill/>
            </p:spPr>
            <p:txBody>
              <a:bodyPr wrap="square" rtlCol="0">
                <a:spAutoFit/>
              </a:bodyPr>
              <a:lstStyle/>
              <a:p>
                <a:r>
                  <a:rPr lang="en-US" sz="1000" b="1" dirty="0" smtClean="0">
                    <a:solidFill>
                      <a:srgbClr val="734D06"/>
                    </a:solidFill>
                  </a:rPr>
                  <a:t>Core 37</a:t>
                </a:r>
              </a:p>
            </p:txBody>
          </p:sp>
          <p:sp>
            <p:nvSpPr>
              <p:cNvPr id="287" name="TextBox 286"/>
              <p:cNvSpPr txBox="1"/>
              <p:nvPr/>
            </p:nvSpPr>
            <p:spPr>
              <a:xfrm>
                <a:off x="7756507" y="3711073"/>
                <a:ext cx="630953" cy="246221"/>
              </a:xfrm>
              <a:prstGeom prst="rect">
                <a:avLst/>
              </a:prstGeom>
              <a:noFill/>
            </p:spPr>
            <p:txBody>
              <a:bodyPr wrap="square" rtlCol="0">
                <a:spAutoFit/>
              </a:bodyPr>
              <a:lstStyle/>
              <a:p>
                <a:r>
                  <a:rPr lang="en-US" sz="1000" b="1" dirty="0" smtClean="0">
                    <a:solidFill>
                      <a:srgbClr val="734D06"/>
                    </a:solidFill>
                  </a:rPr>
                  <a:t>Core 36</a:t>
                </a:r>
              </a:p>
            </p:txBody>
          </p:sp>
        </p:grpSp>
        <p:sp>
          <p:nvSpPr>
            <p:cNvPr id="323" name="TextBox 322"/>
            <p:cNvSpPr txBox="1"/>
            <p:nvPr/>
          </p:nvSpPr>
          <p:spPr>
            <a:xfrm rot="16200000">
              <a:off x="7884651" y="4502631"/>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sp>
          <p:nvSpPr>
            <p:cNvPr id="324" name="TextBox 323"/>
            <p:cNvSpPr txBox="1"/>
            <p:nvPr/>
          </p:nvSpPr>
          <p:spPr>
            <a:xfrm rot="16200000">
              <a:off x="4614250" y="4544107"/>
              <a:ext cx="367791" cy="369332"/>
            </a:xfrm>
            <a:prstGeom prst="rect">
              <a:avLst/>
            </a:prstGeom>
            <a:noFill/>
          </p:spPr>
          <p:txBody>
            <a:bodyPr wrap="square" rtlCol="0">
              <a:spAutoFit/>
            </a:bodyPr>
            <a:lstStyle/>
            <a:p>
              <a:r>
                <a:rPr lang="mr-IN" dirty="0" smtClean="0">
                  <a:solidFill>
                    <a:srgbClr val="734D06"/>
                  </a:solidFill>
                </a:rPr>
                <a:t>…</a:t>
              </a:r>
              <a:endParaRPr lang="en-US" dirty="0" smtClean="0">
                <a:solidFill>
                  <a:srgbClr val="734D06"/>
                </a:solidFill>
              </a:endParaRPr>
            </a:p>
          </p:txBody>
        </p:sp>
      </p:grpSp>
      <p:sp>
        <p:nvSpPr>
          <p:cNvPr id="129" name="Rectangle 128"/>
          <p:cNvSpPr/>
          <p:nvPr/>
        </p:nvSpPr>
        <p:spPr>
          <a:xfrm>
            <a:off x="1292526" y="3828549"/>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a:t>
            </a:r>
            <a:endParaRPr lang="en-US" sz="1200" dirty="0">
              <a:solidFill>
                <a:srgbClr val="000000"/>
              </a:solidFill>
            </a:endParaRPr>
          </a:p>
        </p:txBody>
      </p:sp>
      <p:sp>
        <p:nvSpPr>
          <p:cNvPr id="130" name="Rectangle 129"/>
          <p:cNvSpPr/>
          <p:nvPr/>
        </p:nvSpPr>
        <p:spPr>
          <a:xfrm>
            <a:off x="1302732" y="4286336"/>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2</a:t>
            </a:r>
            <a:endParaRPr lang="en-US" sz="1200" dirty="0">
              <a:solidFill>
                <a:srgbClr val="000000"/>
              </a:solidFill>
            </a:endParaRPr>
          </a:p>
        </p:txBody>
      </p:sp>
      <p:sp>
        <p:nvSpPr>
          <p:cNvPr id="131" name="Rectangle 130"/>
          <p:cNvSpPr/>
          <p:nvPr/>
        </p:nvSpPr>
        <p:spPr>
          <a:xfrm>
            <a:off x="2756268" y="427240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5</a:t>
            </a:r>
            <a:endParaRPr lang="en-US" sz="1200" dirty="0">
              <a:solidFill>
                <a:srgbClr val="000000"/>
              </a:solidFill>
            </a:endParaRPr>
          </a:p>
        </p:txBody>
      </p:sp>
      <p:sp>
        <p:nvSpPr>
          <p:cNvPr id="132" name="Rectangle 131"/>
          <p:cNvSpPr/>
          <p:nvPr/>
        </p:nvSpPr>
        <p:spPr>
          <a:xfrm>
            <a:off x="2761540" y="382100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4</a:t>
            </a:r>
            <a:endParaRPr lang="en-US" sz="1200" dirty="0">
              <a:solidFill>
                <a:srgbClr val="000000"/>
              </a:solidFill>
            </a:endParaRPr>
          </a:p>
        </p:txBody>
      </p:sp>
      <p:sp>
        <p:nvSpPr>
          <p:cNvPr id="133" name="Rectangle 132"/>
          <p:cNvSpPr/>
          <p:nvPr/>
        </p:nvSpPr>
        <p:spPr>
          <a:xfrm>
            <a:off x="2756268" y="336380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3</a:t>
            </a:r>
            <a:endParaRPr lang="en-US" sz="1200" dirty="0">
              <a:solidFill>
                <a:srgbClr val="000000"/>
              </a:solidFill>
            </a:endParaRPr>
          </a:p>
        </p:txBody>
      </p:sp>
      <p:sp>
        <p:nvSpPr>
          <p:cNvPr id="134" name="Rectangle 133"/>
          <p:cNvSpPr/>
          <p:nvPr/>
        </p:nvSpPr>
        <p:spPr>
          <a:xfrm>
            <a:off x="5297242" y="3825748"/>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7</a:t>
            </a:r>
            <a:endParaRPr lang="en-US" sz="1200" dirty="0">
              <a:solidFill>
                <a:srgbClr val="000000"/>
              </a:solidFill>
            </a:endParaRPr>
          </a:p>
        </p:txBody>
      </p:sp>
      <p:sp>
        <p:nvSpPr>
          <p:cNvPr id="135" name="Rectangle 134"/>
          <p:cNvSpPr/>
          <p:nvPr/>
        </p:nvSpPr>
        <p:spPr>
          <a:xfrm>
            <a:off x="5307448" y="4283535"/>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8</a:t>
            </a:r>
            <a:endParaRPr lang="en-US" sz="1200" dirty="0">
              <a:solidFill>
                <a:srgbClr val="000000"/>
              </a:solidFill>
            </a:endParaRPr>
          </a:p>
        </p:txBody>
      </p:sp>
      <p:sp>
        <p:nvSpPr>
          <p:cNvPr id="136" name="Rectangle 135"/>
          <p:cNvSpPr/>
          <p:nvPr/>
        </p:nvSpPr>
        <p:spPr>
          <a:xfrm>
            <a:off x="5268344" y="3370916"/>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6</a:t>
            </a:r>
            <a:endParaRPr lang="en-US" sz="1200" dirty="0">
              <a:solidFill>
                <a:srgbClr val="000000"/>
              </a:solidFill>
            </a:endParaRPr>
          </a:p>
        </p:txBody>
      </p:sp>
      <p:sp>
        <p:nvSpPr>
          <p:cNvPr id="137" name="Rectangle 136"/>
          <p:cNvSpPr/>
          <p:nvPr/>
        </p:nvSpPr>
        <p:spPr>
          <a:xfrm>
            <a:off x="6766256" y="3818204"/>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10</a:t>
            </a:r>
            <a:endParaRPr lang="en-US" sz="1200" dirty="0">
              <a:solidFill>
                <a:srgbClr val="000000"/>
              </a:solidFill>
            </a:endParaRPr>
          </a:p>
        </p:txBody>
      </p:sp>
      <p:sp>
        <p:nvSpPr>
          <p:cNvPr id="138" name="Rectangle 137"/>
          <p:cNvSpPr/>
          <p:nvPr/>
        </p:nvSpPr>
        <p:spPr>
          <a:xfrm>
            <a:off x="6760984" y="3352537"/>
            <a:ext cx="966925" cy="344596"/>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Rank 9</a:t>
            </a:r>
            <a:endParaRPr lang="en-US" sz="1200" dirty="0">
              <a:solidFill>
                <a:srgbClr val="000000"/>
              </a:solidFill>
            </a:endParaRPr>
          </a:p>
        </p:txBody>
      </p:sp>
      <p:sp>
        <p:nvSpPr>
          <p:cNvPr id="139" name="TextBox 138"/>
          <p:cNvSpPr txBox="1"/>
          <p:nvPr/>
        </p:nvSpPr>
        <p:spPr>
          <a:xfrm>
            <a:off x="5035459" y="5388954"/>
            <a:ext cx="1507326" cy="215444"/>
          </a:xfrm>
          <a:prstGeom prst="rect">
            <a:avLst/>
          </a:prstGeom>
          <a:noFill/>
        </p:spPr>
        <p:txBody>
          <a:bodyPr wrap="square" rtlCol="0">
            <a:spAutoFit/>
          </a:bodyPr>
          <a:lstStyle/>
          <a:p>
            <a:r>
              <a:rPr lang="en-US" sz="800" b="1" dirty="0" smtClean="0"/>
              <a:t> CPU        CPU        CPU        CPU </a:t>
            </a:r>
          </a:p>
        </p:txBody>
      </p:sp>
      <p:sp>
        <p:nvSpPr>
          <p:cNvPr id="140" name="TextBox 139"/>
          <p:cNvSpPr txBox="1"/>
          <p:nvPr/>
        </p:nvSpPr>
        <p:spPr>
          <a:xfrm>
            <a:off x="6496056" y="5375155"/>
            <a:ext cx="1507326" cy="215444"/>
          </a:xfrm>
          <a:prstGeom prst="rect">
            <a:avLst/>
          </a:prstGeom>
          <a:noFill/>
        </p:spPr>
        <p:txBody>
          <a:bodyPr wrap="square" rtlCol="0">
            <a:spAutoFit/>
          </a:bodyPr>
          <a:lstStyle/>
          <a:p>
            <a:r>
              <a:rPr lang="en-US" sz="800" b="1" dirty="0" smtClean="0"/>
              <a:t> CPU        CPU        CPU        CPU </a:t>
            </a:r>
          </a:p>
        </p:txBody>
      </p:sp>
      <p:sp>
        <p:nvSpPr>
          <p:cNvPr id="141" name="TextBox 140"/>
          <p:cNvSpPr txBox="1"/>
          <p:nvPr/>
        </p:nvSpPr>
        <p:spPr>
          <a:xfrm>
            <a:off x="1036926" y="5363574"/>
            <a:ext cx="1507326" cy="215444"/>
          </a:xfrm>
          <a:prstGeom prst="rect">
            <a:avLst/>
          </a:prstGeom>
          <a:noFill/>
        </p:spPr>
        <p:txBody>
          <a:bodyPr wrap="square" rtlCol="0">
            <a:spAutoFit/>
          </a:bodyPr>
          <a:lstStyle/>
          <a:p>
            <a:r>
              <a:rPr lang="en-US" sz="800" b="1" dirty="0" smtClean="0"/>
              <a:t> CPU        CPU        CPU        CPU </a:t>
            </a:r>
          </a:p>
        </p:txBody>
      </p:sp>
      <p:sp>
        <p:nvSpPr>
          <p:cNvPr id="142" name="TextBox 141"/>
          <p:cNvSpPr txBox="1"/>
          <p:nvPr/>
        </p:nvSpPr>
        <p:spPr>
          <a:xfrm>
            <a:off x="2497523" y="5349775"/>
            <a:ext cx="1507326" cy="215444"/>
          </a:xfrm>
          <a:prstGeom prst="rect">
            <a:avLst/>
          </a:prstGeom>
          <a:noFill/>
        </p:spPr>
        <p:txBody>
          <a:bodyPr wrap="square" rtlCol="0">
            <a:spAutoFit/>
          </a:bodyPr>
          <a:lstStyle/>
          <a:p>
            <a:r>
              <a:rPr lang="en-US" sz="800" b="1" dirty="0" smtClean="0"/>
              <a:t> CPU        CPU        CPU        CPU </a:t>
            </a:r>
          </a:p>
        </p:txBody>
      </p:sp>
    </p:spTree>
    <p:extLst>
      <p:ext uri="{BB962C8B-B14F-4D97-AF65-F5344CB8AC3E}">
        <p14:creationId xmlns:p14="http://schemas.microsoft.com/office/powerpoint/2010/main" val="3161094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KNL overview – MCDRAM modes </a:t>
            </a:r>
            <a:endParaRPr lang="en-US" sz="2600" dirty="0"/>
          </a:p>
        </p:txBody>
      </p:sp>
      <p:pic>
        <p:nvPicPr>
          <p:cNvPr id="6" name="Content Placeholder 5" descr="HC27.25.710-Knights-Landing-Sodani-Intel.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087" t="23398" r="2087" b="28492"/>
          <a:stretch/>
        </p:blipFill>
        <p:spPr>
          <a:xfrm>
            <a:off x="411142" y="1435100"/>
            <a:ext cx="8229600" cy="2324100"/>
          </a:xfrm>
        </p:spPr>
      </p:pic>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6</a:t>
            </a:fld>
            <a:r>
              <a:rPr lang="en-US" smtClean="0"/>
              <a:t> -</a:t>
            </a:r>
            <a:endParaRPr lang="en-US" dirty="0"/>
          </a:p>
        </p:txBody>
      </p:sp>
      <p:sp>
        <p:nvSpPr>
          <p:cNvPr id="3" name="TextBox 2"/>
          <p:cNvSpPr txBox="1"/>
          <p:nvPr/>
        </p:nvSpPr>
        <p:spPr>
          <a:xfrm>
            <a:off x="1917700" y="2590800"/>
            <a:ext cx="647700" cy="307777"/>
          </a:xfrm>
          <a:prstGeom prst="rect">
            <a:avLst/>
          </a:prstGeom>
          <a:noFill/>
        </p:spPr>
        <p:txBody>
          <a:bodyPr wrap="square" rtlCol="0">
            <a:spAutoFit/>
          </a:bodyPr>
          <a:lstStyle/>
          <a:p>
            <a:pPr algn="ctr"/>
            <a:r>
              <a:rPr lang="en-US" sz="1400" dirty="0" smtClean="0">
                <a:solidFill>
                  <a:schemeClr val="bg1"/>
                </a:solidFill>
              </a:rPr>
              <a:t>96GB</a:t>
            </a:r>
          </a:p>
        </p:txBody>
      </p:sp>
      <p:sp>
        <p:nvSpPr>
          <p:cNvPr id="7" name="TextBox 6"/>
          <p:cNvSpPr txBox="1"/>
          <p:nvPr/>
        </p:nvSpPr>
        <p:spPr>
          <a:xfrm>
            <a:off x="7162800" y="2562423"/>
            <a:ext cx="647700" cy="307777"/>
          </a:xfrm>
          <a:prstGeom prst="rect">
            <a:avLst/>
          </a:prstGeom>
          <a:noFill/>
        </p:spPr>
        <p:txBody>
          <a:bodyPr wrap="square" rtlCol="0">
            <a:spAutoFit/>
          </a:bodyPr>
          <a:lstStyle/>
          <a:p>
            <a:pPr algn="ctr"/>
            <a:r>
              <a:rPr lang="en-US" sz="1400" dirty="0" smtClean="0">
                <a:solidFill>
                  <a:schemeClr val="bg1"/>
                </a:solidFill>
              </a:rPr>
              <a:t>96GB</a:t>
            </a:r>
          </a:p>
        </p:txBody>
      </p:sp>
      <p:sp>
        <p:nvSpPr>
          <p:cNvPr id="8" name="TextBox 7"/>
          <p:cNvSpPr txBox="1"/>
          <p:nvPr/>
        </p:nvSpPr>
        <p:spPr>
          <a:xfrm>
            <a:off x="4000500" y="2587823"/>
            <a:ext cx="647700" cy="307777"/>
          </a:xfrm>
          <a:prstGeom prst="rect">
            <a:avLst/>
          </a:prstGeom>
          <a:noFill/>
        </p:spPr>
        <p:txBody>
          <a:bodyPr wrap="square" rtlCol="0">
            <a:spAutoFit/>
          </a:bodyPr>
          <a:lstStyle/>
          <a:p>
            <a:pPr algn="ctr"/>
            <a:r>
              <a:rPr lang="en-US" sz="1400" dirty="0" smtClean="0">
                <a:solidFill>
                  <a:schemeClr val="bg1"/>
                </a:solidFill>
              </a:rPr>
              <a:t>96GB</a:t>
            </a:r>
          </a:p>
        </p:txBody>
      </p:sp>
      <p:sp>
        <p:nvSpPr>
          <p:cNvPr id="5" name="TextBox 4"/>
          <p:cNvSpPr txBox="1"/>
          <p:nvPr/>
        </p:nvSpPr>
        <p:spPr>
          <a:xfrm>
            <a:off x="406400" y="3924300"/>
            <a:ext cx="2946400" cy="923330"/>
          </a:xfrm>
          <a:prstGeom prst="rect">
            <a:avLst/>
          </a:prstGeom>
          <a:noFill/>
        </p:spPr>
        <p:txBody>
          <a:bodyPr wrap="square" rtlCol="0">
            <a:spAutoFit/>
          </a:bodyPr>
          <a:lstStyle/>
          <a:p>
            <a:pPr marL="285750" indent="-285750">
              <a:buFont typeface="Arial"/>
              <a:buChar char="•"/>
            </a:pPr>
            <a:r>
              <a:rPr lang="en-US" dirty="0" smtClean="0"/>
              <a:t>No source code changes needed</a:t>
            </a:r>
          </a:p>
          <a:p>
            <a:pPr marL="285750" indent="-285750">
              <a:buFont typeface="Arial"/>
              <a:buChar char="•"/>
            </a:pPr>
            <a:r>
              <a:rPr lang="en-US" dirty="0" smtClean="0"/>
              <a:t>Misses are expensive</a:t>
            </a:r>
          </a:p>
        </p:txBody>
      </p:sp>
      <p:sp>
        <p:nvSpPr>
          <p:cNvPr id="9" name="Rectangle 8"/>
          <p:cNvSpPr/>
          <p:nvPr/>
        </p:nvSpPr>
        <p:spPr>
          <a:xfrm>
            <a:off x="3073400" y="3924300"/>
            <a:ext cx="3289300" cy="1200329"/>
          </a:xfrm>
          <a:prstGeom prst="rect">
            <a:avLst/>
          </a:prstGeom>
        </p:spPr>
        <p:txBody>
          <a:bodyPr wrap="square">
            <a:spAutoFit/>
          </a:bodyPr>
          <a:lstStyle/>
          <a:p>
            <a:pPr marL="285750" indent="-285750">
              <a:buFont typeface="Arial"/>
              <a:buChar char="•"/>
            </a:pPr>
            <a:r>
              <a:rPr lang="en-US" dirty="0" smtClean="0"/>
              <a:t>Code changes required</a:t>
            </a:r>
          </a:p>
          <a:p>
            <a:pPr marL="285750" indent="-285750">
              <a:buFont typeface="Arial"/>
              <a:buChar char="•"/>
            </a:pPr>
            <a:r>
              <a:rPr lang="en-US" dirty="0" smtClean="0"/>
              <a:t>Exposed </a:t>
            </a:r>
            <a:r>
              <a:rPr lang="en-US" dirty="0"/>
              <a:t>as a NUMA </a:t>
            </a:r>
            <a:r>
              <a:rPr lang="en-US" dirty="0" smtClean="0"/>
              <a:t>node</a:t>
            </a:r>
          </a:p>
          <a:p>
            <a:pPr marL="285750" indent="-285750">
              <a:buFont typeface="Arial"/>
              <a:buChar char="•"/>
            </a:pPr>
            <a:r>
              <a:rPr lang="en-US" dirty="0" smtClean="0"/>
              <a:t>Access via </a:t>
            </a:r>
            <a:r>
              <a:rPr lang="en-US" dirty="0" err="1" smtClean="0"/>
              <a:t>memkind</a:t>
            </a:r>
            <a:r>
              <a:rPr lang="en-US" dirty="0" smtClean="0"/>
              <a:t> library, job launchers, and/or </a:t>
            </a:r>
            <a:r>
              <a:rPr lang="en-US" dirty="0" err="1" smtClean="0"/>
              <a:t>numactl</a:t>
            </a:r>
            <a:r>
              <a:rPr lang="en-US" dirty="0" smtClean="0"/>
              <a:t> </a:t>
            </a:r>
            <a:endParaRPr lang="en-US" dirty="0"/>
          </a:p>
        </p:txBody>
      </p:sp>
      <p:sp>
        <p:nvSpPr>
          <p:cNvPr id="10" name="Rectangle 9"/>
          <p:cNvSpPr/>
          <p:nvPr/>
        </p:nvSpPr>
        <p:spPr>
          <a:xfrm>
            <a:off x="6200259" y="3930134"/>
            <a:ext cx="2524641" cy="646331"/>
          </a:xfrm>
          <a:prstGeom prst="rect">
            <a:avLst/>
          </a:prstGeom>
        </p:spPr>
        <p:txBody>
          <a:bodyPr wrap="square">
            <a:spAutoFit/>
          </a:bodyPr>
          <a:lstStyle/>
          <a:p>
            <a:pPr marL="285750" indent="-285750">
              <a:buFont typeface="Arial"/>
              <a:buChar char="•"/>
            </a:pPr>
            <a:r>
              <a:rPr lang="en-US" dirty="0"/>
              <a:t>Combination of the </a:t>
            </a:r>
            <a:r>
              <a:rPr lang="en-US" dirty="0" smtClean="0"/>
              <a:t>cache and flat modes</a:t>
            </a:r>
            <a:endParaRPr lang="en-US" dirty="0"/>
          </a:p>
        </p:txBody>
      </p:sp>
      <p:sp>
        <p:nvSpPr>
          <p:cNvPr id="11" name="Rectangle 10"/>
          <p:cNvSpPr/>
          <p:nvPr/>
        </p:nvSpPr>
        <p:spPr>
          <a:xfrm>
            <a:off x="654627" y="5332447"/>
            <a:ext cx="8032173" cy="830997"/>
          </a:xfrm>
          <a:prstGeom prst="rect">
            <a:avLst/>
          </a:prstGeom>
        </p:spPr>
        <p:txBody>
          <a:bodyPr wrap="square">
            <a:spAutoFit/>
          </a:bodyPr>
          <a:lstStyle/>
          <a:p>
            <a:r>
              <a:rPr lang="en-US" sz="2400" b="1" dirty="0"/>
              <a:t>MCDRAM </a:t>
            </a:r>
            <a:r>
              <a:rPr lang="en-US" sz="2400" b="1" dirty="0" smtClean="0"/>
              <a:t>can </a:t>
            </a:r>
            <a:r>
              <a:rPr lang="en-US" sz="2400" b="1" dirty="0"/>
              <a:t>be configured in three different modes at boot time -  cache, flat, and hybrid modes</a:t>
            </a:r>
          </a:p>
        </p:txBody>
      </p:sp>
    </p:spTree>
    <p:extLst>
      <p:ext uri="{BB962C8B-B14F-4D97-AF65-F5344CB8AC3E}">
        <p14:creationId xmlns:p14="http://schemas.microsoft.com/office/powerpoint/2010/main" val="39756366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a:t>
            </a:r>
            <a:r>
              <a:rPr lang="en-US" dirty="0" smtClean="0">
                <a:solidFill>
                  <a:schemeClr val="accent1"/>
                </a:solidFill>
              </a:rPr>
              <a:t>to run </a:t>
            </a:r>
            <a:r>
              <a:rPr lang="en-US" dirty="0" err="1">
                <a:solidFill>
                  <a:schemeClr val="accent1"/>
                </a:solidFill>
              </a:rPr>
              <a:t>MPI+</a:t>
            </a:r>
            <a:r>
              <a:rPr lang="en-US" dirty="0" err="1" smtClean="0">
                <a:solidFill>
                  <a:schemeClr val="accent1"/>
                </a:solidFill>
              </a:rPr>
              <a:t>OpenMP</a:t>
            </a:r>
            <a:r>
              <a:rPr lang="en-US" dirty="0" smtClean="0">
                <a:solidFill>
                  <a:schemeClr val="accent1"/>
                </a:solidFill>
              </a:rPr>
              <a:t> under the </a:t>
            </a:r>
            <a:r>
              <a:rPr lang="en-US" dirty="0" smtClean="0">
                <a:solidFill>
                  <a:srgbClr val="FF0000"/>
                </a:solidFill>
              </a:rPr>
              <a:t>snc2,flat </a:t>
            </a:r>
            <a:r>
              <a:rPr lang="en-US" dirty="0" smtClean="0">
                <a:solidFill>
                  <a:srgbClr val="37586F"/>
                </a:solidFill>
              </a:rPr>
              <a:t>mode</a:t>
            </a:r>
            <a:endParaRPr lang="en-US" dirty="0">
              <a:solidFill>
                <a:srgbClr val="37586F"/>
              </a:solidFill>
            </a:endParaRPr>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60</a:t>
            </a:fld>
            <a:r>
              <a:rPr lang="en-US" dirty="0" smtClean="0"/>
              <a:t> -</a:t>
            </a:r>
            <a:endParaRPr lang="en-US" dirty="0"/>
          </a:p>
        </p:txBody>
      </p:sp>
      <p:sp>
        <p:nvSpPr>
          <p:cNvPr id="37" name="Content Placeholder 2"/>
          <p:cNvSpPr>
            <a:spLocks noGrp="1"/>
          </p:cNvSpPr>
          <p:nvPr>
            <p:ph sz="half" idx="4294967295"/>
          </p:nvPr>
        </p:nvSpPr>
        <p:spPr>
          <a:xfrm>
            <a:off x="457200" y="1309255"/>
            <a:ext cx="8375073" cy="5424675"/>
          </a:xfrm>
          <a:noFill/>
        </p:spPr>
        <p:txBody>
          <a:bodyPr>
            <a:normAutofit fontScale="92500" lnSpcReduction="20000"/>
          </a:bodyPr>
          <a:lstStyle/>
          <a:p>
            <a:pPr marL="0" indent="0">
              <a:buNone/>
            </a:pPr>
            <a:r>
              <a:rPr lang="en-US" sz="1700" b="0" dirty="0" smtClean="0"/>
              <a:t>#!/bin/bash -l</a:t>
            </a:r>
          </a:p>
          <a:p>
            <a:pPr marL="0" indent="0">
              <a:buNone/>
            </a:pPr>
            <a:r>
              <a:rPr lang="de-DE" sz="1700" b="0" dirty="0" smtClean="0"/>
              <a:t>#SBATCH –N 1</a:t>
            </a:r>
          </a:p>
          <a:p>
            <a:pPr marL="0" indent="0">
              <a:buNone/>
            </a:pPr>
            <a:r>
              <a:rPr lang="de-DE" sz="1700" b="0" dirty="0" smtClean="0"/>
              <a:t>#SBATCH –p </a:t>
            </a:r>
            <a:r>
              <a:rPr lang="de-DE" sz="1700" b="0" dirty="0" err="1" smtClean="0"/>
              <a:t>regular</a:t>
            </a:r>
            <a:endParaRPr lang="de-DE" sz="1700" b="0" dirty="0" smtClean="0"/>
          </a:p>
          <a:p>
            <a:pPr marL="0" indent="0">
              <a:buNone/>
            </a:pPr>
            <a:r>
              <a:rPr lang="de-DE" sz="1700" b="0" dirty="0" smtClean="0"/>
              <a:t>#SBATCH –t 1:00:00</a:t>
            </a:r>
          </a:p>
          <a:p>
            <a:pPr marL="0" indent="0">
              <a:buNone/>
            </a:pPr>
            <a:r>
              <a:rPr lang="de-DE" sz="1700" b="0" dirty="0" smtClean="0"/>
              <a:t>#SBATCH –L SCRATCH</a:t>
            </a:r>
          </a:p>
          <a:p>
            <a:pPr marL="0" indent="0">
              <a:buNone/>
            </a:pPr>
            <a:r>
              <a:rPr lang="de-DE" sz="1700" dirty="0" smtClean="0">
                <a:solidFill>
                  <a:srgbClr val="FF0000"/>
                </a:solidFill>
              </a:rPr>
              <a:t>#SBATCH -C knl,snc2,flat</a:t>
            </a:r>
            <a:endParaRPr lang="de-DE" sz="1700" dirty="0">
              <a:solidFill>
                <a:srgbClr val="FF0000"/>
              </a:solidFill>
            </a:endParaRPr>
          </a:p>
          <a:p>
            <a:pPr marL="0" indent="0">
              <a:buNone/>
            </a:pPr>
            <a:endParaRPr lang="de-DE" sz="800" b="0" dirty="0">
              <a:solidFill>
                <a:srgbClr val="0000FF"/>
              </a:solidFill>
            </a:endParaRPr>
          </a:p>
          <a:p>
            <a:pPr marL="0" indent="0">
              <a:buNone/>
            </a:pPr>
            <a:r>
              <a:rPr lang="de-DE" sz="1700" b="0" dirty="0" err="1"/>
              <a:t>export</a:t>
            </a:r>
            <a:r>
              <a:rPr lang="de-DE" sz="1700" b="0" dirty="0"/>
              <a:t> OMP_NUM_THREADS=</a:t>
            </a:r>
            <a:r>
              <a:rPr lang="de-DE" sz="1700" b="0" dirty="0" smtClean="0"/>
              <a:t>8</a:t>
            </a:r>
          </a:p>
          <a:p>
            <a:pPr marL="0" indent="0">
              <a:buNone/>
            </a:pPr>
            <a:r>
              <a:rPr lang="de-DE" sz="1700" b="0" dirty="0" err="1" smtClean="0"/>
              <a:t>export</a:t>
            </a:r>
            <a:r>
              <a:rPr lang="de-DE" sz="1700" b="0" dirty="0" smtClean="0"/>
              <a:t> OMP_PROC_BIND=</a:t>
            </a:r>
            <a:r>
              <a:rPr lang="de-DE" sz="1700" b="0" dirty="0" err="1" smtClean="0"/>
              <a:t>true</a:t>
            </a:r>
            <a:endParaRPr lang="de-DE" sz="1700" b="0" dirty="0" smtClean="0"/>
          </a:p>
          <a:p>
            <a:pPr marL="0" indent="0">
              <a:buNone/>
            </a:pPr>
            <a:r>
              <a:rPr lang="de-DE" sz="1700" b="0" dirty="0" err="1"/>
              <a:t>e</a:t>
            </a:r>
            <a:r>
              <a:rPr lang="de-DE" sz="1700" b="0" dirty="0" err="1" smtClean="0"/>
              <a:t>xport</a:t>
            </a:r>
            <a:r>
              <a:rPr lang="de-DE" sz="1700" b="0" dirty="0" smtClean="0"/>
              <a:t> OMP_PLACES=</a:t>
            </a:r>
            <a:r>
              <a:rPr lang="de-DE" sz="1700" b="0" dirty="0" err="1" smtClean="0"/>
              <a:t>threads</a:t>
            </a:r>
            <a:endParaRPr lang="de-DE" sz="1700" b="0" dirty="0" smtClean="0"/>
          </a:p>
          <a:p>
            <a:pPr marL="0" indent="0">
              <a:buNone/>
            </a:pPr>
            <a:endParaRPr lang="de-DE" sz="900" b="0" dirty="0" smtClean="0"/>
          </a:p>
          <a:p>
            <a:pPr marL="0" indent="0">
              <a:buNone/>
            </a:pPr>
            <a:r>
              <a:rPr lang="de-DE" sz="1700" b="0" dirty="0">
                <a:solidFill>
                  <a:srgbClr val="0000FF"/>
                </a:solidFill>
              </a:rPr>
              <a:t>#</a:t>
            </a:r>
            <a:r>
              <a:rPr lang="de-DE" sz="1700" b="0" dirty="0" err="1">
                <a:solidFill>
                  <a:srgbClr val="0000FF"/>
                </a:solidFill>
              </a:rPr>
              <a:t>using</a:t>
            </a:r>
            <a:r>
              <a:rPr lang="de-DE" sz="1700" b="0" dirty="0">
                <a:solidFill>
                  <a:srgbClr val="0000FF"/>
                </a:solidFill>
              </a:rPr>
              <a:t> 2 CPUs (</a:t>
            </a:r>
            <a:r>
              <a:rPr lang="de-DE" sz="1700" b="0" dirty="0" err="1">
                <a:solidFill>
                  <a:srgbClr val="0000FF"/>
                </a:solidFill>
              </a:rPr>
              <a:t>hardware</a:t>
            </a:r>
            <a:r>
              <a:rPr lang="de-DE" sz="1700" b="0" dirty="0">
                <a:solidFill>
                  <a:srgbClr val="0000FF"/>
                </a:solidFill>
              </a:rPr>
              <a:t> </a:t>
            </a:r>
            <a:r>
              <a:rPr lang="de-DE" sz="1700" b="0" dirty="0" err="1">
                <a:solidFill>
                  <a:srgbClr val="0000FF"/>
                </a:solidFill>
              </a:rPr>
              <a:t>threads</a:t>
            </a:r>
            <a:r>
              <a:rPr lang="de-DE" sz="1700" b="0" dirty="0">
                <a:solidFill>
                  <a:srgbClr val="0000FF"/>
                </a:solidFill>
              </a:rPr>
              <a:t>) per </a:t>
            </a:r>
            <a:r>
              <a:rPr lang="de-DE" sz="1700" b="0" dirty="0" err="1" smtClean="0">
                <a:solidFill>
                  <a:srgbClr val="0000FF"/>
                </a:solidFill>
              </a:rPr>
              <a:t>core</a:t>
            </a:r>
            <a:r>
              <a:rPr lang="de-DE" sz="1700" b="0" dirty="0" smtClean="0">
                <a:solidFill>
                  <a:srgbClr val="0000FF"/>
                </a:solidFill>
              </a:rPr>
              <a:t> </a:t>
            </a:r>
            <a:r>
              <a:rPr lang="de-DE" sz="1700" b="0" dirty="0" err="1" smtClean="0">
                <a:solidFill>
                  <a:srgbClr val="0000FF"/>
                </a:solidFill>
              </a:rPr>
              <a:t>using</a:t>
            </a:r>
            <a:r>
              <a:rPr lang="de-DE" sz="1700" b="0" dirty="0" smtClean="0">
                <a:solidFill>
                  <a:srgbClr val="0000FF"/>
                </a:solidFill>
              </a:rPr>
              <a:t> DDR </a:t>
            </a:r>
            <a:r>
              <a:rPr lang="de-DE" sz="1700" b="0" dirty="0" err="1" smtClean="0">
                <a:solidFill>
                  <a:srgbClr val="0000FF"/>
                </a:solidFill>
              </a:rPr>
              <a:t>memory</a:t>
            </a:r>
            <a:r>
              <a:rPr lang="de-DE" sz="1700" b="0" dirty="0" smtClean="0">
                <a:solidFill>
                  <a:srgbClr val="0000FF"/>
                </a:solidFill>
              </a:rPr>
              <a:t>  (</a:t>
            </a:r>
            <a:r>
              <a:rPr lang="de-DE" sz="1700" b="0" dirty="0" err="1" smtClean="0">
                <a:solidFill>
                  <a:srgbClr val="0000FF"/>
                </a:solidFill>
              </a:rPr>
              <a:t>or</a:t>
            </a:r>
            <a:r>
              <a:rPr lang="de-DE" sz="1700" b="0" dirty="0" smtClean="0">
                <a:solidFill>
                  <a:srgbClr val="0000FF"/>
                </a:solidFill>
              </a:rPr>
              <a:t> </a:t>
            </a:r>
            <a:r>
              <a:rPr lang="de-DE" sz="1700" b="0" dirty="0" err="1" smtClean="0">
                <a:solidFill>
                  <a:srgbClr val="0000FF"/>
                </a:solidFill>
              </a:rPr>
              <a:t>using</a:t>
            </a:r>
            <a:r>
              <a:rPr lang="de-DE" sz="1700" b="0" dirty="0" smtClean="0">
                <a:solidFill>
                  <a:srgbClr val="0000FF"/>
                </a:solidFill>
              </a:rPr>
              <a:t> MCDRAM via </a:t>
            </a:r>
            <a:r>
              <a:rPr lang="de-DE" sz="1700" b="0" dirty="0" err="1" smtClean="0">
                <a:solidFill>
                  <a:srgbClr val="0000FF"/>
                </a:solidFill>
              </a:rPr>
              <a:t>libmemkind</a:t>
            </a:r>
            <a:r>
              <a:rPr lang="de-DE" sz="1700" b="0" dirty="0">
                <a:solidFill>
                  <a:srgbClr val="0000FF"/>
                </a:solidFill>
              </a:rPr>
              <a:t>)</a:t>
            </a:r>
            <a:endParaRPr lang="de-DE" sz="1700" b="0" dirty="0" smtClean="0">
              <a:solidFill>
                <a:srgbClr val="0000FF"/>
              </a:solidFill>
            </a:endParaRPr>
          </a:p>
          <a:p>
            <a:pPr marL="0" indent="0">
              <a:buNone/>
            </a:pPr>
            <a:r>
              <a:rPr lang="de-DE" sz="1800" b="0" dirty="0" err="1"/>
              <a:t>srun</a:t>
            </a:r>
            <a:r>
              <a:rPr lang="de-DE" sz="1800" b="0" dirty="0"/>
              <a:t> –n16 –c16 --</a:t>
            </a:r>
            <a:r>
              <a:rPr lang="de-DE" sz="1800" b="0" dirty="0" err="1"/>
              <a:t>cpu_bind</a:t>
            </a:r>
            <a:r>
              <a:rPr lang="de-DE" sz="1800" b="0" dirty="0"/>
              <a:t>=</a:t>
            </a:r>
            <a:r>
              <a:rPr lang="de-DE" sz="1800" b="0" dirty="0" err="1"/>
              <a:t>cores</a:t>
            </a:r>
            <a:r>
              <a:rPr lang="de-DE" sz="1800" b="0" dirty="0"/>
              <a:t> </a:t>
            </a:r>
            <a:r>
              <a:rPr lang="de-DE" sz="1800" b="0" dirty="0" smtClean="0"/>
              <a:t>–</a:t>
            </a:r>
            <a:r>
              <a:rPr lang="de-DE" sz="1800" b="0" dirty="0" err="1" smtClean="0"/>
              <a:t>mem_bind</a:t>
            </a:r>
            <a:r>
              <a:rPr lang="de-DE" sz="1800" b="0" dirty="0" smtClean="0"/>
              <a:t>=</a:t>
            </a:r>
            <a:r>
              <a:rPr lang="de-DE" sz="1800" b="0" dirty="0" err="1" smtClean="0"/>
              <a:t>local</a:t>
            </a:r>
            <a:r>
              <a:rPr lang="de-DE" sz="1800" b="0" dirty="0" smtClean="0"/>
              <a:t> .</a:t>
            </a:r>
            <a:r>
              <a:rPr lang="de-DE" sz="1800" b="0" dirty="0"/>
              <a:t>/</a:t>
            </a:r>
            <a:r>
              <a:rPr lang="de-DE" sz="1800" b="0" dirty="0" err="1" smtClean="0"/>
              <a:t>a.out</a:t>
            </a:r>
            <a:endParaRPr lang="de-DE" sz="1800" b="0" dirty="0">
              <a:solidFill>
                <a:srgbClr val="0000FF"/>
              </a:solidFill>
            </a:endParaRPr>
          </a:p>
          <a:p>
            <a:pPr marL="0" indent="0">
              <a:buNone/>
            </a:pPr>
            <a:endParaRPr lang="de-DE" sz="800" b="0" dirty="0" smtClean="0"/>
          </a:p>
          <a:p>
            <a:pPr marL="0" indent="0">
              <a:buNone/>
            </a:pPr>
            <a:r>
              <a:rPr lang="de-DE" sz="1800" b="0" dirty="0">
                <a:solidFill>
                  <a:srgbClr val="0000FF"/>
                </a:solidFill>
              </a:rPr>
              <a:t>#</a:t>
            </a:r>
            <a:r>
              <a:rPr lang="de-DE" sz="1800" b="0" dirty="0" err="1">
                <a:solidFill>
                  <a:srgbClr val="0000FF"/>
                </a:solidFill>
              </a:rPr>
              <a:t>using</a:t>
            </a:r>
            <a:r>
              <a:rPr lang="de-DE" sz="1800" b="0" dirty="0">
                <a:solidFill>
                  <a:srgbClr val="0000FF"/>
                </a:solidFill>
              </a:rPr>
              <a:t> 2 CPUs (</a:t>
            </a:r>
            <a:r>
              <a:rPr lang="de-DE" sz="1800" b="0" dirty="0" err="1">
                <a:solidFill>
                  <a:srgbClr val="0000FF"/>
                </a:solidFill>
              </a:rPr>
              <a:t>hardware</a:t>
            </a:r>
            <a:r>
              <a:rPr lang="de-DE" sz="1800" b="0" dirty="0">
                <a:solidFill>
                  <a:srgbClr val="0000FF"/>
                </a:solidFill>
              </a:rPr>
              <a:t> </a:t>
            </a:r>
            <a:r>
              <a:rPr lang="de-DE" sz="1800" b="0" dirty="0" err="1">
                <a:solidFill>
                  <a:srgbClr val="0000FF"/>
                </a:solidFill>
              </a:rPr>
              <a:t>threads</a:t>
            </a:r>
            <a:r>
              <a:rPr lang="de-DE" sz="1800" b="0" dirty="0">
                <a:solidFill>
                  <a:srgbClr val="0000FF"/>
                </a:solidFill>
              </a:rPr>
              <a:t>) per </a:t>
            </a:r>
            <a:r>
              <a:rPr lang="de-DE" sz="1800" b="0" dirty="0" err="1" smtClean="0">
                <a:solidFill>
                  <a:srgbClr val="0000FF"/>
                </a:solidFill>
              </a:rPr>
              <a:t>core</a:t>
            </a:r>
            <a:r>
              <a:rPr lang="de-DE" sz="1800" b="0" dirty="0" smtClean="0">
                <a:solidFill>
                  <a:srgbClr val="0000FF"/>
                </a:solidFill>
              </a:rPr>
              <a:t> </a:t>
            </a:r>
            <a:r>
              <a:rPr lang="de-DE" sz="1800" b="0" dirty="0" err="1" smtClean="0">
                <a:solidFill>
                  <a:srgbClr val="0000FF"/>
                </a:solidFill>
              </a:rPr>
              <a:t>using</a:t>
            </a:r>
            <a:r>
              <a:rPr lang="de-DE" sz="1800" b="0" dirty="0" smtClean="0">
                <a:solidFill>
                  <a:srgbClr val="0000FF"/>
                </a:solidFill>
              </a:rPr>
              <a:t> MCDRAM </a:t>
            </a:r>
          </a:p>
          <a:p>
            <a:pPr marL="0" indent="0">
              <a:buNone/>
            </a:pPr>
            <a:r>
              <a:rPr lang="de-DE" sz="1800" b="0" dirty="0" err="1" smtClean="0"/>
              <a:t>srun</a:t>
            </a:r>
            <a:r>
              <a:rPr lang="de-DE" sz="1800" b="0" dirty="0" smtClean="0"/>
              <a:t> </a:t>
            </a:r>
            <a:r>
              <a:rPr lang="de-DE" sz="1800" b="0" dirty="0"/>
              <a:t>–n16 –c16 --</a:t>
            </a:r>
            <a:r>
              <a:rPr lang="de-DE" sz="1800" b="0" dirty="0" err="1"/>
              <a:t>cpu_bind</a:t>
            </a:r>
            <a:r>
              <a:rPr lang="de-DE" sz="1800" b="0" dirty="0"/>
              <a:t>=</a:t>
            </a:r>
            <a:r>
              <a:rPr lang="de-DE" sz="1800" b="0" dirty="0" err="1"/>
              <a:t>cores</a:t>
            </a:r>
            <a:r>
              <a:rPr lang="de-DE" sz="1800" b="0" dirty="0"/>
              <a:t> </a:t>
            </a:r>
            <a:r>
              <a:rPr lang="de-DE" sz="1800" dirty="0">
                <a:solidFill>
                  <a:srgbClr val="FF0000"/>
                </a:solidFill>
              </a:rPr>
              <a:t>–</a:t>
            </a:r>
            <a:r>
              <a:rPr lang="de-DE" sz="1800" dirty="0" err="1">
                <a:solidFill>
                  <a:srgbClr val="FF0000"/>
                </a:solidFill>
              </a:rPr>
              <a:t>mem_bind</a:t>
            </a:r>
            <a:r>
              <a:rPr lang="de-DE" sz="1800" dirty="0" smtClean="0">
                <a:solidFill>
                  <a:srgbClr val="FF0000"/>
                </a:solidFill>
              </a:rPr>
              <a:t>=map_mem:2,3 </a:t>
            </a:r>
            <a:r>
              <a:rPr lang="de-DE" sz="1800" b="0" dirty="0"/>
              <a:t>./</a:t>
            </a:r>
            <a:r>
              <a:rPr lang="de-DE" sz="1800" b="0" dirty="0" err="1" smtClean="0"/>
              <a:t>a.out</a:t>
            </a:r>
            <a:endParaRPr lang="de-DE" sz="1800" b="0" dirty="0" smtClean="0"/>
          </a:p>
          <a:p>
            <a:pPr marL="0" indent="0">
              <a:buNone/>
            </a:pPr>
            <a:r>
              <a:rPr lang="de-DE" sz="1800" b="0" dirty="0" smtClean="0">
                <a:solidFill>
                  <a:srgbClr val="0000FF"/>
                </a:solidFill>
              </a:rPr>
              <a:t>#</a:t>
            </a:r>
            <a:r>
              <a:rPr lang="de-DE" sz="1800" b="0" dirty="0" err="1" smtClean="0">
                <a:solidFill>
                  <a:srgbClr val="0000FF"/>
                </a:solidFill>
              </a:rPr>
              <a:t>or</a:t>
            </a:r>
            <a:r>
              <a:rPr lang="de-DE" sz="1800" b="0" dirty="0" smtClean="0">
                <a:solidFill>
                  <a:srgbClr val="0000FF"/>
                </a:solidFill>
              </a:rPr>
              <a:t> </a:t>
            </a:r>
            <a:r>
              <a:rPr lang="de-DE" sz="1800" b="0" dirty="0" err="1"/>
              <a:t>srun</a:t>
            </a:r>
            <a:r>
              <a:rPr lang="de-DE" sz="1800" b="0" dirty="0"/>
              <a:t> –n16 –c16 --</a:t>
            </a:r>
            <a:r>
              <a:rPr lang="de-DE" sz="1800" b="0" dirty="0" err="1"/>
              <a:t>cpu_bind</a:t>
            </a:r>
            <a:r>
              <a:rPr lang="de-DE" sz="1800" b="0" dirty="0"/>
              <a:t>=</a:t>
            </a:r>
            <a:r>
              <a:rPr lang="de-DE" sz="1800" b="0" dirty="0" err="1"/>
              <a:t>cores</a:t>
            </a:r>
            <a:r>
              <a:rPr lang="de-DE" sz="1800" b="0" dirty="0"/>
              <a:t> </a:t>
            </a:r>
            <a:r>
              <a:rPr lang="de-DE" sz="1800" dirty="0" err="1" smtClean="0">
                <a:solidFill>
                  <a:srgbClr val="FF0000"/>
                </a:solidFill>
              </a:rPr>
              <a:t>numactl</a:t>
            </a:r>
            <a:r>
              <a:rPr lang="de-DE" sz="1800" dirty="0" smtClean="0">
                <a:solidFill>
                  <a:srgbClr val="FF0000"/>
                </a:solidFill>
              </a:rPr>
              <a:t> –m 2,3 </a:t>
            </a:r>
            <a:r>
              <a:rPr lang="de-DE" sz="1800" b="0" dirty="0"/>
              <a:t>./</a:t>
            </a:r>
            <a:r>
              <a:rPr lang="de-DE" sz="1800" b="0" dirty="0" err="1" smtClean="0"/>
              <a:t>a.out</a:t>
            </a:r>
            <a:endParaRPr lang="de-DE" sz="1800" b="0" dirty="0">
              <a:solidFill>
                <a:srgbClr val="0000FF"/>
              </a:solidFill>
            </a:endParaRPr>
          </a:p>
          <a:p>
            <a:pPr marL="0" indent="0">
              <a:buNone/>
            </a:pPr>
            <a:endParaRPr lang="de-DE" sz="800" b="0" dirty="0" smtClean="0"/>
          </a:p>
          <a:p>
            <a:pPr marL="0" indent="0">
              <a:buNone/>
            </a:pPr>
            <a:r>
              <a:rPr lang="de-DE" sz="1700" b="0" dirty="0" smtClean="0">
                <a:solidFill>
                  <a:srgbClr val="0000FF"/>
                </a:solidFill>
              </a:rPr>
              <a:t>#</a:t>
            </a:r>
            <a:r>
              <a:rPr lang="de-DE" sz="1700" b="0" dirty="0" err="1" smtClean="0">
                <a:solidFill>
                  <a:srgbClr val="0000FF"/>
                </a:solidFill>
              </a:rPr>
              <a:t>using</a:t>
            </a:r>
            <a:r>
              <a:rPr lang="de-DE" sz="1700" b="0" dirty="0" smtClean="0">
                <a:solidFill>
                  <a:srgbClr val="0000FF"/>
                </a:solidFill>
              </a:rPr>
              <a:t> 2 CPUs (</a:t>
            </a:r>
            <a:r>
              <a:rPr lang="de-DE" sz="1700" b="0" dirty="0" err="1" smtClean="0">
                <a:solidFill>
                  <a:srgbClr val="0000FF"/>
                </a:solidFill>
              </a:rPr>
              <a:t>hardware</a:t>
            </a:r>
            <a:r>
              <a:rPr lang="de-DE" sz="1700" b="0" dirty="0" smtClean="0">
                <a:solidFill>
                  <a:srgbClr val="0000FF"/>
                </a:solidFill>
              </a:rPr>
              <a:t> </a:t>
            </a:r>
            <a:r>
              <a:rPr lang="de-DE" sz="1700" b="0" dirty="0" err="1" smtClean="0">
                <a:solidFill>
                  <a:srgbClr val="0000FF"/>
                </a:solidFill>
              </a:rPr>
              <a:t>threads</a:t>
            </a:r>
            <a:r>
              <a:rPr lang="de-DE" sz="1700" b="0" dirty="0" smtClean="0">
                <a:solidFill>
                  <a:srgbClr val="0000FF"/>
                </a:solidFill>
              </a:rPr>
              <a:t>) per </a:t>
            </a:r>
            <a:r>
              <a:rPr lang="de-DE" sz="1700" b="0" dirty="0" err="1" smtClean="0">
                <a:solidFill>
                  <a:srgbClr val="0000FF"/>
                </a:solidFill>
              </a:rPr>
              <a:t>core</a:t>
            </a:r>
            <a:r>
              <a:rPr lang="de-DE" sz="1700" b="0" dirty="0" smtClean="0">
                <a:solidFill>
                  <a:srgbClr val="0000FF"/>
                </a:solidFill>
              </a:rPr>
              <a:t> </a:t>
            </a:r>
            <a:r>
              <a:rPr lang="de-DE" sz="1700" b="0" dirty="0" err="1" smtClean="0">
                <a:solidFill>
                  <a:srgbClr val="0000FF"/>
                </a:solidFill>
              </a:rPr>
              <a:t>with</a:t>
            </a:r>
            <a:r>
              <a:rPr lang="de-DE" sz="1700" b="0" dirty="0" smtClean="0">
                <a:solidFill>
                  <a:srgbClr val="0000FF"/>
                </a:solidFill>
              </a:rPr>
              <a:t> MCDRAM </a:t>
            </a:r>
            <a:r>
              <a:rPr lang="de-DE" sz="1700" b="0" dirty="0" err="1" smtClean="0">
                <a:solidFill>
                  <a:srgbClr val="0000FF"/>
                </a:solidFill>
              </a:rPr>
              <a:t>preferred</a:t>
            </a:r>
            <a:endParaRPr lang="de-DE" sz="1700" b="0" dirty="0" smtClean="0">
              <a:solidFill>
                <a:srgbClr val="0000FF"/>
              </a:solidFill>
            </a:endParaRPr>
          </a:p>
          <a:p>
            <a:pPr marL="0" indent="0">
              <a:buNone/>
            </a:pPr>
            <a:r>
              <a:rPr lang="de-DE" sz="1800" b="0" dirty="0" err="1" smtClean="0"/>
              <a:t>srun</a:t>
            </a:r>
            <a:r>
              <a:rPr lang="de-DE" sz="1800" b="0" dirty="0" smtClean="0"/>
              <a:t> –n16 –c16 </a:t>
            </a:r>
            <a:r>
              <a:rPr lang="de-DE" sz="1800" b="0" dirty="0"/>
              <a:t>--</a:t>
            </a:r>
            <a:r>
              <a:rPr lang="de-DE" sz="1800" b="0" dirty="0" err="1"/>
              <a:t>cpu_bind</a:t>
            </a:r>
            <a:r>
              <a:rPr lang="de-DE" sz="1800" b="0" dirty="0" smtClean="0"/>
              <a:t>=</a:t>
            </a:r>
            <a:r>
              <a:rPr lang="de-DE" sz="1800" b="0" dirty="0" err="1" smtClean="0"/>
              <a:t>cores</a:t>
            </a:r>
            <a:r>
              <a:rPr lang="de-DE" sz="1800" b="0" dirty="0" smtClean="0"/>
              <a:t> </a:t>
            </a:r>
            <a:r>
              <a:rPr lang="de-DE" sz="1800" dirty="0" err="1" smtClean="0">
                <a:solidFill>
                  <a:srgbClr val="FF0000"/>
                </a:solidFill>
              </a:rPr>
              <a:t>numactl</a:t>
            </a:r>
            <a:r>
              <a:rPr lang="de-DE" sz="1800" dirty="0" smtClean="0">
                <a:solidFill>
                  <a:srgbClr val="FF0000"/>
                </a:solidFill>
              </a:rPr>
              <a:t> –p 2,3  </a:t>
            </a:r>
            <a:r>
              <a:rPr lang="de-DE" sz="1800" b="0" dirty="0" smtClean="0"/>
              <a:t>.</a:t>
            </a:r>
            <a:r>
              <a:rPr lang="de-DE" sz="1800" b="0" dirty="0"/>
              <a:t>/</a:t>
            </a:r>
            <a:r>
              <a:rPr lang="de-DE" sz="1800" b="0" dirty="0" err="1"/>
              <a:t>a.out</a:t>
            </a:r>
            <a:endParaRPr lang="de-DE" sz="1800" b="0" dirty="0"/>
          </a:p>
          <a:p>
            <a:pPr marL="0" indent="0">
              <a:buNone/>
            </a:pPr>
            <a:endParaRPr lang="en-US" sz="900" dirty="0" smtClean="0"/>
          </a:p>
          <a:p>
            <a:pPr marL="0" indent="0">
              <a:buNone/>
            </a:pPr>
            <a:r>
              <a:rPr lang="de-DE" sz="1800" b="0" dirty="0">
                <a:solidFill>
                  <a:srgbClr val="0000FF"/>
                </a:solidFill>
              </a:rPr>
              <a:t>#</a:t>
            </a:r>
            <a:r>
              <a:rPr lang="de-DE" sz="1800" b="0" dirty="0" err="1">
                <a:solidFill>
                  <a:srgbClr val="0000FF"/>
                </a:solidFill>
              </a:rPr>
              <a:t>using</a:t>
            </a:r>
            <a:r>
              <a:rPr lang="de-DE" sz="1800" b="0" dirty="0">
                <a:solidFill>
                  <a:srgbClr val="0000FF"/>
                </a:solidFill>
              </a:rPr>
              <a:t> 4</a:t>
            </a:r>
            <a:r>
              <a:rPr lang="de-DE" sz="1800" b="0" dirty="0" smtClean="0">
                <a:solidFill>
                  <a:srgbClr val="0000FF"/>
                </a:solidFill>
              </a:rPr>
              <a:t> </a:t>
            </a:r>
            <a:r>
              <a:rPr lang="de-DE" sz="1800" b="0" dirty="0">
                <a:solidFill>
                  <a:srgbClr val="0000FF"/>
                </a:solidFill>
              </a:rPr>
              <a:t>CPUs (</a:t>
            </a:r>
            <a:r>
              <a:rPr lang="de-DE" sz="1800" b="0" dirty="0" err="1">
                <a:solidFill>
                  <a:srgbClr val="0000FF"/>
                </a:solidFill>
              </a:rPr>
              <a:t>hardware</a:t>
            </a:r>
            <a:r>
              <a:rPr lang="de-DE" sz="1800" b="0" dirty="0">
                <a:solidFill>
                  <a:srgbClr val="0000FF"/>
                </a:solidFill>
              </a:rPr>
              <a:t> </a:t>
            </a:r>
            <a:r>
              <a:rPr lang="de-DE" sz="1800" b="0" dirty="0" err="1">
                <a:solidFill>
                  <a:srgbClr val="0000FF"/>
                </a:solidFill>
              </a:rPr>
              <a:t>threads</a:t>
            </a:r>
            <a:r>
              <a:rPr lang="de-DE" sz="1800" b="0" dirty="0">
                <a:solidFill>
                  <a:srgbClr val="0000FF"/>
                </a:solidFill>
              </a:rPr>
              <a:t>) per </a:t>
            </a:r>
            <a:r>
              <a:rPr lang="de-DE" sz="1800" b="0" dirty="0" err="1" smtClean="0">
                <a:solidFill>
                  <a:srgbClr val="0000FF"/>
                </a:solidFill>
              </a:rPr>
              <a:t>core</a:t>
            </a:r>
            <a:r>
              <a:rPr lang="de-DE" sz="1800" b="0" dirty="0" smtClean="0">
                <a:solidFill>
                  <a:srgbClr val="0000FF"/>
                </a:solidFill>
              </a:rPr>
              <a:t> </a:t>
            </a:r>
            <a:r>
              <a:rPr lang="de-DE" sz="1800" b="0" dirty="0" err="1" smtClean="0">
                <a:solidFill>
                  <a:srgbClr val="0000FF"/>
                </a:solidFill>
              </a:rPr>
              <a:t>with</a:t>
            </a:r>
            <a:r>
              <a:rPr lang="de-DE" sz="1800" b="0" dirty="0" smtClean="0">
                <a:solidFill>
                  <a:srgbClr val="0000FF"/>
                </a:solidFill>
              </a:rPr>
              <a:t> MCDRAM </a:t>
            </a:r>
            <a:r>
              <a:rPr lang="de-DE" sz="1800" b="0" dirty="0" err="1" smtClean="0">
                <a:solidFill>
                  <a:srgbClr val="0000FF"/>
                </a:solidFill>
              </a:rPr>
              <a:t>preferred</a:t>
            </a:r>
            <a:endParaRPr lang="de-DE" sz="1800" b="0" dirty="0" smtClean="0">
              <a:solidFill>
                <a:srgbClr val="0000FF"/>
              </a:solidFill>
            </a:endParaRPr>
          </a:p>
          <a:p>
            <a:pPr marL="0" indent="0">
              <a:buNone/>
            </a:pPr>
            <a:r>
              <a:rPr lang="de-DE" sz="1800" b="0" dirty="0" err="1" smtClean="0"/>
              <a:t>srun</a:t>
            </a:r>
            <a:r>
              <a:rPr lang="de-DE" sz="1800" b="0" dirty="0" smtClean="0"/>
              <a:t> </a:t>
            </a:r>
            <a:r>
              <a:rPr lang="de-DE" sz="1800" b="0" dirty="0"/>
              <a:t>–</a:t>
            </a:r>
            <a:r>
              <a:rPr lang="de-DE" sz="1800" b="0" dirty="0" smtClean="0"/>
              <a:t>n32 </a:t>
            </a:r>
            <a:r>
              <a:rPr lang="de-DE" sz="1800" b="0" dirty="0"/>
              <a:t>–</a:t>
            </a:r>
            <a:r>
              <a:rPr lang="de-DE" sz="1800" b="0" dirty="0" smtClean="0"/>
              <a:t>c8 </a:t>
            </a:r>
            <a:r>
              <a:rPr lang="de-DE" sz="1800" b="0" dirty="0"/>
              <a:t>--</a:t>
            </a:r>
            <a:r>
              <a:rPr lang="de-DE" sz="1800" b="0" dirty="0" err="1"/>
              <a:t>cpu_bind</a:t>
            </a:r>
            <a:r>
              <a:rPr lang="de-DE" sz="1800" b="0" dirty="0"/>
              <a:t>=</a:t>
            </a:r>
            <a:r>
              <a:rPr lang="de-DE" sz="1800" b="0" dirty="0" err="1"/>
              <a:t>cores</a:t>
            </a:r>
            <a:r>
              <a:rPr lang="de-DE" sz="1800" b="0" dirty="0"/>
              <a:t> </a:t>
            </a:r>
            <a:r>
              <a:rPr lang="de-DE" sz="1800" dirty="0" err="1">
                <a:solidFill>
                  <a:srgbClr val="FF0000"/>
                </a:solidFill>
              </a:rPr>
              <a:t>numactl</a:t>
            </a:r>
            <a:r>
              <a:rPr lang="de-DE" sz="1800" dirty="0">
                <a:solidFill>
                  <a:srgbClr val="FF0000"/>
                </a:solidFill>
              </a:rPr>
              <a:t> –p 2,3  </a:t>
            </a:r>
            <a:r>
              <a:rPr lang="de-DE" sz="1800" b="0" dirty="0"/>
              <a:t>./</a:t>
            </a:r>
            <a:r>
              <a:rPr lang="de-DE" sz="1800" b="0" dirty="0" err="1" smtClean="0"/>
              <a:t>a.out</a:t>
            </a:r>
            <a:endParaRPr lang="de-DE" sz="1800" b="0" dirty="0"/>
          </a:p>
        </p:txBody>
      </p:sp>
    </p:spTree>
    <p:extLst>
      <p:ext uri="{BB962C8B-B14F-4D97-AF65-F5344CB8AC3E}">
        <p14:creationId xmlns:p14="http://schemas.microsoft.com/office/powerpoint/2010/main" val="256087884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script to run large jobs </a:t>
            </a:r>
            <a:r>
              <a:rPr lang="en-US" dirty="0" smtClean="0">
                <a:solidFill>
                  <a:srgbClr val="37586F"/>
                </a:solidFill>
              </a:rPr>
              <a:t>(&gt; 1500 MPI tasks) (</a:t>
            </a:r>
            <a:r>
              <a:rPr lang="en-US" dirty="0" err="1" smtClean="0">
                <a:solidFill>
                  <a:srgbClr val="FF0000"/>
                </a:solidFill>
              </a:rPr>
              <a:t>quad,flat</a:t>
            </a:r>
            <a:r>
              <a:rPr lang="en-US" dirty="0" smtClean="0">
                <a:solidFill>
                  <a:srgbClr val="37586F"/>
                </a:solidFill>
              </a:rPr>
              <a:t>)</a:t>
            </a:r>
            <a:endParaRPr lang="en-US" dirty="0">
              <a:solidFill>
                <a:srgbClr val="37586F"/>
              </a:solidFill>
            </a:endParaRPr>
          </a:p>
        </p:txBody>
      </p:sp>
      <p:sp>
        <p:nvSpPr>
          <p:cNvPr id="3" name="Content Placeholder 2"/>
          <p:cNvSpPr>
            <a:spLocks noGrp="1"/>
          </p:cNvSpPr>
          <p:nvPr>
            <p:ph idx="1"/>
          </p:nvPr>
        </p:nvSpPr>
        <p:spPr>
          <a:xfrm>
            <a:off x="457200" y="1295399"/>
            <a:ext cx="8229600" cy="5073405"/>
          </a:xfrm>
        </p:spPr>
        <p:txBody>
          <a:bodyPr>
            <a:normAutofit fontScale="47500" lnSpcReduction="20000"/>
          </a:bodyPr>
          <a:lstStyle/>
          <a:p>
            <a:pPr marL="0" indent="0">
              <a:buNone/>
            </a:pPr>
            <a:r>
              <a:rPr lang="en-US" sz="3500" dirty="0" smtClean="0"/>
              <a:t>Sample job script (</a:t>
            </a:r>
            <a:r>
              <a:rPr lang="en-US" sz="3500" dirty="0" err="1" smtClean="0">
                <a:solidFill>
                  <a:srgbClr val="FF0000"/>
                </a:solidFill>
              </a:rPr>
              <a:t>MPI+OpenMP</a:t>
            </a:r>
            <a:r>
              <a:rPr lang="en-US" sz="3500" dirty="0" smtClean="0"/>
              <a:t>)</a:t>
            </a:r>
          </a:p>
          <a:p>
            <a:pPr marL="0" indent="0">
              <a:buNone/>
            </a:pPr>
            <a:r>
              <a:rPr lang="en-US" sz="3400" b="0" dirty="0" smtClean="0"/>
              <a:t>#</a:t>
            </a:r>
            <a:r>
              <a:rPr lang="en-US" sz="3400" b="0" dirty="0"/>
              <a:t>!/bin/bash -l</a:t>
            </a:r>
          </a:p>
          <a:p>
            <a:pPr marL="0" indent="0">
              <a:buNone/>
            </a:pPr>
            <a:r>
              <a:rPr lang="de-DE" sz="3400" b="0" dirty="0"/>
              <a:t>#SBATCH –N </a:t>
            </a:r>
            <a:r>
              <a:rPr lang="de-DE" sz="3400" b="0" dirty="0" smtClean="0"/>
              <a:t>100 </a:t>
            </a:r>
            <a:endParaRPr lang="de-DE" sz="3400" b="0" dirty="0"/>
          </a:p>
          <a:p>
            <a:pPr marL="0" indent="0">
              <a:buNone/>
            </a:pPr>
            <a:r>
              <a:rPr lang="de-DE" sz="3400" b="0" dirty="0"/>
              <a:t>#SBATCH –p </a:t>
            </a:r>
            <a:r>
              <a:rPr lang="de-DE" sz="3400" b="0" dirty="0" err="1"/>
              <a:t>regular</a:t>
            </a:r>
            <a:endParaRPr lang="de-DE" sz="3400" b="0" dirty="0"/>
          </a:p>
          <a:p>
            <a:pPr marL="0" indent="0">
              <a:buNone/>
            </a:pPr>
            <a:r>
              <a:rPr lang="de-DE" sz="3400" b="0" dirty="0"/>
              <a:t>#SBATCH –t 1:00:</a:t>
            </a:r>
            <a:r>
              <a:rPr lang="de-DE" sz="3400" b="0" dirty="0" smtClean="0"/>
              <a:t>00</a:t>
            </a:r>
          </a:p>
          <a:p>
            <a:pPr marL="0" indent="0">
              <a:buNone/>
            </a:pPr>
            <a:r>
              <a:rPr lang="de-DE" sz="3400" b="0" dirty="0"/>
              <a:t>#SBATCH –L </a:t>
            </a:r>
            <a:r>
              <a:rPr lang="de-DE" sz="3400" b="0" dirty="0" smtClean="0"/>
              <a:t>SCRATCH</a:t>
            </a:r>
            <a:endParaRPr lang="de-DE" sz="3400" b="0" dirty="0"/>
          </a:p>
          <a:p>
            <a:pPr marL="0" indent="0">
              <a:buNone/>
            </a:pPr>
            <a:r>
              <a:rPr lang="de-DE" sz="3400" dirty="0">
                <a:solidFill>
                  <a:srgbClr val="FF0000"/>
                </a:solidFill>
              </a:rPr>
              <a:t>#SBATCH -C </a:t>
            </a:r>
            <a:r>
              <a:rPr lang="de-DE" sz="3400" dirty="0" err="1">
                <a:solidFill>
                  <a:srgbClr val="FF0000"/>
                </a:solidFill>
              </a:rPr>
              <a:t>knl</a:t>
            </a:r>
            <a:r>
              <a:rPr lang="de-DE" sz="3400" dirty="0" err="1" smtClean="0">
                <a:solidFill>
                  <a:srgbClr val="FF0000"/>
                </a:solidFill>
              </a:rPr>
              <a:t>,quad,</a:t>
            </a:r>
            <a:r>
              <a:rPr lang="de-DE" sz="3400" dirty="0" err="1">
                <a:solidFill>
                  <a:srgbClr val="FF0000"/>
                </a:solidFill>
              </a:rPr>
              <a:t>flat</a:t>
            </a:r>
            <a:endParaRPr lang="de-DE" sz="3400" dirty="0">
              <a:solidFill>
                <a:srgbClr val="FF0000"/>
              </a:solidFill>
            </a:endParaRPr>
          </a:p>
          <a:p>
            <a:pPr marL="0" indent="0">
              <a:buNone/>
            </a:pPr>
            <a:endParaRPr lang="de-DE" sz="3400" b="0" dirty="0">
              <a:solidFill>
                <a:srgbClr val="0000FF"/>
              </a:solidFill>
            </a:endParaRPr>
          </a:p>
          <a:p>
            <a:pPr marL="0" indent="0">
              <a:buNone/>
            </a:pPr>
            <a:r>
              <a:rPr lang="de-DE" sz="3400" b="0" dirty="0" err="1">
                <a:solidFill>
                  <a:srgbClr val="000000"/>
                </a:solidFill>
              </a:rPr>
              <a:t>export</a:t>
            </a:r>
            <a:r>
              <a:rPr lang="de-DE" sz="3400" b="0" dirty="0">
                <a:solidFill>
                  <a:srgbClr val="000000"/>
                </a:solidFill>
              </a:rPr>
              <a:t> </a:t>
            </a:r>
            <a:r>
              <a:rPr lang="de-DE" sz="3400" b="0" dirty="0"/>
              <a:t>OMP_NUM_THREADS</a:t>
            </a:r>
            <a:r>
              <a:rPr lang="de-DE" sz="3400" b="0" dirty="0" smtClean="0"/>
              <a:t>=4</a:t>
            </a:r>
            <a:endParaRPr lang="de-DE" sz="3400" b="0" dirty="0"/>
          </a:p>
          <a:p>
            <a:pPr marL="0" indent="0">
              <a:buNone/>
            </a:pPr>
            <a:r>
              <a:rPr lang="de-DE" sz="3400" b="0" dirty="0" err="1"/>
              <a:t>export</a:t>
            </a:r>
            <a:r>
              <a:rPr lang="de-DE" sz="3400" b="0" dirty="0"/>
              <a:t> OMP_PROC_BIND=</a:t>
            </a:r>
            <a:r>
              <a:rPr lang="de-DE" sz="3400" b="0" dirty="0" err="1"/>
              <a:t>true</a:t>
            </a:r>
            <a:endParaRPr lang="de-DE" sz="3400" b="0" dirty="0"/>
          </a:p>
          <a:p>
            <a:pPr marL="0" indent="0">
              <a:buNone/>
            </a:pPr>
            <a:r>
              <a:rPr lang="de-DE" sz="3400" b="0" dirty="0" err="1"/>
              <a:t>export</a:t>
            </a:r>
            <a:r>
              <a:rPr lang="de-DE" sz="3400" b="0" dirty="0"/>
              <a:t> OMP_PLACES=</a:t>
            </a:r>
            <a:r>
              <a:rPr lang="de-DE" sz="3400" b="0" dirty="0" err="1"/>
              <a:t>threads</a:t>
            </a:r>
            <a:endParaRPr lang="de-DE" sz="3400" b="0" dirty="0"/>
          </a:p>
          <a:p>
            <a:pPr marL="0" indent="0">
              <a:buNone/>
            </a:pPr>
            <a:endParaRPr lang="de-DE" sz="3400" b="0" dirty="0"/>
          </a:p>
          <a:p>
            <a:pPr marL="0" indent="0">
              <a:buNone/>
            </a:pPr>
            <a:r>
              <a:rPr lang="de-DE" sz="3400" b="0" dirty="0">
                <a:solidFill>
                  <a:srgbClr val="0000FF"/>
                </a:solidFill>
              </a:rPr>
              <a:t>#</a:t>
            </a:r>
            <a:r>
              <a:rPr lang="de-DE" sz="3400" b="0" dirty="0" err="1">
                <a:solidFill>
                  <a:srgbClr val="0000FF"/>
                </a:solidFill>
              </a:rPr>
              <a:t>using</a:t>
            </a:r>
            <a:r>
              <a:rPr lang="de-DE" sz="3400" b="0" dirty="0">
                <a:solidFill>
                  <a:srgbClr val="0000FF"/>
                </a:solidFill>
              </a:rPr>
              <a:t> </a:t>
            </a:r>
            <a:r>
              <a:rPr lang="de-DE" sz="3400" b="0" dirty="0" smtClean="0">
                <a:solidFill>
                  <a:srgbClr val="0000FF"/>
                </a:solidFill>
              </a:rPr>
              <a:t>4 </a:t>
            </a:r>
            <a:r>
              <a:rPr lang="de-DE" sz="3400" b="0" dirty="0">
                <a:solidFill>
                  <a:srgbClr val="0000FF"/>
                </a:solidFill>
              </a:rPr>
              <a:t>CPUs (</a:t>
            </a:r>
            <a:r>
              <a:rPr lang="de-DE" sz="3400" b="0" dirty="0" err="1">
                <a:solidFill>
                  <a:srgbClr val="0000FF"/>
                </a:solidFill>
              </a:rPr>
              <a:t>hardware</a:t>
            </a:r>
            <a:r>
              <a:rPr lang="de-DE" sz="3400" b="0" dirty="0">
                <a:solidFill>
                  <a:srgbClr val="0000FF"/>
                </a:solidFill>
              </a:rPr>
              <a:t> </a:t>
            </a:r>
            <a:r>
              <a:rPr lang="de-DE" sz="3400" b="0" dirty="0" err="1">
                <a:solidFill>
                  <a:srgbClr val="0000FF"/>
                </a:solidFill>
              </a:rPr>
              <a:t>threads</a:t>
            </a:r>
            <a:r>
              <a:rPr lang="de-DE" sz="3400" b="0" dirty="0">
                <a:solidFill>
                  <a:srgbClr val="0000FF"/>
                </a:solidFill>
              </a:rPr>
              <a:t>) per </a:t>
            </a:r>
            <a:r>
              <a:rPr lang="de-DE" sz="3400" b="0" dirty="0" err="1">
                <a:solidFill>
                  <a:srgbClr val="0000FF"/>
                </a:solidFill>
              </a:rPr>
              <a:t>core</a:t>
            </a:r>
            <a:r>
              <a:rPr lang="de-DE" sz="3400" b="0" dirty="0">
                <a:solidFill>
                  <a:srgbClr val="0000FF"/>
                </a:solidFill>
              </a:rPr>
              <a:t> </a:t>
            </a:r>
            <a:r>
              <a:rPr lang="de-DE" sz="3400" b="0" dirty="0" err="1">
                <a:solidFill>
                  <a:srgbClr val="0000FF"/>
                </a:solidFill>
              </a:rPr>
              <a:t>using</a:t>
            </a:r>
            <a:r>
              <a:rPr lang="de-DE" sz="3400" b="0" dirty="0">
                <a:solidFill>
                  <a:srgbClr val="0000FF"/>
                </a:solidFill>
              </a:rPr>
              <a:t> DDR </a:t>
            </a:r>
            <a:r>
              <a:rPr lang="de-DE" sz="3400" b="0" dirty="0" err="1">
                <a:solidFill>
                  <a:srgbClr val="0000FF"/>
                </a:solidFill>
              </a:rPr>
              <a:t>memory</a:t>
            </a:r>
            <a:r>
              <a:rPr lang="de-DE" sz="3400" b="0" dirty="0">
                <a:solidFill>
                  <a:srgbClr val="0000FF"/>
                </a:solidFill>
              </a:rPr>
              <a:t> </a:t>
            </a:r>
            <a:r>
              <a:rPr lang="de-DE" sz="3400" b="0" dirty="0" smtClean="0">
                <a:solidFill>
                  <a:srgbClr val="0000FF"/>
                </a:solidFill>
              </a:rPr>
              <a:t>(</a:t>
            </a:r>
            <a:r>
              <a:rPr lang="de-DE" sz="3400" b="0" dirty="0" err="1" smtClean="0">
                <a:solidFill>
                  <a:srgbClr val="0000FF"/>
                </a:solidFill>
              </a:rPr>
              <a:t>or</a:t>
            </a:r>
            <a:r>
              <a:rPr lang="de-DE" sz="3400" b="0" dirty="0" smtClean="0">
                <a:solidFill>
                  <a:srgbClr val="0000FF"/>
                </a:solidFill>
              </a:rPr>
              <a:t> </a:t>
            </a:r>
            <a:r>
              <a:rPr lang="de-DE" sz="3400" b="0" dirty="0" err="1" smtClean="0">
                <a:solidFill>
                  <a:srgbClr val="0000FF"/>
                </a:solidFill>
              </a:rPr>
              <a:t>using</a:t>
            </a:r>
            <a:r>
              <a:rPr lang="de-DE" sz="3400" b="0" dirty="0" smtClean="0">
                <a:solidFill>
                  <a:srgbClr val="0000FF"/>
                </a:solidFill>
              </a:rPr>
              <a:t> MCDRAM via </a:t>
            </a:r>
            <a:r>
              <a:rPr lang="de-DE" sz="3400" b="0" dirty="0" err="1" smtClean="0">
                <a:solidFill>
                  <a:srgbClr val="0000FF"/>
                </a:solidFill>
              </a:rPr>
              <a:t>libmemkind</a:t>
            </a:r>
            <a:r>
              <a:rPr lang="de-DE" sz="3400" b="0" dirty="0" smtClean="0">
                <a:solidFill>
                  <a:srgbClr val="0000FF"/>
                </a:solidFill>
              </a:rPr>
              <a:t>) </a:t>
            </a:r>
            <a:endParaRPr lang="de-DE" sz="3400" b="0" dirty="0">
              <a:solidFill>
                <a:srgbClr val="0000FF"/>
              </a:solidFill>
            </a:endParaRPr>
          </a:p>
          <a:p>
            <a:pPr marL="0" indent="0">
              <a:buNone/>
            </a:pPr>
            <a:r>
              <a:rPr lang="de-DE" sz="3400" b="0" dirty="0" err="1"/>
              <a:t>srun</a:t>
            </a:r>
            <a:r>
              <a:rPr lang="de-DE" sz="3400" b="0" dirty="0"/>
              <a:t> </a:t>
            </a:r>
            <a:r>
              <a:rPr lang="en-US" sz="3400" dirty="0">
                <a:solidFill>
                  <a:srgbClr val="FF0000"/>
                </a:solidFill>
              </a:rPr>
              <a:t>--</a:t>
            </a:r>
            <a:r>
              <a:rPr lang="en-US" sz="3400" dirty="0" err="1">
                <a:solidFill>
                  <a:srgbClr val="FF0000"/>
                </a:solidFill>
              </a:rPr>
              <a:t>bcast</a:t>
            </a:r>
            <a:r>
              <a:rPr lang="en-US" sz="3400" dirty="0">
                <a:solidFill>
                  <a:srgbClr val="FF0000"/>
                </a:solidFill>
              </a:rPr>
              <a:t>=/</a:t>
            </a:r>
            <a:r>
              <a:rPr lang="en-US" sz="3400" dirty="0" err="1">
                <a:solidFill>
                  <a:srgbClr val="FF0000"/>
                </a:solidFill>
              </a:rPr>
              <a:t>tmp</a:t>
            </a:r>
            <a:r>
              <a:rPr lang="en-US" sz="3400" dirty="0">
                <a:solidFill>
                  <a:srgbClr val="FF0000"/>
                </a:solidFill>
              </a:rPr>
              <a:t>/</a:t>
            </a:r>
            <a:r>
              <a:rPr lang="en-US" sz="3400" dirty="0" err="1">
                <a:solidFill>
                  <a:srgbClr val="FF0000"/>
                </a:solidFill>
              </a:rPr>
              <a:t>a.out</a:t>
            </a:r>
            <a:r>
              <a:rPr lang="en-US" sz="3400" dirty="0">
                <a:solidFill>
                  <a:srgbClr val="FF0000"/>
                </a:solidFill>
              </a:rPr>
              <a:t> </a:t>
            </a:r>
            <a:r>
              <a:rPr lang="de-DE" sz="3400" b="0" dirty="0" smtClean="0"/>
              <a:t>–n6400 </a:t>
            </a:r>
            <a:r>
              <a:rPr lang="de-DE" sz="3400" b="0" dirty="0"/>
              <a:t>–</a:t>
            </a:r>
            <a:r>
              <a:rPr lang="de-DE" sz="3400" b="0" dirty="0" smtClean="0"/>
              <a:t>c4 </a:t>
            </a:r>
            <a:r>
              <a:rPr lang="de-DE" sz="3400" b="0" dirty="0"/>
              <a:t>--</a:t>
            </a:r>
            <a:r>
              <a:rPr lang="de-DE" sz="3400" b="0" dirty="0" err="1"/>
              <a:t>cpu_bind</a:t>
            </a:r>
            <a:r>
              <a:rPr lang="de-DE" sz="3400" b="0" dirty="0"/>
              <a:t>=</a:t>
            </a:r>
            <a:r>
              <a:rPr lang="de-DE" sz="3400" b="0" dirty="0" err="1"/>
              <a:t>cores</a:t>
            </a:r>
            <a:r>
              <a:rPr lang="de-DE" sz="3400" b="0" dirty="0"/>
              <a:t> –</a:t>
            </a:r>
            <a:r>
              <a:rPr lang="de-DE" sz="3400" b="0" dirty="0" err="1"/>
              <a:t>mem_bind</a:t>
            </a:r>
            <a:r>
              <a:rPr lang="de-DE" sz="3400" b="0" dirty="0"/>
              <a:t>=</a:t>
            </a:r>
            <a:r>
              <a:rPr lang="de-DE" sz="3400" b="0" dirty="0" err="1"/>
              <a:t>local</a:t>
            </a:r>
            <a:r>
              <a:rPr lang="de-DE" sz="3400" b="0" dirty="0"/>
              <a:t> </a:t>
            </a:r>
            <a:r>
              <a:rPr lang="de-DE" sz="3400" b="0" dirty="0" smtClean="0"/>
              <a:t>.</a:t>
            </a:r>
            <a:r>
              <a:rPr lang="de-DE" sz="3400" b="0" dirty="0"/>
              <a:t>/</a:t>
            </a:r>
            <a:r>
              <a:rPr lang="de-DE" sz="3400" b="0" dirty="0" err="1" smtClean="0"/>
              <a:t>a.out</a:t>
            </a:r>
            <a:endParaRPr lang="de-DE" sz="3400" b="0" dirty="0"/>
          </a:p>
          <a:p>
            <a:pPr marL="0" indent="0">
              <a:buNone/>
            </a:pPr>
            <a:endParaRPr lang="en-US" sz="3400" dirty="0" smtClean="0"/>
          </a:p>
          <a:p>
            <a:pPr marL="0" indent="0">
              <a:buNone/>
            </a:pPr>
            <a:r>
              <a:rPr lang="en-US" sz="3400" b="0" dirty="0" smtClean="0">
                <a:solidFill>
                  <a:srgbClr val="0000FF"/>
                </a:solidFill>
              </a:rPr>
              <a:t>#or</a:t>
            </a:r>
            <a:endParaRPr lang="en-US" sz="3400" b="0" dirty="0">
              <a:solidFill>
                <a:srgbClr val="0000FF"/>
              </a:solidFill>
            </a:endParaRPr>
          </a:p>
          <a:p>
            <a:pPr marL="0" indent="0">
              <a:buNone/>
            </a:pPr>
            <a:r>
              <a:rPr lang="de-DE" sz="3400" b="0" dirty="0" smtClean="0">
                <a:solidFill>
                  <a:srgbClr val="0000FF"/>
                </a:solidFill>
              </a:rPr>
              <a:t>#</a:t>
            </a:r>
            <a:r>
              <a:rPr lang="de-DE" sz="3400" b="0" dirty="0" err="1">
                <a:solidFill>
                  <a:srgbClr val="0000FF"/>
                </a:solidFill>
              </a:rPr>
              <a:t>using</a:t>
            </a:r>
            <a:r>
              <a:rPr lang="de-DE" sz="3400" b="0" dirty="0">
                <a:solidFill>
                  <a:srgbClr val="0000FF"/>
                </a:solidFill>
              </a:rPr>
              <a:t> 4 CPUs (</a:t>
            </a:r>
            <a:r>
              <a:rPr lang="de-DE" sz="3400" b="0" dirty="0" err="1">
                <a:solidFill>
                  <a:srgbClr val="0000FF"/>
                </a:solidFill>
              </a:rPr>
              <a:t>hardware</a:t>
            </a:r>
            <a:r>
              <a:rPr lang="de-DE" sz="3400" b="0" dirty="0">
                <a:solidFill>
                  <a:srgbClr val="0000FF"/>
                </a:solidFill>
              </a:rPr>
              <a:t> </a:t>
            </a:r>
            <a:r>
              <a:rPr lang="de-DE" sz="3400" b="0" dirty="0" err="1">
                <a:solidFill>
                  <a:srgbClr val="0000FF"/>
                </a:solidFill>
              </a:rPr>
              <a:t>threads</a:t>
            </a:r>
            <a:r>
              <a:rPr lang="de-DE" sz="3400" b="0" dirty="0">
                <a:solidFill>
                  <a:srgbClr val="0000FF"/>
                </a:solidFill>
              </a:rPr>
              <a:t>) per </a:t>
            </a:r>
            <a:r>
              <a:rPr lang="de-DE" sz="3400" b="0" dirty="0" err="1">
                <a:solidFill>
                  <a:srgbClr val="0000FF"/>
                </a:solidFill>
              </a:rPr>
              <a:t>core</a:t>
            </a:r>
            <a:r>
              <a:rPr lang="de-DE" sz="3400" b="0" dirty="0">
                <a:solidFill>
                  <a:srgbClr val="0000FF"/>
                </a:solidFill>
              </a:rPr>
              <a:t> </a:t>
            </a:r>
            <a:r>
              <a:rPr lang="de-DE" sz="3400" b="0" dirty="0" err="1">
                <a:solidFill>
                  <a:srgbClr val="0000FF"/>
                </a:solidFill>
              </a:rPr>
              <a:t>with</a:t>
            </a:r>
            <a:r>
              <a:rPr lang="de-DE" sz="3400" b="0" dirty="0">
                <a:solidFill>
                  <a:srgbClr val="0000FF"/>
                </a:solidFill>
              </a:rPr>
              <a:t> MCDRAM </a:t>
            </a:r>
            <a:r>
              <a:rPr lang="de-DE" sz="3400" b="0" dirty="0" err="1" smtClean="0">
                <a:solidFill>
                  <a:srgbClr val="0000FF"/>
                </a:solidFill>
              </a:rPr>
              <a:t>preferred</a:t>
            </a:r>
            <a:endParaRPr lang="de-DE" sz="3400" b="0" dirty="0" smtClean="0">
              <a:solidFill>
                <a:srgbClr val="0000FF"/>
              </a:solidFill>
            </a:endParaRPr>
          </a:p>
          <a:p>
            <a:pPr marL="0" indent="0">
              <a:buNone/>
            </a:pPr>
            <a:r>
              <a:rPr lang="en-US" sz="3400" dirty="0" err="1" smtClean="0">
                <a:solidFill>
                  <a:srgbClr val="FF0000"/>
                </a:solidFill>
              </a:rPr>
              <a:t>sbcast</a:t>
            </a:r>
            <a:r>
              <a:rPr lang="en-US" sz="3400" dirty="0" smtClean="0">
                <a:solidFill>
                  <a:srgbClr val="FF0000"/>
                </a:solidFill>
              </a:rPr>
              <a:t> </a:t>
            </a:r>
            <a:r>
              <a:rPr lang="en-US" sz="3400" dirty="0">
                <a:solidFill>
                  <a:srgbClr val="FF0000"/>
                </a:solidFill>
              </a:rPr>
              <a:t>./</a:t>
            </a:r>
            <a:r>
              <a:rPr lang="en-US" sz="3400" dirty="0" err="1">
                <a:solidFill>
                  <a:srgbClr val="FF0000"/>
                </a:solidFill>
              </a:rPr>
              <a:t>a.out</a:t>
            </a:r>
            <a:r>
              <a:rPr lang="en-US" sz="3400" dirty="0">
                <a:solidFill>
                  <a:srgbClr val="FF0000"/>
                </a:solidFill>
              </a:rPr>
              <a:t>  /</a:t>
            </a:r>
            <a:r>
              <a:rPr lang="en-US" sz="3400" dirty="0" err="1">
                <a:solidFill>
                  <a:srgbClr val="FF0000"/>
                </a:solidFill>
              </a:rPr>
              <a:t>tmp</a:t>
            </a:r>
            <a:r>
              <a:rPr lang="en-US" sz="3400" dirty="0">
                <a:solidFill>
                  <a:srgbClr val="FF0000"/>
                </a:solidFill>
              </a:rPr>
              <a:t>/</a:t>
            </a:r>
            <a:r>
              <a:rPr lang="en-US" sz="3400" dirty="0" err="1" smtClean="0">
                <a:solidFill>
                  <a:srgbClr val="FF0000"/>
                </a:solidFill>
              </a:rPr>
              <a:t>a.out</a:t>
            </a:r>
            <a:r>
              <a:rPr lang="en-US" sz="3400" dirty="0" smtClean="0">
                <a:solidFill>
                  <a:srgbClr val="FF0000"/>
                </a:solidFill>
              </a:rPr>
              <a:t>    </a:t>
            </a:r>
            <a:r>
              <a:rPr lang="en-US" sz="3400" b="0" dirty="0" smtClean="0"/>
              <a:t>#copy </a:t>
            </a:r>
            <a:r>
              <a:rPr lang="en-US" sz="3400" b="0" dirty="0" err="1" smtClean="0"/>
              <a:t>a.out</a:t>
            </a:r>
            <a:r>
              <a:rPr lang="en-US" sz="3400" b="0" dirty="0" smtClean="0"/>
              <a:t> to the /</a:t>
            </a:r>
            <a:r>
              <a:rPr lang="en-US" sz="3400" b="0" dirty="0" err="1" smtClean="0"/>
              <a:t>tmp</a:t>
            </a:r>
            <a:r>
              <a:rPr lang="en-US" sz="3400" b="0" dirty="0" smtClean="0"/>
              <a:t> of each compute node allocated first</a:t>
            </a:r>
            <a:endParaRPr lang="de-DE" sz="3400" b="0" dirty="0"/>
          </a:p>
          <a:p>
            <a:pPr marL="0" indent="0">
              <a:buNone/>
            </a:pPr>
            <a:r>
              <a:rPr lang="de-DE" sz="3400" b="0" dirty="0" err="1" smtClean="0"/>
              <a:t>srun</a:t>
            </a:r>
            <a:r>
              <a:rPr lang="de-DE" sz="3400" b="0" dirty="0" smtClean="0"/>
              <a:t>–n6400 </a:t>
            </a:r>
            <a:r>
              <a:rPr lang="de-DE" sz="3400" b="0" dirty="0"/>
              <a:t>–</a:t>
            </a:r>
            <a:r>
              <a:rPr lang="de-DE" sz="3400" b="0" dirty="0" smtClean="0"/>
              <a:t>c4 </a:t>
            </a:r>
            <a:r>
              <a:rPr lang="de-DE" sz="3400" b="0" dirty="0"/>
              <a:t>--</a:t>
            </a:r>
            <a:r>
              <a:rPr lang="de-DE" sz="3400" b="0" dirty="0" err="1"/>
              <a:t>cpu_bind</a:t>
            </a:r>
            <a:r>
              <a:rPr lang="de-DE" sz="3400" b="0" dirty="0"/>
              <a:t>=</a:t>
            </a:r>
            <a:r>
              <a:rPr lang="de-DE" sz="3400" b="0" dirty="0" err="1"/>
              <a:t>cores</a:t>
            </a:r>
            <a:r>
              <a:rPr lang="de-DE" sz="3400" b="0" dirty="0"/>
              <a:t> </a:t>
            </a:r>
            <a:r>
              <a:rPr lang="de-DE" sz="3400" dirty="0" err="1">
                <a:solidFill>
                  <a:srgbClr val="FF0000"/>
                </a:solidFill>
              </a:rPr>
              <a:t>numactl</a:t>
            </a:r>
            <a:r>
              <a:rPr lang="de-DE" sz="3400" dirty="0">
                <a:solidFill>
                  <a:srgbClr val="FF0000"/>
                </a:solidFill>
              </a:rPr>
              <a:t> –p </a:t>
            </a:r>
            <a:r>
              <a:rPr lang="de-DE" sz="3400" dirty="0" smtClean="0">
                <a:solidFill>
                  <a:srgbClr val="FF0000"/>
                </a:solidFill>
              </a:rPr>
              <a:t>1  </a:t>
            </a:r>
            <a:r>
              <a:rPr lang="de-DE" sz="3400" b="0" dirty="0" smtClean="0"/>
              <a:t>/</a:t>
            </a:r>
            <a:r>
              <a:rPr lang="de-DE" sz="3400" b="0" dirty="0" err="1" smtClean="0"/>
              <a:t>tmp</a:t>
            </a:r>
            <a:r>
              <a:rPr lang="de-DE" sz="3400" b="0" dirty="0" smtClean="0"/>
              <a:t>/</a:t>
            </a:r>
            <a:r>
              <a:rPr lang="de-DE" sz="3400" b="0" dirty="0" err="1" smtClean="0"/>
              <a:t>a.out</a:t>
            </a:r>
            <a:endParaRPr lang="de-DE" sz="34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61</a:t>
            </a:fld>
            <a:r>
              <a:rPr lang="en-US" smtClean="0"/>
              <a:t> -</a:t>
            </a:r>
            <a:endParaRPr lang="en-US" dirty="0"/>
          </a:p>
        </p:txBody>
      </p:sp>
    </p:spTree>
    <p:extLst>
      <p:ext uri="{BB962C8B-B14F-4D97-AF65-F5344CB8AC3E}">
        <p14:creationId xmlns:p14="http://schemas.microsoft.com/office/powerpoint/2010/main" val="117945513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job script to use core specialization (</a:t>
            </a:r>
            <a:r>
              <a:rPr lang="en-US" dirty="0" err="1">
                <a:solidFill>
                  <a:srgbClr val="FF0000"/>
                </a:solidFill>
              </a:rPr>
              <a:t>quad,flat</a:t>
            </a:r>
            <a:r>
              <a:rPr lang="en-US" dirty="0"/>
              <a:t>)</a:t>
            </a:r>
            <a:endParaRPr lang="en-US" dirty="0">
              <a:solidFill>
                <a:srgbClr val="37586F"/>
              </a:solidFill>
            </a:endParaRPr>
          </a:p>
        </p:txBody>
      </p:sp>
      <p:sp>
        <p:nvSpPr>
          <p:cNvPr id="3" name="Content Placeholder 2"/>
          <p:cNvSpPr>
            <a:spLocks noGrp="1"/>
          </p:cNvSpPr>
          <p:nvPr>
            <p:ph idx="1"/>
          </p:nvPr>
        </p:nvSpPr>
        <p:spPr>
          <a:xfrm>
            <a:off x="457200" y="1295399"/>
            <a:ext cx="8229600" cy="5073405"/>
          </a:xfrm>
        </p:spPr>
        <p:txBody>
          <a:bodyPr>
            <a:normAutofit fontScale="40000" lnSpcReduction="20000"/>
          </a:bodyPr>
          <a:lstStyle/>
          <a:p>
            <a:pPr marL="0" indent="0">
              <a:buNone/>
            </a:pPr>
            <a:r>
              <a:rPr lang="en-US" sz="4500" dirty="0" smtClean="0"/>
              <a:t>Sample job script (</a:t>
            </a:r>
            <a:r>
              <a:rPr lang="en-US" sz="4500" dirty="0" err="1" smtClean="0"/>
              <a:t>MPI+OpenMP</a:t>
            </a:r>
            <a:r>
              <a:rPr lang="en-US" sz="4500" dirty="0" smtClean="0"/>
              <a:t>)</a:t>
            </a:r>
          </a:p>
          <a:p>
            <a:pPr marL="0" indent="0">
              <a:buNone/>
            </a:pPr>
            <a:r>
              <a:rPr lang="en-US" sz="4000" b="0" dirty="0" smtClean="0"/>
              <a:t>#</a:t>
            </a:r>
            <a:r>
              <a:rPr lang="en-US" sz="4000" b="0" dirty="0"/>
              <a:t>!/bin/bash -l</a:t>
            </a:r>
          </a:p>
          <a:p>
            <a:pPr marL="0" indent="0">
              <a:buNone/>
            </a:pPr>
            <a:r>
              <a:rPr lang="de-DE" sz="4000" b="0" dirty="0"/>
              <a:t>#SBATCH –N </a:t>
            </a:r>
            <a:r>
              <a:rPr lang="de-DE" sz="4000" b="0" dirty="0" smtClean="0"/>
              <a:t>1</a:t>
            </a:r>
            <a:endParaRPr lang="de-DE" sz="4000" b="0" dirty="0"/>
          </a:p>
          <a:p>
            <a:pPr marL="0" indent="0">
              <a:buNone/>
            </a:pPr>
            <a:r>
              <a:rPr lang="de-DE" sz="4000" b="0" dirty="0"/>
              <a:t>#SBATCH –p </a:t>
            </a:r>
            <a:r>
              <a:rPr lang="de-DE" sz="4000" b="0" dirty="0" err="1"/>
              <a:t>regular</a:t>
            </a:r>
            <a:endParaRPr lang="de-DE" sz="4000" b="0" dirty="0"/>
          </a:p>
          <a:p>
            <a:pPr marL="0" indent="0">
              <a:buNone/>
            </a:pPr>
            <a:r>
              <a:rPr lang="de-DE" sz="4000" b="0" dirty="0"/>
              <a:t>#SBATCH –t 1:00:</a:t>
            </a:r>
            <a:r>
              <a:rPr lang="de-DE" sz="4000" b="0" dirty="0" smtClean="0"/>
              <a:t>00</a:t>
            </a:r>
          </a:p>
          <a:p>
            <a:pPr marL="0" indent="0">
              <a:buNone/>
            </a:pPr>
            <a:r>
              <a:rPr lang="de-DE" sz="4000" b="0" dirty="0"/>
              <a:t>#SBATCH –L </a:t>
            </a:r>
            <a:r>
              <a:rPr lang="de-DE" sz="4000" b="0" dirty="0" smtClean="0"/>
              <a:t>SCRATCH</a:t>
            </a:r>
            <a:endParaRPr lang="de-DE" sz="4000" b="0" dirty="0"/>
          </a:p>
          <a:p>
            <a:pPr marL="0" indent="0">
              <a:buNone/>
            </a:pPr>
            <a:r>
              <a:rPr lang="de-DE" sz="4000" dirty="0">
                <a:solidFill>
                  <a:srgbClr val="FF0000"/>
                </a:solidFill>
              </a:rPr>
              <a:t>#SBATCH -C </a:t>
            </a:r>
            <a:r>
              <a:rPr lang="de-DE" sz="4000" dirty="0" err="1">
                <a:solidFill>
                  <a:srgbClr val="FF0000"/>
                </a:solidFill>
              </a:rPr>
              <a:t>knl</a:t>
            </a:r>
            <a:r>
              <a:rPr lang="de-DE" sz="4000" dirty="0" err="1" smtClean="0">
                <a:solidFill>
                  <a:srgbClr val="FF0000"/>
                </a:solidFill>
              </a:rPr>
              <a:t>,quad,flat</a:t>
            </a:r>
            <a:endParaRPr lang="de-DE" sz="4000" dirty="0" smtClean="0">
              <a:solidFill>
                <a:srgbClr val="FF0000"/>
              </a:solidFill>
            </a:endParaRPr>
          </a:p>
          <a:p>
            <a:pPr marL="0" indent="0">
              <a:buNone/>
            </a:pPr>
            <a:r>
              <a:rPr lang="de-DE" sz="4000" dirty="0" smtClean="0">
                <a:solidFill>
                  <a:srgbClr val="FF0000"/>
                </a:solidFill>
              </a:rPr>
              <a:t>#SBATCH –S 1</a:t>
            </a:r>
            <a:endParaRPr lang="de-DE" sz="4000" dirty="0">
              <a:solidFill>
                <a:srgbClr val="FF0000"/>
              </a:solidFill>
            </a:endParaRPr>
          </a:p>
          <a:p>
            <a:pPr marL="0" indent="0">
              <a:buNone/>
            </a:pPr>
            <a:endParaRPr lang="de-DE" sz="2000" b="0" dirty="0">
              <a:solidFill>
                <a:srgbClr val="0000FF"/>
              </a:solidFill>
            </a:endParaRPr>
          </a:p>
          <a:p>
            <a:pPr marL="0" indent="0">
              <a:buNone/>
            </a:pPr>
            <a:r>
              <a:rPr lang="de-DE" sz="4000" b="0" dirty="0" err="1"/>
              <a:t>export</a:t>
            </a:r>
            <a:r>
              <a:rPr lang="de-DE" sz="4000" b="0" dirty="0"/>
              <a:t> OMP_NUM_THREADS</a:t>
            </a:r>
            <a:r>
              <a:rPr lang="de-DE" sz="4000" b="0" dirty="0" smtClean="0"/>
              <a:t>=4</a:t>
            </a:r>
            <a:endParaRPr lang="de-DE" sz="4000" b="0" dirty="0"/>
          </a:p>
          <a:p>
            <a:pPr marL="0" indent="0">
              <a:buNone/>
            </a:pPr>
            <a:r>
              <a:rPr lang="de-DE" sz="4000" b="0" dirty="0" err="1"/>
              <a:t>export</a:t>
            </a:r>
            <a:r>
              <a:rPr lang="de-DE" sz="4000" b="0" dirty="0"/>
              <a:t> OMP_PROC_BIND=</a:t>
            </a:r>
            <a:r>
              <a:rPr lang="de-DE" sz="4000" b="0" dirty="0" err="1"/>
              <a:t>true</a:t>
            </a:r>
            <a:endParaRPr lang="de-DE" sz="4000" b="0" dirty="0"/>
          </a:p>
          <a:p>
            <a:pPr marL="0" indent="0">
              <a:buNone/>
            </a:pPr>
            <a:r>
              <a:rPr lang="de-DE" sz="4000" b="0" dirty="0" err="1"/>
              <a:t>export</a:t>
            </a:r>
            <a:r>
              <a:rPr lang="de-DE" sz="4000" b="0" dirty="0"/>
              <a:t> OMP_PLACES=</a:t>
            </a:r>
            <a:r>
              <a:rPr lang="de-DE" sz="4000" b="0" dirty="0" err="1"/>
              <a:t>threads</a:t>
            </a:r>
            <a:endParaRPr lang="de-DE" sz="4000" b="0" dirty="0"/>
          </a:p>
          <a:p>
            <a:pPr marL="0" indent="0">
              <a:buNone/>
            </a:pPr>
            <a:endParaRPr lang="de-DE" sz="3600" b="0" dirty="0"/>
          </a:p>
          <a:p>
            <a:pPr marL="0" indent="0">
              <a:buNone/>
            </a:pPr>
            <a:r>
              <a:rPr lang="de-DE" sz="4300" b="0" dirty="0">
                <a:solidFill>
                  <a:srgbClr val="0000FF"/>
                </a:solidFill>
              </a:rPr>
              <a:t>#</a:t>
            </a:r>
            <a:r>
              <a:rPr lang="de-DE" sz="4300" b="0" dirty="0" err="1">
                <a:solidFill>
                  <a:srgbClr val="0000FF"/>
                </a:solidFill>
              </a:rPr>
              <a:t>using</a:t>
            </a:r>
            <a:r>
              <a:rPr lang="de-DE" sz="4300" b="0" dirty="0">
                <a:solidFill>
                  <a:srgbClr val="0000FF"/>
                </a:solidFill>
              </a:rPr>
              <a:t> </a:t>
            </a:r>
            <a:r>
              <a:rPr lang="de-DE" sz="4300" b="0" dirty="0" smtClean="0">
                <a:solidFill>
                  <a:srgbClr val="0000FF"/>
                </a:solidFill>
              </a:rPr>
              <a:t>4 </a:t>
            </a:r>
            <a:r>
              <a:rPr lang="de-DE" sz="4300" b="0" dirty="0">
                <a:solidFill>
                  <a:srgbClr val="0000FF"/>
                </a:solidFill>
              </a:rPr>
              <a:t>CPUs (</a:t>
            </a:r>
            <a:r>
              <a:rPr lang="de-DE" sz="4300" b="0" dirty="0" err="1">
                <a:solidFill>
                  <a:srgbClr val="0000FF"/>
                </a:solidFill>
              </a:rPr>
              <a:t>hardware</a:t>
            </a:r>
            <a:r>
              <a:rPr lang="de-DE" sz="4300" b="0" dirty="0">
                <a:solidFill>
                  <a:srgbClr val="0000FF"/>
                </a:solidFill>
              </a:rPr>
              <a:t> </a:t>
            </a:r>
            <a:r>
              <a:rPr lang="de-DE" sz="4300" b="0" dirty="0" err="1">
                <a:solidFill>
                  <a:srgbClr val="0000FF"/>
                </a:solidFill>
              </a:rPr>
              <a:t>threads</a:t>
            </a:r>
            <a:r>
              <a:rPr lang="de-DE" sz="4300" b="0" dirty="0">
                <a:solidFill>
                  <a:srgbClr val="0000FF"/>
                </a:solidFill>
              </a:rPr>
              <a:t>) per </a:t>
            </a:r>
            <a:r>
              <a:rPr lang="de-DE" sz="4300" b="0" dirty="0" err="1">
                <a:solidFill>
                  <a:srgbClr val="0000FF"/>
                </a:solidFill>
              </a:rPr>
              <a:t>core</a:t>
            </a:r>
            <a:r>
              <a:rPr lang="de-DE" sz="4300" b="0" dirty="0">
                <a:solidFill>
                  <a:srgbClr val="0000FF"/>
                </a:solidFill>
              </a:rPr>
              <a:t> </a:t>
            </a:r>
            <a:r>
              <a:rPr lang="de-DE" sz="4300" b="0" dirty="0" err="1">
                <a:solidFill>
                  <a:srgbClr val="0000FF"/>
                </a:solidFill>
              </a:rPr>
              <a:t>using</a:t>
            </a:r>
            <a:r>
              <a:rPr lang="de-DE" sz="4300" b="0" dirty="0">
                <a:solidFill>
                  <a:srgbClr val="0000FF"/>
                </a:solidFill>
              </a:rPr>
              <a:t> DDR </a:t>
            </a:r>
            <a:r>
              <a:rPr lang="de-DE" sz="4300" b="0" dirty="0" err="1">
                <a:solidFill>
                  <a:srgbClr val="0000FF"/>
                </a:solidFill>
              </a:rPr>
              <a:t>memory</a:t>
            </a:r>
            <a:r>
              <a:rPr lang="de-DE" sz="4300" b="0" dirty="0">
                <a:solidFill>
                  <a:srgbClr val="0000FF"/>
                </a:solidFill>
              </a:rPr>
              <a:t>  </a:t>
            </a:r>
            <a:r>
              <a:rPr lang="de-DE" sz="4300" b="0" dirty="0" smtClean="0">
                <a:solidFill>
                  <a:srgbClr val="0000FF"/>
                </a:solidFill>
              </a:rPr>
              <a:t>(</a:t>
            </a:r>
            <a:r>
              <a:rPr lang="de-DE" sz="4300" b="0" dirty="0" err="1" smtClean="0">
                <a:solidFill>
                  <a:srgbClr val="0000FF"/>
                </a:solidFill>
              </a:rPr>
              <a:t>or</a:t>
            </a:r>
            <a:r>
              <a:rPr lang="de-DE" sz="4300" b="0" dirty="0" smtClean="0">
                <a:solidFill>
                  <a:srgbClr val="0000FF"/>
                </a:solidFill>
              </a:rPr>
              <a:t> </a:t>
            </a:r>
            <a:r>
              <a:rPr lang="de-DE" sz="4300" b="0" dirty="0" err="1" smtClean="0">
                <a:solidFill>
                  <a:srgbClr val="0000FF"/>
                </a:solidFill>
              </a:rPr>
              <a:t>using</a:t>
            </a:r>
            <a:r>
              <a:rPr lang="de-DE" sz="4300" b="0" dirty="0" smtClean="0">
                <a:solidFill>
                  <a:srgbClr val="0000FF"/>
                </a:solidFill>
              </a:rPr>
              <a:t> MCDRAM via </a:t>
            </a:r>
            <a:r>
              <a:rPr lang="de-DE" sz="4300" b="0" dirty="0" err="1" smtClean="0">
                <a:solidFill>
                  <a:srgbClr val="0000FF"/>
                </a:solidFill>
              </a:rPr>
              <a:t>libmemkind</a:t>
            </a:r>
            <a:r>
              <a:rPr lang="de-DE" sz="4300" b="0" dirty="0" smtClean="0">
                <a:solidFill>
                  <a:srgbClr val="0000FF"/>
                </a:solidFill>
              </a:rPr>
              <a:t>)</a:t>
            </a:r>
            <a:endParaRPr lang="de-DE" sz="4300" b="0" dirty="0">
              <a:solidFill>
                <a:srgbClr val="0000FF"/>
              </a:solidFill>
            </a:endParaRPr>
          </a:p>
          <a:p>
            <a:pPr marL="0" indent="0">
              <a:buNone/>
            </a:pPr>
            <a:r>
              <a:rPr lang="de-DE" sz="4300" b="0" dirty="0" err="1"/>
              <a:t>s</a:t>
            </a:r>
            <a:r>
              <a:rPr lang="de-DE" sz="4300" b="0" dirty="0" err="1" smtClean="0"/>
              <a:t>run</a:t>
            </a:r>
            <a:r>
              <a:rPr lang="de-DE" sz="4300" b="0" dirty="0" smtClean="0"/>
              <a:t> </a:t>
            </a:r>
            <a:r>
              <a:rPr lang="de-DE" sz="4300" b="0" dirty="0" smtClean="0"/>
              <a:t>–n64 </a:t>
            </a:r>
            <a:r>
              <a:rPr lang="de-DE" sz="4300" b="0" dirty="0"/>
              <a:t>–</a:t>
            </a:r>
            <a:r>
              <a:rPr lang="de-DE" sz="4300" b="0" dirty="0" smtClean="0"/>
              <a:t>c4 </a:t>
            </a:r>
            <a:r>
              <a:rPr lang="de-DE" sz="4300" b="0" dirty="0"/>
              <a:t>--</a:t>
            </a:r>
            <a:r>
              <a:rPr lang="de-DE" sz="4300" b="0" dirty="0" err="1"/>
              <a:t>cpu_bind</a:t>
            </a:r>
            <a:r>
              <a:rPr lang="de-DE" sz="4300" b="0" dirty="0"/>
              <a:t>=</a:t>
            </a:r>
            <a:r>
              <a:rPr lang="de-DE" sz="4300" b="0" dirty="0" err="1"/>
              <a:t>cores</a:t>
            </a:r>
            <a:r>
              <a:rPr lang="de-DE" sz="4300" b="0" dirty="0"/>
              <a:t> –</a:t>
            </a:r>
            <a:r>
              <a:rPr lang="de-DE" sz="4300" b="0" dirty="0" err="1"/>
              <a:t>mem_bind</a:t>
            </a:r>
            <a:r>
              <a:rPr lang="de-DE" sz="4300" b="0" dirty="0"/>
              <a:t>=</a:t>
            </a:r>
            <a:r>
              <a:rPr lang="de-DE" sz="4300" b="0" dirty="0" err="1"/>
              <a:t>local</a:t>
            </a:r>
            <a:r>
              <a:rPr lang="de-DE" sz="4300" b="0" dirty="0"/>
              <a:t> </a:t>
            </a:r>
            <a:r>
              <a:rPr lang="de-DE" sz="4300" b="0" dirty="0" smtClean="0"/>
              <a:t>.</a:t>
            </a:r>
            <a:r>
              <a:rPr lang="de-DE" sz="4300" b="0" dirty="0"/>
              <a:t>/</a:t>
            </a:r>
            <a:r>
              <a:rPr lang="de-DE" sz="4300" b="0" dirty="0" err="1" smtClean="0"/>
              <a:t>a.out</a:t>
            </a:r>
            <a:endParaRPr lang="de-DE" sz="4300" b="0" dirty="0"/>
          </a:p>
          <a:p>
            <a:pPr marL="0" indent="0">
              <a:buNone/>
            </a:pPr>
            <a:endParaRPr lang="en-US" sz="3600" dirty="0" smtClean="0"/>
          </a:p>
          <a:p>
            <a:pPr marL="0" indent="0">
              <a:buNone/>
            </a:pPr>
            <a:r>
              <a:rPr lang="en-US" sz="4300" b="0" dirty="0" smtClean="0">
                <a:solidFill>
                  <a:srgbClr val="0000FF"/>
                </a:solidFill>
              </a:rPr>
              <a:t>#or</a:t>
            </a:r>
            <a:endParaRPr lang="en-US" sz="4300" b="0" dirty="0">
              <a:solidFill>
                <a:srgbClr val="0000FF"/>
              </a:solidFill>
            </a:endParaRPr>
          </a:p>
          <a:p>
            <a:pPr marL="0" indent="0">
              <a:buNone/>
            </a:pPr>
            <a:r>
              <a:rPr lang="de-DE" sz="4300" b="0" dirty="0" smtClean="0">
                <a:solidFill>
                  <a:srgbClr val="0000FF"/>
                </a:solidFill>
              </a:rPr>
              <a:t>#</a:t>
            </a:r>
            <a:r>
              <a:rPr lang="de-DE" sz="4300" b="0" dirty="0" err="1">
                <a:solidFill>
                  <a:srgbClr val="0000FF"/>
                </a:solidFill>
              </a:rPr>
              <a:t>using</a:t>
            </a:r>
            <a:r>
              <a:rPr lang="de-DE" sz="4300" b="0" dirty="0">
                <a:solidFill>
                  <a:srgbClr val="0000FF"/>
                </a:solidFill>
              </a:rPr>
              <a:t> 4 CPUs (</a:t>
            </a:r>
            <a:r>
              <a:rPr lang="de-DE" sz="4300" b="0" dirty="0" err="1">
                <a:solidFill>
                  <a:srgbClr val="0000FF"/>
                </a:solidFill>
              </a:rPr>
              <a:t>hardware</a:t>
            </a:r>
            <a:r>
              <a:rPr lang="de-DE" sz="4300" b="0" dirty="0">
                <a:solidFill>
                  <a:srgbClr val="0000FF"/>
                </a:solidFill>
              </a:rPr>
              <a:t> </a:t>
            </a:r>
            <a:r>
              <a:rPr lang="de-DE" sz="4300" b="0" dirty="0" err="1">
                <a:solidFill>
                  <a:srgbClr val="0000FF"/>
                </a:solidFill>
              </a:rPr>
              <a:t>threads</a:t>
            </a:r>
            <a:r>
              <a:rPr lang="de-DE" sz="4300" b="0" dirty="0">
                <a:solidFill>
                  <a:srgbClr val="0000FF"/>
                </a:solidFill>
              </a:rPr>
              <a:t>) per </a:t>
            </a:r>
            <a:r>
              <a:rPr lang="de-DE" sz="4300" b="0" dirty="0" err="1">
                <a:solidFill>
                  <a:srgbClr val="0000FF"/>
                </a:solidFill>
              </a:rPr>
              <a:t>core</a:t>
            </a:r>
            <a:r>
              <a:rPr lang="de-DE" sz="4300" b="0" dirty="0">
                <a:solidFill>
                  <a:srgbClr val="0000FF"/>
                </a:solidFill>
              </a:rPr>
              <a:t> </a:t>
            </a:r>
            <a:r>
              <a:rPr lang="de-DE" sz="4300" b="0" dirty="0" err="1">
                <a:solidFill>
                  <a:srgbClr val="0000FF"/>
                </a:solidFill>
              </a:rPr>
              <a:t>with</a:t>
            </a:r>
            <a:r>
              <a:rPr lang="de-DE" sz="4300" b="0" dirty="0">
                <a:solidFill>
                  <a:srgbClr val="0000FF"/>
                </a:solidFill>
              </a:rPr>
              <a:t> MCDRAM </a:t>
            </a:r>
            <a:r>
              <a:rPr lang="de-DE" sz="4300" b="0" dirty="0" err="1" smtClean="0">
                <a:solidFill>
                  <a:srgbClr val="0000FF"/>
                </a:solidFill>
              </a:rPr>
              <a:t>preferred</a:t>
            </a:r>
            <a:endParaRPr lang="de-DE" sz="4300" b="0" dirty="0" smtClean="0">
              <a:solidFill>
                <a:srgbClr val="0000FF"/>
              </a:solidFill>
            </a:endParaRPr>
          </a:p>
          <a:p>
            <a:pPr marL="0" indent="0">
              <a:buNone/>
            </a:pPr>
            <a:r>
              <a:rPr lang="de-DE" sz="4300" b="0" dirty="0" err="1" smtClean="0"/>
              <a:t>Srun</a:t>
            </a:r>
            <a:r>
              <a:rPr lang="de-DE" sz="4300" b="0" dirty="0" smtClean="0"/>
              <a:t> –n64 </a:t>
            </a:r>
            <a:r>
              <a:rPr lang="de-DE" sz="4300" b="0" dirty="0"/>
              <a:t>–</a:t>
            </a:r>
            <a:r>
              <a:rPr lang="de-DE" sz="4300" b="0" dirty="0" smtClean="0"/>
              <a:t>c4 </a:t>
            </a:r>
            <a:r>
              <a:rPr lang="de-DE" sz="4300" b="0" dirty="0"/>
              <a:t>--</a:t>
            </a:r>
            <a:r>
              <a:rPr lang="de-DE" sz="4300" b="0" dirty="0" err="1"/>
              <a:t>cpu_bind</a:t>
            </a:r>
            <a:r>
              <a:rPr lang="de-DE" sz="4300" b="0" dirty="0"/>
              <a:t>=</a:t>
            </a:r>
            <a:r>
              <a:rPr lang="de-DE" sz="4300" b="0" dirty="0" err="1"/>
              <a:t>cores</a:t>
            </a:r>
            <a:r>
              <a:rPr lang="de-DE" sz="4300" b="0" dirty="0"/>
              <a:t> </a:t>
            </a:r>
            <a:r>
              <a:rPr lang="de-DE" sz="4300" dirty="0" err="1">
                <a:solidFill>
                  <a:srgbClr val="FF0000"/>
                </a:solidFill>
              </a:rPr>
              <a:t>numactl</a:t>
            </a:r>
            <a:r>
              <a:rPr lang="de-DE" sz="4300" dirty="0">
                <a:solidFill>
                  <a:srgbClr val="FF0000"/>
                </a:solidFill>
              </a:rPr>
              <a:t> –p </a:t>
            </a:r>
            <a:r>
              <a:rPr lang="de-DE" sz="4300" dirty="0" smtClean="0">
                <a:solidFill>
                  <a:srgbClr val="FF0000"/>
                </a:solidFill>
              </a:rPr>
              <a:t>1  </a:t>
            </a:r>
            <a:r>
              <a:rPr lang="de-DE" sz="4300" b="0" dirty="0" smtClean="0"/>
              <a:t>./</a:t>
            </a:r>
            <a:r>
              <a:rPr lang="de-DE" sz="4300" b="0" dirty="0" err="1" smtClean="0"/>
              <a:t>a.out</a:t>
            </a:r>
            <a:endParaRPr lang="de-DE" sz="43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62</a:t>
            </a:fld>
            <a:r>
              <a:rPr lang="en-US" smtClean="0"/>
              <a:t> -</a:t>
            </a:r>
            <a:endParaRPr lang="en-US" dirty="0"/>
          </a:p>
        </p:txBody>
      </p:sp>
    </p:spTree>
    <p:extLst>
      <p:ext uri="{BB962C8B-B14F-4D97-AF65-F5344CB8AC3E}">
        <p14:creationId xmlns:p14="http://schemas.microsoft.com/office/powerpoint/2010/main" val="107668919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job script to run with Intel MPI (</a:t>
            </a:r>
            <a:r>
              <a:rPr lang="en-US" dirty="0" err="1">
                <a:solidFill>
                  <a:srgbClr val="FF0000"/>
                </a:solidFill>
              </a:rPr>
              <a:t>quad,flat</a:t>
            </a:r>
            <a:r>
              <a:rPr lang="en-US" dirty="0" smtClean="0"/>
              <a:t>)</a:t>
            </a:r>
            <a:endParaRPr lang="en-US" dirty="0">
              <a:solidFill>
                <a:srgbClr val="37586F"/>
              </a:solidFill>
            </a:endParaRPr>
          </a:p>
        </p:txBody>
      </p:sp>
      <p:sp>
        <p:nvSpPr>
          <p:cNvPr id="3" name="Content Placeholder 2"/>
          <p:cNvSpPr>
            <a:spLocks noGrp="1"/>
          </p:cNvSpPr>
          <p:nvPr>
            <p:ph idx="1"/>
          </p:nvPr>
        </p:nvSpPr>
        <p:spPr>
          <a:xfrm>
            <a:off x="457200" y="1295399"/>
            <a:ext cx="8229600" cy="5073405"/>
          </a:xfrm>
        </p:spPr>
        <p:txBody>
          <a:bodyPr>
            <a:normAutofit fontScale="55000" lnSpcReduction="20000"/>
          </a:bodyPr>
          <a:lstStyle/>
          <a:p>
            <a:pPr marL="0" indent="0">
              <a:buNone/>
            </a:pPr>
            <a:r>
              <a:rPr lang="en-US" sz="3500" dirty="0" smtClean="0"/>
              <a:t>Sample job script (</a:t>
            </a:r>
            <a:r>
              <a:rPr lang="en-US" sz="3500" dirty="0" err="1" smtClean="0">
                <a:solidFill>
                  <a:srgbClr val="FF0000"/>
                </a:solidFill>
              </a:rPr>
              <a:t>MPI+OpenMP</a:t>
            </a:r>
            <a:r>
              <a:rPr lang="en-US" sz="3500" dirty="0" smtClean="0"/>
              <a:t>)</a:t>
            </a:r>
          </a:p>
          <a:p>
            <a:pPr marL="0" indent="0">
              <a:buNone/>
            </a:pPr>
            <a:r>
              <a:rPr lang="en-US" sz="2700" b="0" dirty="0" smtClean="0"/>
              <a:t>#</a:t>
            </a:r>
            <a:r>
              <a:rPr lang="en-US" sz="2700" b="0" dirty="0"/>
              <a:t>!/bin/bash -l</a:t>
            </a:r>
          </a:p>
          <a:p>
            <a:pPr marL="0" indent="0">
              <a:buNone/>
            </a:pPr>
            <a:r>
              <a:rPr lang="de-DE" sz="2700" b="0" dirty="0"/>
              <a:t>#SBATCH –N </a:t>
            </a:r>
            <a:r>
              <a:rPr lang="de-DE" sz="2700" b="0" dirty="0" smtClean="0"/>
              <a:t>1</a:t>
            </a:r>
            <a:endParaRPr lang="de-DE" sz="2700" b="0" dirty="0"/>
          </a:p>
          <a:p>
            <a:pPr marL="0" indent="0">
              <a:buNone/>
            </a:pPr>
            <a:r>
              <a:rPr lang="de-DE" sz="2700" b="0" dirty="0"/>
              <a:t>#SBATCH –p </a:t>
            </a:r>
            <a:r>
              <a:rPr lang="de-DE" sz="2700" b="0" dirty="0" err="1"/>
              <a:t>regular</a:t>
            </a:r>
            <a:endParaRPr lang="de-DE" sz="2700" b="0" dirty="0"/>
          </a:p>
          <a:p>
            <a:pPr marL="0" indent="0">
              <a:buNone/>
            </a:pPr>
            <a:r>
              <a:rPr lang="de-DE" sz="2700" b="0" dirty="0"/>
              <a:t>#SBATCH –t 1:00:00</a:t>
            </a:r>
          </a:p>
          <a:p>
            <a:pPr marL="0" indent="0">
              <a:buNone/>
            </a:pPr>
            <a:r>
              <a:rPr lang="de-DE" sz="2700" dirty="0">
                <a:solidFill>
                  <a:srgbClr val="FF0000"/>
                </a:solidFill>
              </a:rPr>
              <a:t>#SBATCH -C </a:t>
            </a:r>
            <a:r>
              <a:rPr lang="de-DE" sz="2700" dirty="0" err="1">
                <a:solidFill>
                  <a:srgbClr val="FF0000"/>
                </a:solidFill>
              </a:rPr>
              <a:t>knl</a:t>
            </a:r>
            <a:r>
              <a:rPr lang="de-DE" sz="2700" dirty="0" err="1" smtClean="0">
                <a:solidFill>
                  <a:srgbClr val="FF0000"/>
                </a:solidFill>
              </a:rPr>
              <a:t>,quad,flat</a:t>
            </a:r>
            <a:endParaRPr lang="de-DE" sz="2700" dirty="0" smtClean="0">
              <a:solidFill>
                <a:srgbClr val="FF0000"/>
              </a:solidFill>
            </a:endParaRPr>
          </a:p>
          <a:p>
            <a:pPr marL="0" indent="0">
              <a:buNone/>
            </a:pPr>
            <a:endParaRPr lang="de-DE" sz="1700" b="0" dirty="0">
              <a:solidFill>
                <a:srgbClr val="0000FF"/>
              </a:solidFill>
            </a:endParaRPr>
          </a:p>
          <a:p>
            <a:pPr marL="0" indent="0">
              <a:buNone/>
            </a:pPr>
            <a:r>
              <a:rPr lang="de-DE" sz="2700" b="0" dirty="0" err="1"/>
              <a:t>export</a:t>
            </a:r>
            <a:r>
              <a:rPr lang="de-DE" sz="2700" b="0" dirty="0"/>
              <a:t> OMP_NUM_THREADS</a:t>
            </a:r>
            <a:r>
              <a:rPr lang="de-DE" sz="2700" b="0" dirty="0" smtClean="0"/>
              <a:t>=4</a:t>
            </a:r>
            <a:endParaRPr lang="de-DE" sz="2700" b="0" dirty="0"/>
          </a:p>
          <a:p>
            <a:pPr marL="0" indent="0">
              <a:buNone/>
            </a:pPr>
            <a:r>
              <a:rPr lang="de-DE" sz="2700" b="0" dirty="0" err="1"/>
              <a:t>export</a:t>
            </a:r>
            <a:r>
              <a:rPr lang="de-DE" sz="2700" b="0" dirty="0"/>
              <a:t> OMP_PROC_BIND=</a:t>
            </a:r>
            <a:r>
              <a:rPr lang="de-DE" sz="2700" b="0" dirty="0" err="1"/>
              <a:t>true</a:t>
            </a:r>
            <a:endParaRPr lang="de-DE" sz="2700" b="0" dirty="0"/>
          </a:p>
          <a:p>
            <a:pPr marL="0" indent="0">
              <a:buNone/>
            </a:pPr>
            <a:r>
              <a:rPr lang="de-DE" sz="2700" b="0" dirty="0" err="1"/>
              <a:t>export</a:t>
            </a:r>
            <a:r>
              <a:rPr lang="de-DE" sz="2700" b="0" dirty="0"/>
              <a:t> OMP_PLACES=</a:t>
            </a:r>
            <a:r>
              <a:rPr lang="de-DE" sz="2700" b="0" dirty="0" err="1"/>
              <a:t>threads</a:t>
            </a:r>
            <a:endParaRPr lang="de-DE" sz="2700" b="0" dirty="0"/>
          </a:p>
          <a:p>
            <a:pPr marL="0" indent="0">
              <a:buNone/>
            </a:pPr>
            <a:endParaRPr lang="de-DE" sz="2700" b="0" dirty="0" smtClean="0"/>
          </a:p>
          <a:p>
            <a:pPr marL="0" indent="0">
              <a:buNone/>
            </a:pPr>
            <a:r>
              <a:rPr lang="de-DE" sz="2700" dirty="0" err="1">
                <a:solidFill>
                  <a:srgbClr val="FF0000"/>
                </a:solidFill>
              </a:rPr>
              <a:t>m</a:t>
            </a:r>
            <a:r>
              <a:rPr lang="de-DE" sz="2700" dirty="0" err="1" smtClean="0">
                <a:solidFill>
                  <a:srgbClr val="FF0000"/>
                </a:solidFill>
              </a:rPr>
              <a:t>odule</a:t>
            </a:r>
            <a:r>
              <a:rPr lang="de-DE" sz="2700" dirty="0" smtClean="0">
                <a:solidFill>
                  <a:srgbClr val="FF0000"/>
                </a:solidFill>
              </a:rPr>
              <a:t> </a:t>
            </a:r>
            <a:r>
              <a:rPr lang="de-DE" sz="2700" dirty="0" err="1" smtClean="0">
                <a:solidFill>
                  <a:srgbClr val="FF0000"/>
                </a:solidFill>
              </a:rPr>
              <a:t>load</a:t>
            </a:r>
            <a:r>
              <a:rPr lang="de-DE" sz="2700" dirty="0" smtClean="0">
                <a:solidFill>
                  <a:srgbClr val="FF0000"/>
                </a:solidFill>
              </a:rPr>
              <a:t> </a:t>
            </a:r>
            <a:r>
              <a:rPr lang="de-DE" sz="2700" dirty="0" err="1" smtClean="0">
                <a:solidFill>
                  <a:srgbClr val="FF0000"/>
                </a:solidFill>
              </a:rPr>
              <a:t>impi</a:t>
            </a:r>
            <a:endParaRPr lang="de-DE" sz="2700" dirty="0" smtClean="0">
              <a:solidFill>
                <a:srgbClr val="FF0000"/>
              </a:solidFill>
            </a:endParaRPr>
          </a:p>
          <a:p>
            <a:pPr marL="0" indent="0">
              <a:buNone/>
            </a:pPr>
            <a:r>
              <a:rPr lang="de-DE" sz="2700" dirty="0" err="1" smtClean="0">
                <a:solidFill>
                  <a:srgbClr val="FF0000"/>
                </a:solidFill>
              </a:rPr>
              <a:t>export</a:t>
            </a:r>
            <a:r>
              <a:rPr lang="de-DE" sz="2700" dirty="0" smtClean="0">
                <a:solidFill>
                  <a:srgbClr val="FF0000"/>
                </a:solidFill>
              </a:rPr>
              <a:t> </a:t>
            </a:r>
            <a:r>
              <a:rPr lang="de-DE" sz="2700" dirty="0">
                <a:solidFill>
                  <a:srgbClr val="FF0000"/>
                </a:solidFill>
              </a:rPr>
              <a:t>I_MPI_PMI_LIBRARY=/</a:t>
            </a:r>
            <a:r>
              <a:rPr lang="de-DE" sz="2700" dirty="0" err="1">
                <a:solidFill>
                  <a:srgbClr val="FF0000"/>
                </a:solidFill>
              </a:rPr>
              <a:t>usr</a:t>
            </a:r>
            <a:r>
              <a:rPr lang="de-DE" sz="2700" dirty="0">
                <a:solidFill>
                  <a:srgbClr val="FF0000"/>
                </a:solidFill>
              </a:rPr>
              <a:t>/lib64/</a:t>
            </a:r>
            <a:r>
              <a:rPr lang="de-DE" sz="2700" dirty="0" err="1">
                <a:solidFill>
                  <a:srgbClr val="FF0000"/>
                </a:solidFill>
              </a:rPr>
              <a:t>slurmpmi</a:t>
            </a:r>
            <a:r>
              <a:rPr lang="de-DE" sz="2700" dirty="0">
                <a:solidFill>
                  <a:srgbClr val="FF0000"/>
                </a:solidFill>
              </a:rPr>
              <a:t>/</a:t>
            </a:r>
            <a:r>
              <a:rPr lang="de-DE" sz="2700" dirty="0" err="1" smtClean="0">
                <a:solidFill>
                  <a:srgbClr val="FF0000"/>
                </a:solidFill>
              </a:rPr>
              <a:t>libpmi.so</a:t>
            </a:r>
            <a:endParaRPr lang="de-DE" sz="2700" dirty="0" smtClean="0">
              <a:solidFill>
                <a:srgbClr val="FF0000"/>
              </a:solidFill>
            </a:endParaRPr>
          </a:p>
          <a:p>
            <a:pPr marL="0" indent="0">
              <a:buNone/>
            </a:pPr>
            <a:r>
              <a:rPr lang="de-DE" sz="2700" dirty="0" smtClean="0">
                <a:solidFill>
                  <a:srgbClr val="FF0000"/>
                </a:solidFill>
              </a:rPr>
              <a:t>#</a:t>
            </a:r>
            <a:r>
              <a:rPr lang="de-DE" sz="2700" dirty="0" err="1" smtClean="0">
                <a:solidFill>
                  <a:srgbClr val="FF0000"/>
                </a:solidFill>
              </a:rPr>
              <a:t>export</a:t>
            </a:r>
            <a:r>
              <a:rPr lang="de-DE" sz="2700" dirty="0" smtClean="0">
                <a:solidFill>
                  <a:srgbClr val="FF0000"/>
                </a:solidFill>
              </a:rPr>
              <a:t> I_MPI_FABRICS=</a:t>
            </a:r>
            <a:r>
              <a:rPr lang="de-DE" sz="2700" dirty="0" err="1" smtClean="0">
                <a:solidFill>
                  <a:srgbClr val="FF0000"/>
                </a:solidFill>
              </a:rPr>
              <a:t>shm:tcp</a:t>
            </a:r>
            <a:endParaRPr lang="de-DE" sz="2700" dirty="0" smtClean="0">
              <a:solidFill>
                <a:srgbClr val="FF0000"/>
              </a:solidFill>
            </a:endParaRPr>
          </a:p>
          <a:p>
            <a:pPr marL="0" indent="0">
              <a:buNone/>
            </a:pPr>
            <a:endParaRPr lang="de-DE" sz="1700" b="0" dirty="0">
              <a:solidFill>
                <a:srgbClr val="0000FF"/>
              </a:solidFill>
            </a:endParaRPr>
          </a:p>
          <a:p>
            <a:pPr marL="0" indent="0">
              <a:buNone/>
            </a:pPr>
            <a:r>
              <a:rPr lang="de-DE" sz="3100" b="0" dirty="0" smtClean="0">
                <a:solidFill>
                  <a:srgbClr val="0000FF"/>
                </a:solidFill>
              </a:rPr>
              <a:t>#</a:t>
            </a:r>
            <a:r>
              <a:rPr lang="de-DE" sz="3100" b="0" dirty="0" err="1">
                <a:solidFill>
                  <a:srgbClr val="0000FF"/>
                </a:solidFill>
              </a:rPr>
              <a:t>using</a:t>
            </a:r>
            <a:r>
              <a:rPr lang="de-DE" sz="3100" b="0" dirty="0">
                <a:solidFill>
                  <a:srgbClr val="0000FF"/>
                </a:solidFill>
              </a:rPr>
              <a:t> </a:t>
            </a:r>
            <a:r>
              <a:rPr lang="de-DE" sz="3100" b="0" dirty="0" smtClean="0">
                <a:solidFill>
                  <a:srgbClr val="0000FF"/>
                </a:solidFill>
              </a:rPr>
              <a:t>4 </a:t>
            </a:r>
            <a:r>
              <a:rPr lang="de-DE" sz="3100" b="0" dirty="0">
                <a:solidFill>
                  <a:srgbClr val="0000FF"/>
                </a:solidFill>
              </a:rPr>
              <a:t>CPUs (</a:t>
            </a:r>
            <a:r>
              <a:rPr lang="de-DE" sz="3100" b="0" dirty="0" err="1">
                <a:solidFill>
                  <a:srgbClr val="0000FF"/>
                </a:solidFill>
              </a:rPr>
              <a:t>hardware</a:t>
            </a:r>
            <a:r>
              <a:rPr lang="de-DE" sz="3100" b="0" dirty="0">
                <a:solidFill>
                  <a:srgbClr val="0000FF"/>
                </a:solidFill>
              </a:rPr>
              <a:t> </a:t>
            </a:r>
            <a:r>
              <a:rPr lang="de-DE" sz="3100" b="0" dirty="0" err="1">
                <a:solidFill>
                  <a:srgbClr val="0000FF"/>
                </a:solidFill>
              </a:rPr>
              <a:t>threads</a:t>
            </a:r>
            <a:r>
              <a:rPr lang="de-DE" sz="3100" b="0" dirty="0">
                <a:solidFill>
                  <a:srgbClr val="0000FF"/>
                </a:solidFill>
              </a:rPr>
              <a:t>) per </a:t>
            </a:r>
            <a:r>
              <a:rPr lang="de-DE" sz="3100" b="0" dirty="0" err="1">
                <a:solidFill>
                  <a:srgbClr val="0000FF"/>
                </a:solidFill>
              </a:rPr>
              <a:t>core</a:t>
            </a:r>
            <a:r>
              <a:rPr lang="de-DE" sz="3100" b="0" dirty="0">
                <a:solidFill>
                  <a:srgbClr val="0000FF"/>
                </a:solidFill>
              </a:rPr>
              <a:t> </a:t>
            </a:r>
            <a:r>
              <a:rPr lang="de-DE" sz="3100" b="0" dirty="0" err="1">
                <a:solidFill>
                  <a:srgbClr val="0000FF"/>
                </a:solidFill>
              </a:rPr>
              <a:t>using</a:t>
            </a:r>
            <a:r>
              <a:rPr lang="de-DE" sz="3100" b="0" dirty="0">
                <a:solidFill>
                  <a:srgbClr val="0000FF"/>
                </a:solidFill>
              </a:rPr>
              <a:t> DDR </a:t>
            </a:r>
            <a:r>
              <a:rPr lang="de-DE" sz="3100" b="0" dirty="0" err="1">
                <a:solidFill>
                  <a:srgbClr val="0000FF"/>
                </a:solidFill>
              </a:rPr>
              <a:t>memory</a:t>
            </a:r>
            <a:r>
              <a:rPr lang="de-DE" sz="3100" b="0" dirty="0">
                <a:solidFill>
                  <a:srgbClr val="0000FF"/>
                </a:solidFill>
              </a:rPr>
              <a:t>  </a:t>
            </a:r>
            <a:r>
              <a:rPr lang="de-DE" sz="3100" b="0" dirty="0" smtClean="0">
                <a:solidFill>
                  <a:srgbClr val="0000FF"/>
                </a:solidFill>
              </a:rPr>
              <a:t>(</a:t>
            </a:r>
            <a:r>
              <a:rPr lang="de-DE" sz="3100" b="0" dirty="0" err="1" smtClean="0">
                <a:solidFill>
                  <a:srgbClr val="0000FF"/>
                </a:solidFill>
              </a:rPr>
              <a:t>or</a:t>
            </a:r>
            <a:r>
              <a:rPr lang="de-DE" sz="3100" b="0" dirty="0" smtClean="0">
                <a:solidFill>
                  <a:srgbClr val="0000FF"/>
                </a:solidFill>
              </a:rPr>
              <a:t> </a:t>
            </a:r>
            <a:r>
              <a:rPr lang="de-DE" sz="3100" b="0" dirty="0" err="1" smtClean="0">
                <a:solidFill>
                  <a:srgbClr val="0000FF"/>
                </a:solidFill>
              </a:rPr>
              <a:t>using</a:t>
            </a:r>
            <a:r>
              <a:rPr lang="de-DE" sz="3100" b="0" dirty="0" smtClean="0">
                <a:solidFill>
                  <a:srgbClr val="0000FF"/>
                </a:solidFill>
              </a:rPr>
              <a:t> MCDRAM via </a:t>
            </a:r>
            <a:r>
              <a:rPr lang="de-DE" sz="3100" b="0" dirty="0" err="1" smtClean="0">
                <a:solidFill>
                  <a:srgbClr val="0000FF"/>
                </a:solidFill>
              </a:rPr>
              <a:t>libmemkind</a:t>
            </a:r>
            <a:r>
              <a:rPr lang="de-DE" sz="3100" b="0" dirty="0" smtClean="0">
                <a:solidFill>
                  <a:srgbClr val="0000FF"/>
                </a:solidFill>
              </a:rPr>
              <a:t>)</a:t>
            </a:r>
            <a:endParaRPr lang="de-DE" sz="3100" b="0" dirty="0">
              <a:solidFill>
                <a:srgbClr val="0000FF"/>
              </a:solidFill>
            </a:endParaRPr>
          </a:p>
          <a:p>
            <a:pPr marL="0" indent="0">
              <a:buNone/>
            </a:pPr>
            <a:r>
              <a:rPr lang="de-DE" sz="3100" b="0" dirty="0" err="1" smtClean="0"/>
              <a:t>srun</a:t>
            </a:r>
            <a:r>
              <a:rPr lang="de-DE" sz="3100" b="0" dirty="0" smtClean="0"/>
              <a:t>–n64 </a:t>
            </a:r>
            <a:r>
              <a:rPr lang="de-DE" sz="3100" b="0" dirty="0"/>
              <a:t>–</a:t>
            </a:r>
            <a:r>
              <a:rPr lang="de-DE" sz="3100" b="0" dirty="0" smtClean="0"/>
              <a:t>c4 </a:t>
            </a:r>
            <a:r>
              <a:rPr lang="de-DE" sz="3100" b="0" dirty="0"/>
              <a:t>--</a:t>
            </a:r>
            <a:r>
              <a:rPr lang="de-DE" sz="3100" b="0" dirty="0" err="1"/>
              <a:t>cpu_bind</a:t>
            </a:r>
            <a:r>
              <a:rPr lang="de-DE" sz="3100" b="0" dirty="0"/>
              <a:t>=</a:t>
            </a:r>
            <a:r>
              <a:rPr lang="de-DE" sz="3100" b="0" dirty="0" err="1"/>
              <a:t>cores</a:t>
            </a:r>
            <a:r>
              <a:rPr lang="de-DE" sz="3100" b="0" dirty="0"/>
              <a:t> –</a:t>
            </a:r>
            <a:r>
              <a:rPr lang="de-DE" sz="3100" b="0" dirty="0" err="1"/>
              <a:t>mem_bind</a:t>
            </a:r>
            <a:r>
              <a:rPr lang="de-DE" sz="3100" b="0" dirty="0"/>
              <a:t>=</a:t>
            </a:r>
            <a:r>
              <a:rPr lang="de-DE" sz="3100" b="0" dirty="0" err="1"/>
              <a:t>local</a:t>
            </a:r>
            <a:r>
              <a:rPr lang="de-DE" sz="3100" b="0" dirty="0"/>
              <a:t> </a:t>
            </a:r>
            <a:r>
              <a:rPr lang="de-DE" sz="3100" b="0" dirty="0" smtClean="0"/>
              <a:t>.</a:t>
            </a:r>
            <a:r>
              <a:rPr lang="de-DE" sz="3100" b="0" dirty="0"/>
              <a:t>/</a:t>
            </a:r>
            <a:r>
              <a:rPr lang="de-DE" sz="3100" b="0" dirty="0" err="1" smtClean="0"/>
              <a:t>a.out</a:t>
            </a:r>
            <a:endParaRPr lang="de-DE" sz="3100" b="0" dirty="0"/>
          </a:p>
          <a:p>
            <a:pPr marL="0" indent="0">
              <a:buNone/>
            </a:pPr>
            <a:endParaRPr lang="en-US" sz="1700" dirty="0" smtClean="0"/>
          </a:p>
          <a:p>
            <a:pPr marL="0" indent="0">
              <a:buNone/>
            </a:pPr>
            <a:r>
              <a:rPr lang="en-US" sz="3100" b="0" dirty="0" smtClean="0">
                <a:solidFill>
                  <a:srgbClr val="0000FF"/>
                </a:solidFill>
              </a:rPr>
              <a:t>#or</a:t>
            </a:r>
            <a:endParaRPr lang="en-US" sz="3100" b="0" dirty="0">
              <a:solidFill>
                <a:srgbClr val="0000FF"/>
              </a:solidFill>
            </a:endParaRPr>
          </a:p>
          <a:p>
            <a:pPr marL="0" indent="0">
              <a:buNone/>
            </a:pPr>
            <a:r>
              <a:rPr lang="de-DE" sz="3100" b="0" dirty="0" smtClean="0">
                <a:solidFill>
                  <a:srgbClr val="0000FF"/>
                </a:solidFill>
              </a:rPr>
              <a:t>#</a:t>
            </a:r>
            <a:r>
              <a:rPr lang="de-DE" sz="3100" b="0" dirty="0" err="1">
                <a:solidFill>
                  <a:srgbClr val="0000FF"/>
                </a:solidFill>
              </a:rPr>
              <a:t>using</a:t>
            </a:r>
            <a:r>
              <a:rPr lang="de-DE" sz="3100" b="0" dirty="0">
                <a:solidFill>
                  <a:srgbClr val="0000FF"/>
                </a:solidFill>
              </a:rPr>
              <a:t> 4 CPUs (</a:t>
            </a:r>
            <a:r>
              <a:rPr lang="de-DE" sz="3100" b="0" dirty="0" err="1">
                <a:solidFill>
                  <a:srgbClr val="0000FF"/>
                </a:solidFill>
              </a:rPr>
              <a:t>hardware</a:t>
            </a:r>
            <a:r>
              <a:rPr lang="de-DE" sz="3100" b="0" dirty="0">
                <a:solidFill>
                  <a:srgbClr val="0000FF"/>
                </a:solidFill>
              </a:rPr>
              <a:t> </a:t>
            </a:r>
            <a:r>
              <a:rPr lang="de-DE" sz="3100" b="0" dirty="0" err="1">
                <a:solidFill>
                  <a:srgbClr val="0000FF"/>
                </a:solidFill>
              </a:rPr>
              <a:t>threads</a:t>
            </a:r>
            <a:r>
              <a:rPr lang="de-DE" sz="3100" b="0" dirty="0">
                <a:solidFill>
                  <a:srgbClr val="0000FF"/>
                </a:solidFill>
              </a:rPr>
              <a:t>) per </a:t>
            </a:r>
            <a:r>
              <a:rPr lang="de-DE" sz="3100" b="0" dirty="0" err="1">
                <a:solidFill>
                  <a:srgbClr val="0000FF"/>
                </a:solidFill>
              </a:rPr>
              <a:t>core</a:t>
            </a:r>
            <a:r>
              <a:rPr lang="de-DE" sz="3100" b="0" dirty="0">
                <a:solidFill>
                  <a:srgbClr val="0000FF"/>
                </a:solidFill>
              </a:rPr>
              <a:t> </a:t>
            </a:r>
            <a:r>
              <a:rPr lang="de-DE" sz="3100" b="0" dirty="0" err="1">
                <a:solidFill>
                  <a:srgbClr val="0000FF"/>
                </a:solidFill>
              </a:rPr>
              <a:t>with</a:t>
            </a:r>
            <a:r>
              <a:rPr lang="de-DE" sz="3100" b="0" dirty="0">
                <a:solidFill>
                  <a:srgbClr val="0000FF"/>
                </a:solidFill>
              </a:rPr>
              <a:t> MCDRAM </a:t>
            </a:r>
            <a:r>
              <a:rPr lang="de-DE" sz="3100" b="0" dirty="0" err="1" smtClean="0">
                <a:solidFill>
                  <a:srgbClr val="0000FF"/>
                </a:solidFill>
              </a:rPr>
              <a:t>preferred</a:t>
            </a:r>
            <a:endParaRPr lang="de-DE" sz="3100" b="0" dirty="0" smtClean="0">
              <a:solidFill>
                <a:srgbClr val="0000FF"/>
              </a:solidFill>
            </a:endParaRPr>
          </a:p>
          <a:p>
            <a:pPr marL="0" indent="0">
              <a:buNone/>
            </a:pPr>
            <a:r>
              <a:rPr lang="de-DE" sz="3100" b="0" dirty="0" err="1"/>
              <a:t>s</a:t>
            </a:r>
            <a:r>
              <a:rPr lang="de-DE" sz="3100" b="0" dirty="0" err="1" smtClean="0"/>
              <a:t>run</a:t>
            </a:r>
            <a:r>
              <a:rPr lang="de-DE" sz="3100" b="0" dirty="0" smtClean="0"/>
              <a:t> –n64 </a:t>
            </a:r>
            <a:r>
              <a:rPr lang="de-DE" sz="3100" b="0" dirty="0"/>
              <a:t>–</a:t>
            </a:r>
            <a:r>
              <a:rPr lang="de-DE" sz="3100" b="0" dirty="0" smtClean="0"/>
              <a:t>c4 </a:t>
            </a:r>
            <a:r>
              <a:rPr lang="de-DE" sz="3100" b="0" dirty="0"/>
              <a:t>--</a:t>
            </a:r>
            <a:r>
              <a:rPr lang="de-DE" sz="3100" b="0" dirty="0" err="1"/>
              <a:t>cpu_bind</a:t>
            </a:r>
            <a:r>
              <a:rPr lang="de-DE" sz="3100" b="0" dirty="0"/>
              <a:t>=</a:t>
            </a:r>
            <a:r>
              <a:rPr lang="de-DE" sz="3100" b="0" dirty="0" err="1"/>
              <a:t>cores</a:t>
            </a:r>
            <a:r>
              <a:rPr lang="de-DE" sz="3100" b="0" dirty="0"/>
              <a:t> </a:t>
            </a:r>
            <a:r>
              <a:rPr lang="de-DE" sz="3100" dirty="0" err="1">
                <a:solidFill>
                  <a:srgbClr val="FF0000"/>
                </a:solidFill>
              </a:rPr>
              <a:t>numactl</a:t>
            </a:r>
            <a:r>
              <a:rPr lang="de-DE" sz="3100" dirty="0">
                <a:solidFill>
                  <a:srgbClr val="FF0000"/>
                </a:solidFill>
              </a:rPr>
              <a:t> –p </a:t>
            </a:r>
            <a:r>
              <a:rPr lang="de-DE" sz="3100" dirty="0" smtClean="0">
                <a:solidFill>
                  <a:srgbClr val="FF0000"/>
                </a:solidFill>
              </a:rPr>
              <a:t>1  </a:t>
            </a:r>
            <a:r>
              <a:rPr lang="de-DE" sz="3100" b="0" dirty="0" smtClean="0"/>
              <a:t>./</a:t>
            </a:r>
            <a:r>
              <a:rPr lang="de-DE" sz="3100" b="0" dirty="0" err="1" smtClean="0"/>
              <a:t>a.out</a:t>
            </a:r>
            <a:endParaRPr lang="de-DE" sz="3100" b="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63</a:t>
            </a:fld>
            <a:r>
              <a:rPr lang="en-US" smtClean="0"/>
              <a:t> -</a:t>
            </a:r>
            <a:endParaRPr lang="en-US" dirty="0"/>
          </a:p>
        </p:txBody>
      </p:sp>
    </p:spTree>
    <p:extLst>
      <p:ext uri="{BB962C8B-B14F-4D97-AF65-F5344CB8AC3E}">
        <p14:creationId xmlns:p14="http://schemas.microsoft.com/office/powerpoint/2010/main" val="14087634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7586F"/>
                </a:solidFill>
              </a:rPr>
              <a:t>What’s </a:t>
            </a:r>
            <a:r>
              <a:rPr lang="en-US" b="1" dirty="0">
                <a:solidFill>
                  <a:srgbClr val="37586F"/>
                </a:solidFill>
              </a:rPr>
              <a:t>new on KNL </a:t>
            </a:r>
            <a:r>
              <a:rPr lang="en-US" b="1" dirty="0" smtClean="0">
                <a:solidFill>
                  <a:srgbClr val="37586F"/>
                </a:solidFill>
              </a:rPr>
              <a:t>nodes (</a:t>
            </a:r>
            <a:r>
              <a:rPr lang="en-US" b="1" dirty="0">
                <a:solidFill>
                  <a:srgbClr val="37586F"/>
                </a:solidFill>
              </a:rPr>
              <a:t>in comparison with Cori </a:t>
            </a:r>
            <a:r>
              <a:rPr lang="en-US" b="1" dirty="0" err="1">
                <a:solidFill>
                  <a:srgbClr val="37586F"/>
                </a:solidFill>
              </a:rPr>
              <a:t>Haswell</a:t>
            </a:r>
            <a:r>
              <a:rPr lang="en-US" b="1" dirty="0">
                <a:solidFill>
                  <a:srgbClr val="37586F"/>
                </a:solidFill>
              </a:rPr>
              <a:t> </a:t>
            </a:r>
            <a:r>
              <a:rPr lang="en-US" b="1" dirty="0" smtClean="0">
                <a:solidFill>
                  <a:srgbClr val="37586F"/>
                </a:solidFill>
              </a:rPr>
              <a:t>nodes</a:t>
            </a:r>
            <a:r>
              <a:rPr lang="en-US" b="1" dirty="0">
                <a:solidFill>
                  <a:srgbClr val="37586F"/>
                </a:solidFill>
              </a:rPr>
              <a:t> </a:t>
            </a:r>
            <a:r>
              <a:rPr lang="en-US" b="1" dirty="0" smtClean="0">
                <a:solidFill>
                  <a:srgbClr val="37586F"/>
                </a:solidFill>
              </a:rPr>
              <a:t>from the perspective of running jobs)</a:t>
            </a:r>
            <a:endParaRPr lang="en-US" dirty="0">
              <a:solidFill>
                <a:srgbClr val="37586F"/>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a:t>A lot more </a:t>
            </a:r>
            <a:r>
              <a:rPr lang="en-US" dirty="0" smtClean="0"/>
              <a:t>(slower) cores </a:t>
            </a:r>
            <a:r>
              <a:rPr lang="en-US" dirty="0"/>
              <a:t>on the node </a:t>
            </a:r>
          </a:p>
          <a:p>
            <a:pPr marL="457200" indent="-457200">
              <a:buFont typeface="+mj-lt"/>
              <a:buAutoNum type="arabicPeriod"/>
            </a:pPr>
            <a:r>
              <a:rPr lang="en-US" dirty="0"/>
              <a:t>Much reduced per core memory </a:t>
            </a:r>
          </a:p>
          <a:p>
            <a:pPr marL="457200" indent="-457200">
              <a:buFont typeface="+mj-lt"/>
              <a:buAutoNum type="arabicPeriod"/>
            </a:pPr>
            <a:r>
              <a:rPr lang="en-US" dirty="0"/>
              <a:t>Dynamically configurable NUMA and MCDRAM </a:t>
            </a:r>
            <a:r>
              <a:rPr lang="en-US" dirty="0" smtClean="0"/>
              <a:t>modes</a:t>
            </a:r>
          </a:p>
          <a:p>
            <a:pPr marL="0" indent="0">
              <a:buNone/>
            </a:pPr>
            <a:r>
              <a:rPr lang="is-IS" dirty="0" smtClean="0"/>
              <a:t>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7</a:t>
            </a:fld>
            <a:r>
              <a:rPr lang="en-US" smtClean="0"/>
              <a:t> -</a:t>
            </a:r>
            <a:endParaRPr lang="en-US" dirty="0"/>
          </a:p>
        </p:txBody>
      </p:sp>
    </p:spTree>
    <p:extLst>
      <p:ext uri="{BB962C8B-B14F-4D97-AF65-F5344CB8AC3E}">
        <p14:creationId xmlns:p14="http://schemas.microsoft.com/office/powerpoint/2010/main" val="8032205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Running jobs on Cori KNL </a:t>
            </a:r>
            <a:r>
              <a:rPr lang="en-US" dirty="0" smtClean="0"/>
              <a:t>nodes</a:t>
            </a:r>
            <a:br>
              <a:rPr lang="en-US" dirty="0" smtClean="0"/>
            </a:br>
            <a:endParaRPr lang="en-US" sz="27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8</a:t>
            </a:fld>
            <a:r>
              <a:rPr lang="en-US" smtClean="0"/>
              <a:t> -</a:t>
            </a:r>
            <a:endParaRPr lang="en-US" dirty="0"/>
          </a:p>
        </p:txBody>
      </p:sp>
      <p:sp>
        <p:nvSpPr>
          <p:cNvPr id="6" name="Rectangle 5"/>
          <p:cNvSpPr/>
          <p:nvPr/>
        </p:nvSpPr>
        <p:spPr>
          <a:xfrm>
            <a:off x="3594100" y="4868397"/>
            <a:ext cx="5257800" cy="954107"/>
          </a:xfrm>
          <a:prstGeom prst="rect">
            <a:avLst/>
          </a:prstGeom>
        </p:spPr>
        <p:txBody>
          <a:bodyPr wrap="square">
            <a:spAutoFit/>
          </a:bodyPr>
          <a:lstStyle/>
          <a:p>
            <a:r>
              <a:rPr lang="en-US" sz="2800" dirty="0"/>
              <a:t>Process/thread/memory affinity</a:t>
            </a:r>
            <a:br>
              <a:rPr lang="en-US" sz="2800" dirty="0"/>
            </a:br>
            <a:r>
              <a:rPr lang="en-US" sz="2800" dirty="0"/>
              <a:t>Sample job scripts</a:t>
            </a:r>
          </a:p>
        </p:txBody>
      </p:sp>
    </p:spTree>
    <p:extLst>
      <p:ext uri="{BB962C8B-B14F-4D97-AF65-F5344CB8AC3E}">
        <p14:creationId xmlns:p14="http://schemas.microsoft.com/office/powerpoint/2010/main" val="3823757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 proper process/thread/memory affinity is the basis for optimal performance</a:t>
            </a:r>
            <a:endParaRPr lang="en-US" sz="2800" dirty="0"/>
          </a:p>
        </p:txBody>
      </p:sp>
      <p:sp>
        <p:nvSpPr>
          <p:cNvPr id="3" name="Content Placeholder 2"/>
          <p:cNvSpPr>
            <a:spLocks noGrp="1"/>
          </p:cNvSpPr>
          <p:nvPr>
            <p:ph idx="1"/>
          </p:nvPr>
        </p:nvSpPr>
        <p:spPr>
          <a:xfrm>
            <a:off x="457200" y="1295400"/>
            <a:ext cx="8229600" cy="4787900"/>
          </a:xfrm>
        </p:spPr>
        <p:txBody>
          <a:bodyPr>
            <a:normAutofit lnSpcReduction="10000"/>
          </a:bodyPr>
          <a:lstStyle/>
          <a:p>
            <a:pPr lvl="0"/>
            <a:r>
              <a:rPr lang="en-US" sz="2600" dirty="0" smtClean="0">
                <a:ea typeface="ＭＳ Ｐゴシック" pitchFamily="1" charset="-128"/>
                <a:cs typeface="ＭＳ Ｐゴシック" pitchFamily="1" charset="-128"/>
              </a:rPr>
              <a:t>Process affinity (or </a:t>
            </a:r>
            <a:r>
              <a:rPr lang="en-US" sz="2600" dirty="0">
                <a:ea typeface="ＭＳ Ｐゴシック" pitchFamily="1" charset="-128"/>
                <a:cs typeface="ＭＳ Ｐゴシック" pitchFamily="1" charset="-128"/>
              </a:rPr>
              <a:t>CPU </a:t>
            </a:r>
            <a:r>
              <a:rPr lang="en-US" sz="2600" dirty="0" smtClean="0">
                <a:ea typeface="ＭＳ Ｐゴシック" pitchFamily="1" charset="-128"/>
                <a:cs typeface="ＭＳ Ｐゴシック" pitchFamily="1" charset="-128"/>
              </a:rPr>
              <a:t>pinning): bind a (MPI) process </a:t>
            </a:r>
            <a:r>
              <a:rPr lang="en-US" sz="2600" dirty="0">
                <a:ea typeface="ＭＳ Ｐゴシック" pitchFamily="1" charset="-128"/>
                <a:cs typeface="ＭＳ Ｐゴシック" pitchFamily="1" charset="-128"/>
              </a:rPr>
              <a:t>to a CPU or a </a:t>
            </a:r>
            <a:r>
              <a:rPr lang="en-US" sz="2600" dirty="0" smtClean="0">
                <a:ea typeface="ＭＳ Ｐゴシック" pitchFamily="1" charset="-128"/>
                <a:cs typeface="ＭＳ Ｐゴシック" pitchFamily="1" charset="-128"/>
              </a:rPr>
              <a:t>range of </a:t>
            </a:r>
            <a:r>
              <a:rPr lang="en-US" sz="2600" dirty="0">
                <a:ea typeface="ＭＳ Ｐゴシック" pitchFamily="1" charset="-128"/>
                <a:cs typeface="ＭＳ Ｐゴシック" pitchFamily="1" charset="-128"/>
              </a:rPr>
              <a:t>CPUs on the </a:t>
            </a:r>
            <a:r>
              <a:rPr lang="en-US" sz="2600" dirty="0" smtClean="0">
                <a:ea typeface="ＭＳ Ｐゴシック" pitchFamily="1" charset="-128"/>
                <a:cs typeface="ＭＳ Ｐゴシック" pitchFamily="1" charset="-128"/>
              </a:rPr>
              <a:t>node, so that the process executes within the designated CPUs instead of drifting around to </a:t>
            </a:r>
            <a:r>
              <a:rPr lang="en-US" sz="2600" dirty="0" smtClean="0">
                <a:ea typeface="ＭＳ Ｐゴシック" pitchFamily="1" charset="-128"/>
                <a:cs typeface="ＭＳ Ｐゴシック" pitchFamily="1" charset="-128"/>
              </a:rPr>
              <a:t>any</a:t>
            </a:r>
            <a:r>
              <a:rPr lang="en-US" sz="2600" dirty="0" smtClean="0">
                <a:ea typeface="ＭＳ Ｐゴシック" pitchFamily="1" charset="-128"/>
                <a:cs typeface="ＭＳ Ｐゴシック" pitchFamily="1" charset="-128"/>
              </a:rPr>
              <a:t> </a:t>
            </a:r>
            <a:r>
              <a:rPr lang="en-US" sz="2600" dirty="0" smtClean="0">
                <a:ea typeface="ＭＳ Ｐゴシック" pitchFamily="1" charset="-128"/>
                <a:cs typeface="ＭＳ Ｐゴシック" pitchFamily="1" charset="-128"/>
              </a:rPr>
              <a:t>CPUs on the node.  </a:t>
            </a:r>
            <a:endParaRPr lang="en-US" sz="2600" dirty="0">
              <a:ea typeface="ＭＳ Ｐゴシック" pitchFamily="1" charset="-128"/>
              <a:cs typeface="ＭＳ Ｐゴシック" pitchFamily="1" charset="-128"/>
            </a:endParaRPr>
          </a:p>
          <a:p>
            <a:r>
              <a:rPr lang="en-US" sz="2600" dirty="0" smtClean="0">
                <a:ea typeface="ＭＳ Ｐゴシック" pitchFamily="1" charset="-128"/>
                <a:cs typeface="ＭＳ Ｐゴシック" pitchFamily="1" charset="-128"/>
              </a:rPr>
              <a:t>Thread </a:t>
            </a:r>
            <a:r>
              <a:rPr lang="en-US" sz="2600" dirty="0">
                <a:ea typeface="ＭＳ Ｐゴシック" pitchFamily="1" charset="-128"/>
                <a:cs typeface="ＭＳ Ｐゴシック" pitchFamily="1" charset="-128"/>
              </a:rPr>
              <a:t>affinity: </a:t>
            </a:r>
            <a:r>
              <a:rPr lang="en-US" sz="2600" dirty="0" smtClean="0">
                <a:ea typeface="ＭＳ Ｐゴシック" pitchFamily="1" charset="-128"/>
                <a:cs typeface="ＭＳ Ｐゴシック" pitchFamily="1" charset="-128"/>
              </a:rPr>
              <a:t>fine pin each thread of a process to a CPU or CPUs within the CPUs that are designated to the process.</a:t>
            </a:r>
          </a:p>
          <a:p>
            <a:pPr lvl="1"/>
            <a:r>
              <a:rPr lang="en-US" dirty="0" smtClean="0">
                <a:ea typeface="ＭＳ Ｐゴシック" pitchFamily="1" charset="-128"/>
                <a:cs typeface="ＭＳ Ｐゴシック" pitchFamily="1" charset="-128"/>
              </a:rPr>
              <a:t>Threads live in the process that owns them, so the process and thread affinity are not separable. </a:t>
            </a:r>
          </a:p>
          <a:p>
            <a:r>
              <a:rPr lang="en-US" sz="2600" dirty="0" smtClean="0"/>
              <a:t>Memory affinity: restrict processes to allocate memories from the designated NUMA nodes only rather than any NUMA nodes.</a:t>
            </a: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9</a:t>
            </a:fld>
            <a:r>
              <a:rPr lang="en-US" smtClean="0"/>
              <a:t> -</a:t>
            </a:r>
            <a:endParaRPr lang="en-US" dirty="0"/>
          </a:p>
        </p:txBody>
      </p:sp>
    </p:spTree>
    <p:extLst>
      <p:ext uri="{BB962C8B-B14F-4D97-AF65-F5344CB8AC3E}">
        <p14:creationId xmlns:p14="http://schemas.microsoft.com/office/powerpoint/2010/main" val="613362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RSC40Template">
  <a:themeElements>
    <a:clrScheme name="NERSC Palette">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NERSC40Template.pptx</Template>
  <TotalTime>54212</TotalTime>
  <Words>8858</Words>
  <Application>Microsoft Macintosh PowerPoint</Application>
  <PresentationFormat>On-screen Show (4:3)</PresentationFormat>
  <Paragraphs>1819</Paragraphs>
  <Slides>63</Slides>
  <Notes>16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NERSC40Template</vt:lpstr>
      <vt:lpstr>Zhengji Zhao VASP Training Webinar, January 19 , 2017, Berkeley CA</vt:lpstr>
      <vt:lpstr>PowerPoint Presentation</vt:lpstr>
      <vt:lpstr>Agenda</vt:lpstr>
      <vt:lpstr>What’s new on KNL nodes</vt:lpstr>
      <vt:lpstr>KNL overview and legend</vt:lpstr>
      <vt:lpstr>KNL overview – MCDRAM modes </vt:lpstr>
      <vt:lpstr>What’s new on KNL nodes (in comparison with Cori Haswell nodes from the perspective of running jobs)</vt:lpstr>
      <vt:lpstr>Running jobs on Cori KNL nodes </vt:lpstr>
      <vt:lpstr>A proper process/thread/memory affinity is the basis for optimal performance</vt:lpstr>
      <vt:lpstr>The minimum goal of process/thread/memory affinity is to achieve best resource utilization and to avoid NUMA performance penalty</vt:lpstr>
      <vt:lpstr>Using srun’s --cpu_bind option and OpenMP environment variables to achieve desired process/thread affinity</vt:lpstr>
      <vt:lpstr>Using srun’s --mem_bind option and/or numactl to achieve desired memory affinity</vt:lpstr>
      <vt:lpstr>Default Slurm behavior with respect to process/thread/memory binding</vt:lpstr>
      <vt:lpstr>Default Slurm behavior with respect to process/thread/memory binding (continued)</vt:lpstr>
      <vt:lpstr>Available partitions and NUMA/MCDRAM modes on Cori KNL nodes</vt:lpstr>
      <vt:lpstr>The --cpu_bind option of srun enables CPU bindings</vt:lpstr>
      <vt:lpstr>The --cpu_bind option: the -c option spreads tasks (evenly) on the CPUs on the node</vt:lpstr>
      <vt:lpstr>The --cpu_bind option (continued): the –c option spread tasks (evenly) on the CPUs on the node</vt:lpstr>
      <vt:lpstr>The -c option: --cpu_bind=cores vs –cpu_bind=threads</vt:lpstr>
      <vt:lpstr>Example of running interactive batch job with KNL nodes in the quad,cache mode</vt:lpstr>
      <vt:lpstr>Sample job script to run under the quad,cache mode</vt:lpstr>
      <vt:lpstr>Sample job script to run under the quad,cache mode</vt:lpstr>
      <vt:lpstr>Sample job script to run under the quad,cache mode</vt:lpstr>
      <vt:lpstr>Sample job script to run under the quad,cache mode</vt:lpstr>
      <vt:lpstr>Sample job script to run under the quad,cache mode</vt:lpstr>
      <vt:lpstr>Sample job script to run under the quad,cache mode</vt:lpstr>
      <vt:lpstr>Example of running under the quad,flat mode interactively</vt:lpstr>
      <vt:lpstr>Sample job script to run under the quad,flat mode</vt:lpstr>
      <vt:lpstr>Sample job script to run under the quad,flat mode</vt:lpstr>
      <vt:lpstr>Sample job script to run under the quad,flat mode using MCDRAM</vt:lpstr>
      <vt:lpstr>How to check the process/thread affinity</vt:lpstr>
      <vt:lpstr>A few useful commands </vt:lpstr>
      <vt:lpstr>Summary </vt:lpstr>
      <vt:lpstr>Summary (2)</vt:lpstr>
      <vt:lpstr>Running hybrid VASP on KNL nodes </vt:lpstr>
      <vt:lpstr>Sample job script to run MPI/OpenMP hybrid VASP under the quad,cache mode</vt:lpstr>
      <vt:lpstr>Sample job script to run MPI/OpenMP hybrid VASP under the quad,flat mode</vt:lpstr>
      <vt:lpstr>Sample job script to run MPI/OpenMP hybrid VASP under the snc2,flat mode</vt:lpstr>
      <vt:lpstr>Notes</vt:lpstr>
      <vt:lpstr>Performance of Hybrid VASP </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Backup slides</vt:lpstr>
      <vt:lpstr>Hybrid VASP Beta Testing Program at NERSC</vt:lpstr>
      <vt:lpstr>Cori KNL Early User Program for VASP and QE Users at NERSC</vt:lpstr>
      <vt:lpstr>VASP Workshop (Nov. 9-11, 2016) Videos</vt:lpstr>
      <vt:lpstr>Cray provided a code to check process/thread affinity xthi.c (http://portal.nersc.gov/project/training/KNLUserTraing20161103/UsingCori/xthi.c/)</vt:lpstr>
      <vt:lpstr>sinfo --format="%F %b” to show the number of nodes with active features </vt:lpstr>
      <vt:lpstr>Snc2,flat (salloc -N 1 -p regular -C knl,snc2,flat)</vt:lpstr>
      <vt:lpstr>The default distribution on Cori is -m block:cyclic</vt:lpstr>
      <vt:lpstr>The default distribution on Cori is -m block:cyclic (continued)</vt:lpstr>
      <vt:lpstr>Block distribution: -m block:block</vt:lpstr>
      <vt:lpstr>Block distribution: -m block:block (continued)</vt:lpstr>
      <vt:lpstr>Sample job script to run MPI+OpenMP under the snc2,flat mode</vt:lpstr>
      <vt:lpstr>Sample job script to run large jobs (&gt; 1500 MPI tasks) (quad,flat)</vt:lpstr>
      <vt:lpstr>Sample job script to use core specialization (quad,flat)</vt:lpstr>
      <vt:lpstr>Sample job script to run with Intel MPI (quad,flat)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Broughton</dc:creator>
  <cp:lastModifiedBy>Zhengji Zhao</cp:lastModifiedBy>
  <cp:revision>1039</cp:revision>
  <cp:lastPrinted>2016-12-08T02:16:12Z</cp:lastPrinted>
  <dcterms:created xsi:type="dcterms:W3CDTF">2013-05-10T20:55:47Z</dcterms:created>
  <dcterms:modified xsi:type="dcterms:W3CDTF">2017-01-20T15:35:02Z</dcterms:modified>
</cp:coreProperties>
</file>