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21" r:id="rId2"/>
    <p:sldId id="322" r:id="rId3"/>
    <p:sldId id="310" r:id="rId4"/>
    <p:sldId id="317" r:id="rId5"/>
    <p:sldId id="312" r:id="rId6"/>
    <p:sldId id="313" r:id="rId7"/>
    <p:sldId id="314" r:id="rId8"/>
    <p:sldId id="315" r:id="rId9"/>
    <p:sldId id="316" r:id="rId10"/>
    <p:sldId id="318" r:id="rId11"/>
    <p:sldId id="319" r:id="rId12"/>
    <p:sldId id="320" r:id="rId13"/>
    <p:sldId id="323" r:id="rId14"/>
    <p:sldId id="30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98989"/>
    <a:srgbClr val="008000"/>
    <a:srgbClr val="4FA556"/>
    <a:srgbClr val="82C387"/>
    <a:srgbClr val="82C376"/>
    <a:srgbClr val="229246"/>
    <a:srgbClr val="F8961D"/>
    <a:srgbClr val="194963"/>
    <a:srgbClr val="D2E3EB"/>
    <a:srgbClr val="23A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84" autoAdjust="0"/>
  </p:normalViewPr>
  <p:slideViewPr>
    <p:cSldViewPr snapToGrid="0" snapToObjects="1" showGuides="1">
      <p:cViewPr>
        <p:scale>
          <a:sx n="130" d="100"/>
          <a:sy n="130" d="100"/>
        </p:scale>
        <p:origin x="-1800" y="-344"/>
      </p:cViewPr>
      <p:guideLst>
        <p:guide orient="horz" pos="3288"/>
        <p:guide orient="horz" pos="1428"/>
        <p:guide orient="horz" pos="1492"/>
        <p:guide orient="horz" pos="2784"/>
        <p:guide pos="2909"/>
        <p:guide pos="4281"/>
        <p:guide pos="4209"/>
        <p:guide pos="5581"/>
        <p:guide pos="151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900" smtClean="0"/>
              <a:t>NERSC Presentation</a:t>
            </a:r>
            <a:endParaRPr lang="en-US" sz="9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D68A3-9B80-584C-9BEB-F8B43CF5A651}" type="datetime1">
              <a:rPr lang="en-US" sz="900" smtClean="0"/>
              <a:pPr/>
              <a:t>2/16/17</a:t>
            </a:fld>
            <a:endParaRPr lang="en-US" sz="9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9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F58F80-FCEC-C745-BEA9-0BA1921C5D36}" type="slidenum">
              <a:rPr lang="en-US" sz="900" smtClean="0"/>
              <a:pPr/>
              <a:t>‹#›</a:t>
            </a:fld>
            <a:endParaRPr lang="en-US" sz="900"/>
          </a:p>
        </p:txBody>
      </p:sp>
    </p:spTree>
    <p:extLst>
      <p:ext uri="{BB962C8B-B14F-4D97-AF65-F5344CB8AC3E}">
        <p14:creationId xmlns:p14="http://schemas.microsoft.com/office/powerpoint/2010/main" val="105713735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NERSC Presentation</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FEAFF0-7375-1D4A-A389-D6238357B121}" type="datetime1">
              <a:rPr lang="en-US" smtClean="0"/>
              <a:pPr/>
              <a:t>2/16/17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B511CB-48C6-1D49-AC56-5A39CE8EA9E7}" type="slidenum">
              <a:rPr lang="en-US" smtClean="0"/>
              <a:pPr/>
              <a:t>‹#›</a:t>
            </a:fld>
            <a:endParaRPr lang="en-US"/>
          </a:p>
        </p:txBody>
      </p:sp>
    </p:spTree>
    <p:extLst>
      <p:ext uri="{BB962C8B-B14F-4D97-AF65-F5344CB8AC3E}">
        <p14:creationId xmlns:p14="http://schemas.microsoft.com/office/powerpoint/2010/main" val="3135984579"/>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3.png"/><Relationship Id="rId9"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1" name="Rectangle 30"/>
          <p:cNvSpPr/>
          <p:nvPr userDrawn="1"/>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Title 1"/>
          <p:cNvSpPr>
            <a:spLocks noGrp="1"/>
          </p:cNvSpPr>
          <p:nvPr>
            <p:ph type="ctrTitle" hasCustomPrompt="1"/>
          </p:nvPr>
        </p:nvSpPr>
        <p:spPr>
          <a:xfrm>
            <a:off x="4624388" y="4764681"/>
            <a:ext cx="4214812" cy="933451"/>
          </a:xfrm>
        </p:spPr>
        <p:txBody>
          <a:bodyPr anchor="ctr" anchorCtr="0">
            <a:normAutofit/>
          </a:bodyPr>
          <a:lstStyle>
            <a:lvl1pPr marL="0" indent="0">
              <a:defRPr sz="2800"/>
            </a:lvl1pPr>
          </a:lstStyle>
          <a:p>
            <a:r>
              <a:rPr lang="en-US" dirty="0" smtClean="0"/>
              <a:t>Click to edit Master subtitle style</a:t>
            </a:r>
            <a:endParaRPr dirty="0"/>
          </a:p>
        </p:txBody>
      </p:sp>
      <p:sp>
        <p:nvSpPr>
          <p:cNvPr id="25" name="Text Placeholder 3"/>
          <p:cNvSpPr>
            <a:spLocks noGrp="1"/>
          </p:cNvSpPr>
          <p:nvPr>
            <p:ph type="body" sz="half" idx="2" hasCustomPrompt="1"/>
          </p:nvPr>
        </p:nvSpPr>
        <p:spPr>
          <a:xfrm>
            <a:off x="674788" y="595580"/>
            <a:ext cx="3470021" cy="3468419"/>
          </a:xfrm>
        </p:spPr>
        <p:txBody>
          <a:bodyPr lIns="45720" tIns="45720" rIns="45720" anchor="ctr" anchorCtr="0">
            <a:normAutofit/>
          </a:bodyPr>
          <a:lstStyle>
            <a:lvl1pPr marL="0" indent="0" algn="l">
              <a:buNone/>
              <a:defRPr sz="3600" b="0" i="0">
                <a:solidFill>
                  <a:schemeClr val="bg1"/>
                </a:solidFill>
                <a:latin typeface="Helvetica Neue Bold Condensed"/>
                <a:cs typeface="Helvetica Neue Bold Condensed"/>
              </a:defRPr>
            </a:lvl1pPr>
            <a:lvl2pPr>
              <a:defRPr sz="1200"/>
            </a:lvl2pPr>
            <a:lvl3pPr>
              <a:defRPr sz="1000"/>
            </a:lvl3pPr>
            <a:lvl4pPr>
              <a:defRPr sz="900"/>
            </a:lvl4pPr>
            <a:lvl5pPr>
              <a:defRPr sz="900"/>
            </a:lvl5pPr>
          </a:lstStyle>
          <a:p>
            <a:pPr lvl="0" eaLnBrk="1" latinLnBrk="0" hangingPunct="1"/>
            <a:r>
              <a:rPr kumimoji="0" lang="en-US" dirty="0" smtClean="0"/>
              <a:t>Click to edit Master title styles</a:t>
            </a:r>
          </a:p>
        </p:txBody>
      </p:sp>
      <p:pic>
        <p:nvPicPr>
          <p:cNvPr id="26" name="Picture 25" descr="NERSC_logo_color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3950" y="4416553"/>
            <a:ext cx="2401904" cy="1615495"/>
          </a:xfrm>
          <a:prstGeom prst="rect">
            <a:avLst/>
          </a:prstGeom>
        </p:spPr>
      </p:pic>
      <p:sp>
        <p:nvSpPr>
          <p:cNvPr id="11" name="Footer Placeholder 2"/>
          <p:cNvSpPr>
            <a:spLocks noGrp="1"/>
          </p:cNvSpPr>
          <p:nvPr>
            <p:ph type="ftr" sz="quarter" idx="10"/>
          </p:nvPr>
        </p:nvSpPr>
        <p:spPr>
          <a:xfrm>
            <a:off x="5239929" y="6368806"/>
            <a:ext cx="2864157" cy="365125"/>
          </a:xfrm>
        </p:spPr>
        <p:txBody>
          <a:bodyPr/>
          <a:lstStyle/>
          <a:p>
            <a:r>
              <a:rPr lang="en-US" smtClean="0"/>
              <a:t>Footer Information</a:t>
            </a:r>
            <a:endParaRPr lang="en-US" dirty="0"/>
          </a:p>
        </p:txBody>
      </p:sp>
      <p:sp>
        <p:nvSpPr>
          <p:cNvPr id="12" name="Slide Number Placeholder 3"/>
          <p:cNvSpPr>
            <a:spLocks noGrp="1"/>
          </p:cNvSpPr>
          <p:nvPr>
            <p:ph type="sldNum" sz="quarter" idx="11"/>
          </p:nvPr>
        </p:nvSpPr>
        <p:spPr>
          <a:xfrm>
            <a:off x="4116656" y="6368806"/>
            <a:ext cx="925708" cy="365125"/>
          </a:xfrm>
        </p:spPr>
        <p:txBody>
          <a:bodyPr/>
          <a:lstStyle/>
          <a:p>
            <a:r>
              <a:rPr lang="en-US" smtClean="0"/>
              <a:t>- </a:t>
            </a:r>
            <a:fld id="{D174BAF6-F8F2-EF4F-936C-8DF63288C82F}" type="slidenum">
              <a:rPr lang="en-US" smtClean="0"/>
              <a:pPr/>
              <a:t>‹#›</a:t>
            </a:fld>
            <a:r>
              <a:rPr lang="en-US" smtClean="0"/>
              <a:t> -</a:t>
            </a:r>
            <a:endParaRPr lang="en-US" dirty="0"/>
          </a:p>
        </p:txBody>
      </p:sp>
      <p:sp>
        <p:nvSpPr>
          <p:cNvPr id="13" name="Date Placeholder 3"/>
          <p:cNvSpPr>
            <a:spLocks noGrp="1"/>
          </p:cNvSpPr>
          <p:nvPr>
            <p:ph type="dt" sz="half" idx="16"/>
          </p:nvPr>
        </p:nvSpPr>
        <p:spPr>
          <a:xfrm>
            <a:off x="4624388" y="5781988"/>
            <a:ext cx="2133600" cy="365125"/>
          </a:xfrm>
          <a:prstGeom prst="rect">
            <a:avLst/>
          </a:prstGeom>
        </p:spPr>
        <p:txBody>
          <a:bodyPr vert="horz" lIns="91440" tIns="45720" rIns="91440" bIns="45720" rtlCol="0" anchor="ctr" anchorCtr="0"/>
          <a:lstStyle>
            <a:lvl1pPr algn="l">
              <a:defRPr sz="1400" b="1" i="0">
                <a:solidFill>
                  <a:schemeClr val="accent5"/>
                </a:solidFill>
              </a:defRPr>
            </a:lvl1pPr>
          </a:lstStyle>
          <a:p>
            <a:fld id="{D897A66F-DFB6-CB44-8B31-7FAB7C20B0C7}" type="datetime4">
              <a:rPr lang="en-US" smtClean="0"/>
              <a:t>February 16, 2017</a:t>
            </a:fld>
            <a:endParaRPr lang="en-US" dirty="0"/>
          </a:p>
        </p:txBody>
      </p:sp>
      <p:pic>
        <p:nvPicPr>
          <p:cNvPr id="14" name="Picture Placeholder 17"/>
          <p:cNvPicPr>
            <a:picLocks/>
          </p:cNvPicPr>
          <p:nvPr userDrawn="1"/>
        </p:nvPicPr>
        <p:blipFill>
          <a:blip r:embed="rId3" cstate="print">
            <a:extLst>
              <a:ext uri="{28A0092B-C50C-407E-A947-70E740481C1C}">
                <a14:useLocalDpi xmlns:a14="http://schemas.microsoft.com/office/drawing/2010/main"/>
              </a:ext>
            </a:extLst>
          </a:blip>
          <a:srcRect l="-467" r="-467"/>
          <a:stretch>
            <a:fillRect/>
          </a:stretch>
        </p:blipFill>
        <p:spPr>
          <a:xfrm>
            <a:off x="4624388" y="231648"/>
            <a:ext cx="2057400" cy="2057400"/>
          </a:xfrm>
          <a:prstGeom prst="rect">
            <a:avLst/>
          </a:prstGeom>
        </p:spPr>
      </p:pic>
      <p:pic>
        <p:nvPicPr>
          <p:cNvPr id="15" name="Picture Placeholder 19"/>
          <p:cNvPicPr>
            <a:picLocks/>
          </p:cNvPicPr>
          <p:nvPr userDrawn="1"/>
        </p:nvPicPr>
        <p:blipFill>
          <a:blip r:embed="rId4" cstate="print">
            <a:extLst>
              <a:ext uri="{28A0092B-C50C-407E-A947-70E740481C1C}">
                <a14:useLocalDpi xmlns:a14="http://schemas.microsoft.com/office/drawing/2010/main"/>
              </a:ext>
            </a:extLst>
          </a:blip>
          <a:srcRect l="-895" r="-895"/>
          <a:stretch>
            <a:fillRect/>
          </a:stretch>
        </p:blipFill>
        <p:spPr>
          <a:xfrm>
            <a:off x="4636639" y="2383083"/>
            <a:ext cx="960120" cy="960120"/>
          </a:xfrm>
          <a:prstGeom prst="rect">
            <a:avLst/>
          </a:prstGeom>
        </p:spPr>
      </p:pic>
      <p:pic>
        <p:nvPicPr>
          <p:cNvPr id="16" name="Picture Placeholder 18"/>
          <p:cNvPicPr>
            <a:picLocks/>
          </p:cNvPicPr>
          <p:nvPr userDrawn="1"/>
        </p:nvPicPr>
        <p:blipFill>
          <a:blip r:embed="rId5" cstate="print">
            <a:extLst>
              <a:ext uri="{28A0092B-C50C-407E-A947-70E740481C1C}">
                <a14:useLocalDpi xmlns:a14="http://schemas.microsoft.com/office/drawing/2010/main"/>
              </a:ext>
            </a:extLst>
          </a:blip>
          <a:srcRect l="-467" r="-467"/>
          <a:stretch>
            <a:fillRect/>
          </a:stretch>
        </p:blipFill>
        <p:spPr>
          <a:xfrm>
            <a:off x="6767402" y="231648"/>
            <a:ext cx="2057400" cy="2057400"/>
          </a:xfrm>
          <a:prstGeom prst="rect">
            <a:avLst/>
          </a:prstGeom>
        </p:spPr>
      </p:pic>
      <p:pic>
        <p:nvPicPr>
          <p:cNvPr id="18" name="Picture 17"/>
          <p:cNvPicPr>
            <a:picLocks noChangeAspect="1"/>
          </p:cNvPicPr>
          <p:nvPr userDrawn="1"/>
        </p:nvPicPr>
        <p:blipFill>
          <a:blip r:embed="rId6"/>
          <a:stretch>
            <a:fillRect/>
          </a:stretch>
        </p:blipFill>
        <p:spPr>
          <a:xfrm>
            <a:off x="5720223" y="3454985"/>
            <a:ext cx="961567" cy="961568"/>
          </a:xfrm>
          <a:prstGeom prst="rect">
            <a:avLst/>
          </a:prstGeom>
        </p:spPr>
      </p:pic>
      <p:pic>
        <p:nvPicPr>
          <p:cNvPr id="21" name="Picture 20"/>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5720221" y="2383084"/>
            <a:ext cx="955924" cy="955925"/>
          </a:xfrm>
          <a:prstGeom prst="rect">
            <a:avLst/>
          </a:prstGeom>
        </p:spPr>
      </p:pic>
      <p:pic>
        <p:nvPicPr>
          <p:cNvPr id="22" name="Picture 21"/>
          <p:cNvPicPr>
            <a:picLocks noChangeAspect="1"/>
          </p:cNvPicPr>
          <p:nvPr userDrawn="1"/>
        </p:nvPicPr>
        <p:blipFill>
          <a:blip r:embed="rId8"/>
          <a:stretch>
            <a:fillRect/>
          </a:stretch>
        </p:blipFill>
        <p:spPr>
          <a:xfrm>
            <a:off x="4635194" y="3454985"/>
            <a:ext cx="961567" cy="961568"/>
          </a:xfrm>
          <a:prstGeom prst="rect">
            <a:avLst/>
          </a:prstGeom>
        </p:spPr>
      </p:pic>
      <p:pic>
        <p:nvPicPr>
          <p:cNvPr id="2" name="Picture 1" descr="m152_Ott_s271115_snap.png"/>
          <p:cNvPicPr>
            <a:picLocks/>
          </p:cNvPicPr>
          <p:nvPr userDrawn="1"/>
        </p:nvPicPr>
        <p:blipFill>
          <a:blip r:embed="rId9" cstate="print">
            <a:extLst>
              <a:ext uri="{28A0092B-C50C-407E-A947-70E740481C1C}">
                <a14:useLocalDpi xmlns:a14="http://schemas.microsoft.com/office/drawing/2010/main"/>
              </a:ext>
            </a:extLst>
          </a:blip>
          <a:stretch>
            <a:fillRect/>
          </a:stretch>
        </p:blipFill>
        <p:spPr>
          <a:xfrm>
            <a:off x="6767402" y="2377440"/>
            <a:ext cx="2057400" cy="2039112"/>
          </a:xfrm>
          <a:prstGeom prst="rect">
            <a:avLst/>
          </a:prstGeom>
        </p:spPr>
      </p:pic>
    </p:spTree>
    <p:extLst>
      <p:ext uri="{BB962C8B-B14F-4D97-AF65-F5344CB8AC3E}">
        <p14:creationId xmlns:p14="http://schemas.microsoft.com/office/powerpoint/2010/main" val="363220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a:xfrm>
            <a:off x="4116656" y="6368806"/>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9" name="Footer Placeholder 8"/>
          <p:cNvSpPr>
            <a:spLocks noGrp="1"/>
          </p:cNvSpPr>
          <p:nvPr>
            <p:ph type="ftr" sz="quarter" idx="11"/>
          </p:nvPr>
        </p:nvSpPr>
        <p:spPr>
          <a:xfrm>
            <a:off x="5239929" y="6368806"/>
            <a:ext cx="2864157" cy="365125"/>
          </a:xfrm>
          <a:prstGeom prst="rect">
            <a:avLst/>
          </a:prstGeom>
        </p:spPr>
        <p:txBody>
          <a:bodyPr/>
          <a:lstStyle/>
          <a:p>
            <a:r>
              <a:rPr lang="en-US" smtClean="0"/>
              <a:t>Footer Information</a:t>
            </a:r>
            <a:endParaRPr lang="en-US" dirty="0"/>
          </a:p>
        </p:txBody>
      </p:sp>
      <p:pic>
        <p:nvPicPr>
          <p:cNvPr id="6" name="Picture 1" descr="NERSC-logo-color-transparent-edges.gif"/>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258755" y="357658"/>
            <a:ext cx="1558661" cy="591689"/>
          </a:xfrm>
          <a:prstGeom prst="rect">
            <a:avLst/>
          </a:prstGeom>
          <a:noFill/>
          <a:ln w="9525">
            <a:noFill/>
            <a:miter lim="800000"/>
            <a:headEnd/>
            <a:tailEnd/>
          </a:ln>
        </p:spPr>
      </p:pic>
      <p:cxnSp>
        <p:nvCxnSpPr>
          <p:cNvPr id="7" name="Straight Connector 6"/>
          <p:cNvCxnSpPr/>
          <p:nvPr userDrawn="1"/>
        </p:nvCxnSpPr>
        <p:spPr>
          <a:xfrm flipV="1">
            <a:off x="360342" y="1033027"/>
            <a:ext cx="8457072" cy="18815"/>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ogo Slide">
    <p:spTree>
      <p:nvGrpSpPr>
        <p:cNvPr id="1" name=""/>
        <p:cNvGrpSpPr/>
        <p:nvPr/>
      </p:nvGrpSpPr>
      <p:grpSpPr>
        <a:xfrm>
          <a:off x="0" y="0"/>
          <a:ext cx="0" cy="0"/>
          <a:chOff x="0" y="0"/>
          <a:chExt cx="0" cy="0"/>
        </a:xfrm>
      </p:grpSpPr>
      <p:sp>
        <p:nvSpPr>
          <p:cNvPr id="2" name="Title 1"/>
          <p:cNvSpPr>
            <a:spLocks noGrp="1"/>
          </p:cNvSpPr>
          <p:nvPr>
            <p:ph type="title"/>
          </p:nvPr>
        </p:nvSpPr>
        <p:spPr>
          <a:xfrm>
            <a:off x="360342" y="4450222"/>
            <a:ext cx="8499496" cy="769479"/>
          </a:xfrm>
        </p:spPr>
        <p:txBody>
          <a:bodyPr anchor="ctr" anchorCtr="0">
            <a:normAutofit/>
          </a:bodyPr>
          <a:lstStyle>
            <a:lvl1pPr algn="ctr">
              <a:defRPr sz="2800"/>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t>Footer Information</a:t>
            </a:r>
            <a:endParaRPr lang="en-US" dirty="0"/>
          </a:p>
        </p:txBody>
      </p:sp>
      <p:sp>
        <p:nvSpPr>
          <p:cNvPr id="4" name="Slide Number Placeholder 3"/>
          <p:cNvSpPr>
            <a:spLocks noGrp="1"/>
          </p:cNvSpPr>
          <p:nvPr>
            <p:ph type="sldNum" sz="quarter" idx="11"/>
          </p:nvPr>
        </p:nvSpPr>
        <p:spPr/>
        <p:txBody>
          <a:bodyPr/>
          <a:lstStyle/>
          <a:p>
            <a:r>
              <a:rPr lang="en-US" smtClean="0"/>
              <a:t>- </a:t>
            </a:r>
            <a:fld id="{D174BAF6-F8F2-EF4F-936C-8DF63288C82F}" type="slidenum">
              <a:rPr lang="en-US" smtClean="0"/>
              <a:pPr/>
              <a:t>‹#›</a:t>
            </a:fld>
            <a:r>
              <a:rPr lang="en-US" smtClean="0"/>
              <a:t> -</a:t>
            </a:r>
            <a:endParaRPr lang="en-US" dirty="0"/>
          </a:p>
        </p:txBody>
      </p:sp>
      <p:pic>
        <p:nvPicPr>
          <p:cNvPr id="6" name="Picture 8" descr="NERSCvertLOCKUP.ai"/>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19358" y="1462529"/>
            <a:ext cx="8305800" cy="2957073"/>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ubtitle Slide">
    <p:spTree>
      <p:nvGrpSpPr>
        <p:cNvPr id="1" name=""/>
        <p:cNvGrpSpPr/>
        <p:nvPr/>
      </p:nvGrpSpPr>
      <p:grpSpPr>
        <a:xfrm>
          <a:off x="0" y="0"/>
          <a:ext cx="0" cy="0"/>
          <a:chOff x="0" y="0"/>
          <a:chExt cx="0" cy="0"/>
        </a:xfrm>
      </p:grpSpPr>
      <p:sp>
        <p:nvSpPr>
          <p:cNvPr id="31" name="Rectangle 30"/>
          <p:cNvSpPr/>
          <p:nvPr userDrawn="1"/>
        </p:nvSpPr>
        <p:spPr>
          <a:xfrm>
            <a:off x="274564" y="1413569"/>
            <a:ext cx="6404872" cy="2039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56899" y="1499557"/>
            <a:ext cx="5937121" cy="1859979"/>
          </a:xfrm>
        </p:spPr>
        <p:txBody>
          <a:bodyPr anchor="ctr" anchorCtr="0">
            <a:normAutofit/>
          </a:bodyPr>
          <a:lstStyle>
            <a:lvl1pPr algn="l">
              <a:defRPr sz="3600">
                <a:solidFill>
                  <a:schemeClr val="bg1"/>
                </a:solidFill>
              </a:defRPr>
            </a:lvl1pPr>
          </a:lstStyle>
          <a:p>
            <a:r>
              <a:rPr lang="en-US" smtClean="0"/>
              <a:t>Click to edit Master title style</a:t>
            </a:r>
            <a:endParaRPr lang="en-US" dirty="0"/>
          </a:p>
        </p:txBody>
      </p:sp>
      <p:pic>
        <p:nvPicPr>
          <p:cNvPr id="7" name="Picture 10" descr="DOE LOGO"/>
          <p:cNvPicPr>
            <a:picLocks noChangeAspect="1" noChangeArrowheads="1"/>
          </p:cNvPicPr>
          <p:nvPr userDrawn="1"/>
        </p:nvPicPr>
        <p:blipFill>
          <a:blip r:embed="rId2" cstate="print">
            <a:extLst>
              <a:ext uri="{28A0092B-C50C-407E-A947-70E740481C1C}">
                <a14:useLocalDpi xmlns:a14="http://schemas.microsoft.com/office/drawing/2010/main"/>
              </a:ext>
            </a:extLst>
          </a:blip>
          <a:srcRect b="19329"/>
          <a:stretch>
            <a:fillRect/>
          </a:stretch>
        </p:blipFill>
        <p:spPr bwMode="auto">
          <a:xfrm>
            <a:off x="247292" y="6277669"/>
            <a:ext cx="2209800" cy="503297"/>
          </a:xfrm>
          <a:prstGeom prst="rect">
            <a:avLst/>
          </a:prstGeom>
          <a:noFill/>
          <a:ln w="9525">
            <a:noFill/>
            <a:miter lim="800000"/>
            <a:headEnd/>
            <a:tailEnd/>
          </a:ln>
        </p:spPr>
      </p:pic>
      <p:sp>
        <p:nvSpPr>
          <p:cNvPr id="8" name="Footer Placeholder 11"/>
          <p:cNvSpPr>
            <a:spLocks noGrp="1"/>
          </p:cNvSpPr>
          <p:nvPr>
            <p:ph type="ftr" sz="quarter" idx="3"/>
          </p:nvPr>
        </p:nvSpPr>
        <p:spPr>
          <a:xfrm>
            <a:off x="5239929" y="6368806"/>
            <a:ext cx="2864157" cy="365125"/>
          </a:xfrm>
          <a:prstGeom prst="rect">
            <a:avLst/>
          </a:prstGeom>
        </p:spPr>
        <p:txBody>
          <a:bodyPr vert="horz" lIns="91440" tIns="45720" rIns="91440" bIns="45720" rtlCol="0" anchor="ctr"/>
          <a:lstStyle>
            <a:lvl1pPr algn="r">
              <a:defRPr sz="1100">
                <a:solidFill>
                  <a:srgbClr val="114766"/>
                </a:solidFill>
              </a:defRPr>
            </a:lvl1pPr>
          </a:lstStyle>
          <a:p>
            <a:r>
              <a:rPr lang="en-US" dirty="0" smtClean="0"/>
              <a:t>Footer Information</a:t>
            </a:r>
            <a:endParaRPr lang="en-US" dirty="0"/>
          </a:p>
        </p:txBody>
      </p:sp>
      <p:sp>
        <p:nvSpPr>
          <p:cNvPr id="9" name="Slide Number Placeholder 12"/>
          <p:cNvSpPr>
            <a:spLocks noGrp="1"/>
          </p:cNvSpPr>
          <p:nvPr>
            <p:ph type="sldNum" sz="quarter" idx="4"/>
          </p:nvPr>
        </p:nvSpPr>
        <p:spPr>
          <a:xfrm>
            <a:off x="4116656" y="6368806"/>
            <a:ext cx="925708" cy="365125"/>
          </a:xfrm>
          <a:prstGeom prst="rect">
            <a:avLst/>
          </a:prstGeom>
        </p:spPr>
        <p:txBody>
          <a:bodyPr vert="horz" lIns="91440" tIns="45720" rIns="91440" bIns="45720" rtlCol="0" anchor="ctr"/>
          <a:lstStyle>
            <a:lvl1pPr algn="ctr">
              <a:defRPr sz="1100">
                <a:solidFill>
                  <a:srgbClr val="114766"/>
                </a:solidFill>
              </a:defRPr>
            </a:lvl1pPr>
          </a:lstStyle>
          <a:p>
            <a:r>
              <a:rPr lang="en-US" dirty="0" smtClean="0"/>
              <a:t>- </a:t>
            </a:r>
            <a:fld id="{D174BAF6-F8F2-EF4F-936C-8DF63288C82F}" type="slidenum">
              <a:rPr lang="en-US" smtClean="0"/>
              <a:pPr/>
              <a:t>‹#›</a:t>
            </a:fld>
            <a:r>
              <a:rPr lang="en-US" dirty="0" smtClean="0"/>
              <a:t> -</a:t>
            </a:r>
            <a:endParaRPr lang="en-US" dirty="0"/>
          </a:p>
        </p:txBody>
      </p:sp>
      <p:sp>
        <p:nvSpPr>
          <p:cNvPr id="16" name="Subtitle 2"/>
          <p:cNvSpPr txBox="1">
            <a:spLocks/>
          </p:cNvSpPr>
          <p:nvPr userDrawn="1"/>
        </p:nvSpPr>
        <p:spPr>
          <a:xfrm>
            <a:off x="1983841" y="3810611"/>
            <a:ext cx="4214812" cy="467837"/>
          </a:xfrm>
          <a:prstGeom prst="rect">
            <a:avLst/>
          </a:prstGeom>
        </p:spPr>
        <p:txBody>
          <a:bodyPr vert="horz" lIns="91440" tIns="45720" rIns="91440" bIns="45720" rtlCol="0">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ts val="300"/>
              </a:spcBef>
              <a:spcAft>
                <a:spcPts val="0"/>
              </a:spcAft>
              <a:buClrTx/>
              <a:buSzTx/>
              <a:buFont typeface="Arial"/>
              <a:buNone/>
              <a:tabLst/>
              <a:defRPr/>
            </a:pPr>
            <a:endParaRPr kumimoji="0" lang="en-US" sz="14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7" name="Title 1"/>
          <p:cNvSpPr txBox="1">
            <a:spLocks/>
          </p:cNvSpPr>
          <p:nvPr userDrawn="1"/>
        </p:nvSpPr>
        <p:spPr>
          <a:xfrm>
            <a:off x="1983842" y="2382289"/>
            <a:ext cx="6586999" cy="933451"/>
          </a:xfrm>
          <a:prstGeom prst="rect">
            <a:avLst/>
          </a:prstGeom>
        </p:spPr>
        <p:txBody>
          <a:bodyPr vert="horz" lIns="91440" tIns="0" rIns="91440" bIns="0" rtlCol="0" anchor="ctr" anchorCtr="0">
            <a:normAutofit/>
          </a:bodyPr>
          <a:lstStyle>
            <a:lvl1pPr marL="0" indent="0">
              <a:defRPr sz="2800"/>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2"/>
              </a:solidFill>
              <a:effectLst/>
              <a:uLnTx/>
              <a:uFillTx/>
              <a:latin typeface="Helvetica Neue Bold Condensed"/>
              <a:ea typeface="+mj-ea"/>
              <a:cs typeface="Helvetica Neue Bold Condensed"/>
            </a:endParaRPr>
          </a:p>
        </p:txBody>
      </p:sp>
      <p:pic>
        <p:nvPicPr>
          <p:cNvPr id="13" name="Picture Placeholder 19"/>
          <p:cNvPicPr>
            <a:picLocks/>
          </p:cNvPicPr>
          <p:nvPr userDrawn="1"/>
        </p:nvPicPr>
        <p:blipFill>
          <a:blip r:embed="rId3" cstate="print">
            <a:extLst>
              <a:ext uri="{28A0092B-C50C-407E-A947-70E740481C1C}">
                <a14:useLocalDpi xmlns:a14="http://schemas.microsoft.com/office/drawing/2010/main"/>
              </a:ext>
            </a:extLst>
          </a:blip>
          <a:srcRect l="-895" r="-895"/>
          <a:stretch>
            <a:fillRect/>
          </a:stretch>
        </p:blipFill>
        <p:spPr>
          <a:xfrm>
            <a:off x="3534123" y="3555703"/>
            <a:ext cx="1004970" cy="955925"/>
          </a:xfrm>
          <a:prstGeom prst="rect">
            <a:avLst/>
          </a:prstGeom>
        </p:spPr>
      </p:pic>
      <p:pic>
        <p:nvPicPr>
          <p:cNvPr id="18" name="Picture 17"/>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884814" y="3555703"/>
            <a:ext cx="955924" cy="955925"/>
          </a:xfrm>
          <a:prstGeom prst="rect">
            <a:avLst/>
          </a:prstGeom>
        </p:spPr>
      </p:pic>
      <p:pic>
        <p:nvPicPr>
          <p:cNvPr id="19" name="Picture 18"/>
          <p:cNvPicPr>
            <a:picLocks noChangeAspect="1"/>
          </p:cNvPicPr>
          <p:nvPr userDrawn="1"/>
        </p:nvPicPr>
        <p:blipFill>
          <a:blip r:embed="rId5"/>
          <a:stretch>
            <a:fillRect/>
          </a:stretch>
        </p:blipFill>
        <p:spPr>
          <a:xfrm>
            <a:off x="5717871" y="3550059"/>
            <a:ext cx="961567" cy="961568"/>
          </a:xfrm>
          <a:prstGeom prst="rect">
            <a:avLst/>
          </a:prstGeom>
        </p:spPr>
      </p:pic>
      <p:pic>
        <p:nvPicPr>
          <p:cNvPr id="21" name="Picture Placeholder 17"/>
          <p:cNvPicPr>
            <a:picLocks/>
          </p:cNvPicPr>
          <p:nvPr userDrawn="1"/>
        </p:nvPicPr>
        <p:blipFill>
          <a:blip r:embed="rId6" cstate="print">
            <a:extLst>
              <a:ext uri="{28A0092B-C50C-407E-A947-70E740481C1C}">
                <a14:useLocalDpi xmlns:a14="http://schemas.microsoft.com/office/drawing/2010/main"/>
              </a:ext>
            </a:extLst>
          </a:blip>
          <a:srcRect l="-467" r="-467"/>
          <a:stretch>
            <a:fillRect/>
          </a:stretch>
        </p:blipFill>
        <p:spPr>
          <a:xfrm>
            <a:off x="6783338" y="1413567"/>
            <a:ext cx="2057400" cy="2039112"/>
          </a:xfrm>
          <a:prstGeom prst="rect">
            <a:avLst/>
          </a:prstGeom>
        </p:spPr>
      </p:pic>
      <p:pic>
        <p:nvPicPr>
          <p:cNvPr id="22" name="Picture Placeholder 18"/>
          <p:cNvPicPr>
            <a:picLocks/>
          </p:cNvPicPr>
          <p:nvPr userDrawn="1"/>
        </p:nvPicPr>
        <p:blipFill>
          <a:blip r:embed="rId7" cstate="print">
            <a:extLst>
              <a:ext uri="{28A0092B-C50C-407E-A947-70E740481C1C}">
                <a14:useLocalDpi xmlns:a14="http://schemas.microsoft.com/office/drawing/2010/main"/>
              </a:ext>
            </a:extLst>
          </a:blip>
          <a:srcRect l="-467" r="-467"/>
          <a:stretch>
            <a:fillRect/>
          </a:stretch>
        </p:blipFill>
        <p:spPr>
          <a:xfrm>
            <a:off x="4643122" y="3550059"/>
            <a:ext cx="970192" cy="961568"/>
          </a:xfrm>
          <a:prstGeom prst="rect">
            <a:avLst/>
          </a:prstGeom>
        </p:spPr>
      </p:pic>
      <p:pic>
        <p:nvPicPr>
          <p:cNvPr id="23" name="Picture 22" descr="NERSC_logo_color_sm.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89674" y="3254429"/>
            <a:ext cx="2401904" cy="1615495"/>
          </a:xfrm>
          <a:prstGeom prst="rect">
            <a:avLst/>
          </a:prstGeom>
        </p:spPr>
      </p:pic>
      <p:pic>
        <p:nvPicPr>
          <p:cNvPr id="20" name="Picture 19" descr="m152_Ott_s271115_snap.pn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6793678" y="3550059"/>
            <a:ext cx="960120" cy="961568"/>
          </a:xfrm>
          <a:prstGeom prst="rect">
            <a:avLst/>
          </a:prstGeom>
        </p:spPr>
      </p:pic>
    </p:spTree>
    <p:extLst>
      <p:ext uri="{BB962C8B-B14F-4D97-AF65-F5344CB8AC3E}">
        <p14:creationId xmlns:p14="http://schemas.microsoft.com/office/powerpoint/2010/main" val="2013784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1" descr="NERSC-logo-color-transparent-edges.gif"/>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258755" y="357658"/>
            <a:ext cx="1558661" cy="591689"/>
          </a:xfrm>
          <a:prstGeom prst="rect">
            <a:avLst/>
          </a:prstGeom>
          <a:noFill/>
          <a:ln w="9525">
            <a:noFill/>
            <a:miter lim="800000"/>
            <a:headEnd/>
            <a:tailEnd/>
          </a:ln>
        </p:spPr>
      </p:pic>
      <p:cxnSp>
        <p:nvCxnSpPr>
          <p:cNvPr id="7" name="Straight Connector 6"/>
          <p:cNvCxnSpPr/>
          <p:nvPr userDrawn="1"/>
        </p:nvCxnSpPr>
        <p:spPr>
          <a:xfrm flipV="1">
            <a:off x="360342" y="1033027"/>
            <a:ext cx="8457072" cy="18815"/>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0" descr="DOE LOGO"/>
          <p:cNvPicPr>
            <a:picLocks noChangeAspect="1" noChangeArrowheads="1"/>
          </p:cNvPicPr>
          <p:nvPr userDrawn="1"/>
        </p:nvPicPr>
        <p:blipFill>
          <a:blip r:embed="rId3" cstate="print">
            <a:extLst>
              <a:ext uri="{28A0092B-C50C-407E-A947-70E740481C1C}">
                <a14:useLocalDpi xmlns:a14="http://schemas.microsoft.com/office/drawing/2010/main"/>
              </a:ext>
            </a:extLst>
          </a:blip>
          <a:srcRect b="19329"/>
          <a:stretch>
            <a:fillRect/>
          </a:stretch>
        </p:blipFill>
        <p:spPr bwMode="auto">
          <a:xfrm>
            <a:off x="247292" y="6277669"/>
            <a:ext cx="2209800" cy="503297"/>
          </a:xfrm>
          <a:prstGeom prst="rect">
            <a:avLst/>
          </a:prstGeom>
          <a:noFill/>
          <a:ln w="9525">
            <a:noFill/>
            <a:miter lim="800000"/>
            <a:headEnd/>
            <a:tailEnd/>
          </a:ln>
        </p:spPr>
      </p:pic>
      <p:sp>
        <p:nvSpPr>
          <p:cNvPr id="15" name="Footer Placeholder 11"/>
          <p:cNvSpPr>
            <a:spLocks noGrp="1"/>
          </p:cNvSpPr>
          <p:nvPr>
            <p:ph type="ftr" sz="quarter" idx="3"/>
          </p:nvPr>
        </p:nvSpPr>
        <p:spPr>
          <a:xfrm>
            <a:off x="5239929" y="6368806"/>
            <a:ext cx="2864157" cy="365125"/>
          </a:xfrm>
          <a:prstGeom prst="rect">
            <a:avLst/>
          </a:prstGeom>
        </p:spPr>
        <p:txBody>
          <a:bodyPr vert="horz" lIns="91440" tIns="45720" rIns="91440" bIns="45720" rtlCol="0" anchor="ctr"/>
          <a:lstStyle>
            <a:lvl1pPr algn="r">
              <a:defRPr sz="1100">
                <a:solidFill>
                  <a:srgbClr val="114766"/>
                </a:solidFill>
              </a:defRPr>
            </a:lvl1pPr>
          </a:lstStyle>
          <a:p>
            <a:r>
              <a:rPr lang="en-US" dirty="0" smtClean="0"/>
              <a:t>Footer Information</a:t>
            </a:r>
            <a:endParaRPr lang="en-US" dirty="0"/>
          </a:p>
        </p:txBody>
      </p:sp>
      <p:sp>
        <p:nvSpPr>
          <p:cNvPr id="16" name="Slide Number Placeholder 12"/>
          <p:cNvSpPr>
            <a:spLocks noGrp="1"/>
          </p:cNvSpPr>
          <p:nvPr>
            <p:ph type="sldNum" sz="quarter" idx="4"/>
          </p:nvPr>
        </p:nvSpPr>
        <p:spPr>
          <a:xfrm>
            <a:off x="4116656" y="6368806"/>
            <a:ext cx="925708" cy="365125"/>
          </a:xfrm>
          <a:prstGeom prst="rect">
            <a:avLst/>
          </a:prstGeom>
        </p:spPr>
        <p:txBody>
          <a:bodyPr vert="horz" lIns="91440" tIns="45720" rIns="91440" bIns="45720" rtlCol="0" anchor="ctr"/>
          <a:lstStyle>
            <a:lvl1pPr algn="ctr">
              <a:defRPr sz="1100">
                <a:solidFill>
                  <a:srgbClr val="114766"/>
                </a:solidFill>
              </a:defRPr>
            </a:lvl1pPr>
          </a:lstStyle>
          <a:p>
            <a:r>
              <a:rPr lang="en-US" dirty="0" smtClean="0"/>
              <a:t>- </a:t>
            </a:r>
            <a:fld id="{D174BAF6-F8F2-EF4F-936C-8DF63288C82F}" type="slidenum">
              <a:rPr lang="en-US" smtClean="0"/>
              <a:pPr/>
              <a:t>‹#›</a:t>
            </a:fld>
            <a:r>
              <a:rPr lang="en-US" dirty="0" smtClean="0"/>
              <a:t> -</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60481"/>
            <a:ext cx="4038600" cy="48656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60481"/>
            <a:ext cx="4038600" cy="48656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0"/>
          </p:nvPr>
        </p:nvSpPr>
        <p:spPr>
          <a:xfrm>
            <a:off x="4116656" y="6368806"/>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10" name="Footer Placeholder 9"/>
          <p:cNvSpPr>
            <a:spLocks noGrp="1"/>
          </p:cNvSpPr>
          <p:nvPr>
            <p:ph type="ftr" sz="quarter" idx="11"/>
          </p:nvPr>
        </p:nvSpPr>
        <p:spPr>
          <a:xfrm>
            <a:off x="5239929" y="6368806"/>
            <a:ext cx="2864157" cy="365125"/>
          </a:xfrm>
          <a:prstGeom prst="rect">
            <a:avLst/>
          </a:prstGeom>
        </p:spPr>
        <p:txBody>
          <a:bodyPr/>
          <a:lstStyle/>
          <a:p>
            <a:r>
              <a:rPr lang="en-US" smtClean="0"/>
              <a:t>Footer Information</a:t>
            </a:r>
            <a:endParaRPr lang="en-US" dirty="0"/>
          </a:p>
        </p:txBody>
      </p:sp>
      <p:pic>
        <p:nvPicPr>
          <p:cNvPr id="7" name="Picture 1" descr="NERSC-logo-color-transparent-edges.gif"/>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258755" y="357658"/>
            <a:ext cx="1558661" cy="591689"/>
          </a:xfrm>
          <a:prstGeom prst="rect">
            <a:avLst/>
          </a:prstGeom>
          <a:noFill/>
          <a:ln w="9525">
            <a:noFill/>
            <a:miter lim="800000"/>
            <a:headEnd/>
            <a:tailEnd/>
          </a:ln>
        </p:spPr>
      </p:pic>
      <p:cxnSp>
        <p:nvCxnSpPr>
          <p:cNvPr id="8" name="Straight Connector 7"/>
          <p:cNvCxnSpPr/>
          <p:nvPr userDrawn="1"/>
        </p:nvCxnSpPr>
        <p:spPr>
          <a:xfrm flipV="1">
            <a:off x="360342" y="1033027"/>
            <a:ext cx="8457072" cy="18815"/>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5080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90566"/>
            <a:ext cx="4040188" cy="42355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25080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890566"/>
            <a:ext cx="4041775" cy="42355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10"/>
          <p:cNvSpPr>
            <a:spLocks noGrp="1"/>
          </p:cNvSpPr>
          <p:nvPr>
            <p:ph type="sldNum" sz="quarter" idx="10"/>
          </p:nvPr>
        </p:nvSpPr>
        <p:spPr>
          <a:xfrm>
            <a:off x="4116656" y="6368806"/>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12" name="Footer Placeholder 11"/>
          <p:cNvSpPr>
            <a:spLocks noGrp="1"/>
          </p:cNvSpPr>
          <p:nvPr>
            <p:ph type="ftr" sz="quarter" idx="11"/>
          </p:nvPr>
        </p:nvSpPr>
        <p:spPr>
          <a:xfrm>
            <a:off x="5239929" y="6368806"/>
            <a:ext cx="2864157" cy="365125"/>
          </a:xfrm>
          <a:prstGeom prst="rect">
            <a:avLst/>
          </a:prstGeom>
        </p:spPr>
        <p:txBody>
          <a:bodyPr/>
          <a:lstStyle/>
          <a:p>
            <a:r>
              <a:rPr lang="en-US" smtClean="0"/>
              <a:t>Footer Information</a:t>
            </a:r>
            <a:endParaRPr lang="en-US" dirty="0"/>
          </a:p>
        </p:txBody>
      </p:sp>
      <p:pic>
        <p:nvPicPr>
          <p:cNvPr id="9" name="Picture 1" descr="NERSC-logo-color-transparent-edges.gif"/>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258755" y="357658"/>
            <a:ext cx="1558661" cy="591689"/>
          </a:xfrm>
          <a:prstGeom prst="rect">
            <a:avLst/>
          </a:prstGeom>
          <a:noFill/>
          <a:ln w="9525">
            <a:noFill/>
            <a:miter lim="800000"/>
            <a:headEnd/>
            <a:tailEnd/>
          </a:ln>
        </p:spPr>
      </p:pic>
      <p:cxnSp>
        <p:nvCxnSpPr>
          <p:cNvPr id="10" name="Straight Connector 9"/>
          <p:cNvCxnSpPr/>
          <p:nvPr userDrawn="1"/>
        </p:nvCxnSpPr>
        <p:spPr>
          <a:xfrm flipV="1">
            <a:off x="360342" y="1033027"/>
            <a:ext cx="8457072" cy="18815"/>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6"/>
          <p:cNvSpPr>
            <a:spLocks noGrp="1"/>
          </p:cNvSpPr>
          <p:nvPr>
            <p:ph type="sldNum" sz="quarter" idx="10"/>
          </p:nvPr>
        </p:nvSpPr>
        <p:spPr>
          <a:xfrm>
            <a:off x="4116656" y="6368806"/>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8" name="Footer Placeholder 7"/>
          <p:cNvSpPr>
            <a:spLocks noGrp="1"/>
          </p:cNvSpPr>
          <p:nvPr>
            <p:ph type="ftr" sz="quarter" idx="11"/>
          </p:nvPr>
        </p:nvSpPr>
        <p:spPr>
          <a:xfrm>
            <a:off x="5239929" y="6368806"/>
            <a:ext cx="2864157" cy="365125"/>
          </a:xfrm>
          <a:prstGeom prst="rect">
            <a:avLst/>
          </a:prstGeom>
        </p:spPr>
        <p:txBody>
          <a:bodyPr/>
          <a:lstStyle/>
          <a:p>
            <a:r>
              <a:rPr lang="en-US" smtClean="0"/>
              <a:t>Footer Information</a:t>
            </a:r>
            <a:endParaRPr lang="en-US" dirty="0"/>
          </a:p>
        </p:txBody>
      </p:sp>
      <p:pic>
        <p:nvPicPr>
          <p:cNvPr id="5" name="Picture 1" descr="NERSC-logo-color-transparent-edges.gif"/>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258755" y="357658"/>
            <a:ext cx="1558661" cy="591689"/>
          </a:xfrm>
          <a:prstGeom prst="rect">
            <a:avLst/>
          </a:prstGeom>
          <a:noFill/>
          <a:ln w="9525">
            <a:noFill/>
            <a:miter lim="800000"/>
            <a:headEnd/>
            <a:tailEnd/>
          </a:ln>
        </p:spPr>
      </p:pic>
      <p:cxnSp>
        <p:nvCxnSpPr>
          <p:cNvPr id="6" name="Straight Connector 5"/>
          <p:cNvCxnSpPr/>
          <p:nvPr userDrawn="1"/>
        </p:nvCxnSpPr>
        <p:spPr>
          <a:xfrm flipV="1">
            <a:off x="360342" y="1033027"/>
            <a:ext cx="8457072" cy="18815"/>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4116656" y="6368806"/>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7" name="Footer Placeholder 6"/>
          <p:cNvSpPr>
            <a:spLocks noGrp="1"/>
          </p:cNvSpPr>
          <p:nvPr>
            <p:ph type="ftr" sz="quarter" idx="11"/>
          </p:nvPr>
        </p:nvSpPr>
        <p:spPr>
          <a:xfrm>
            <a:off x="5239929" y="6368806"/>
            <a:ext cx="2864157" cy="365125"/>
          </a:xfrm>
          <a:prstGeom prst="rect">
            <a:avLst/>
          </a:prstGeom>
        </p:spPr>
        <p:txBody>
          <a:bodyPr/>
          <a:lstStyle/>
          <a:p>
            <a:r>
              <a:rPr lang="en-US" smtClean="0"/>
              <a:t>Footer Information</a:t>
            </a:r>
            <a:endParaRPr lang="en-US" dirty="0"/>
          </a:p>
        </p:txBody>
      </p:sp>
      <p:pic>
        <p:nvPicPr>
          <p:cNvPr id="4" name="Picture 1" descr="NERSC-logo-color-transparent-edges.gif"/>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258755" y="357658"/>
            <a:ext cx="1558661" cy="591689"/>
          </a:xfrm>
          <a:prstGeom prst="rect">
            <a:avLst/>
          </a:prstGeom>
          <a:noFill/>
          <a:ln w="9525">
            <a:noFill/>
            <a:miter lim="800000"/>
            <a:headEnd/>
            <a:tailEnd/>
          </a:ln>
        </p:spPr>
      </p:pic>
      <p:cxnSp>
        <p:nvCxnSpPr>
          <p:cNvPr id="5" name="Straight Connector 4"/>
          <p:cNvCxnSpPr/>
          <p:nvPr userDrawn="1"/>
        </p:nvCxnSpPr>
        <p:spPr>
          <a:xfrm flipV="1">
            <a:off x="360342" y="1033027"/>
            <a:ext cx="8457072" cy="18815"/>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191173"/>
            <a:ext cx="3008313" cy="1030519"/>
          </a:xfrm>
        </p:spPr>
        <p:txBody>
          <a:bodyPr anchor="ctr" anchorCtr="0"/>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91173"/>
            <a:ext cx="5111750" cy="4934991"/>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2328798"/>
            <a:ext cx="3008313" cy="37973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8"/>
          <p:cNvSpPr>
            <a:spLocks noGrp="1"/>
          </p:cNvSpPr>
          <p:nvPr>
            <p:ph type="sldNum" sz="quarter" idx="10"/>
          </p:nvPr>
        </p:nvSpPr>
        <p:spPr>
          <a:xfrm>
            <a:off x="4116656" y="6368806"/>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10" name="Footer Placeholder 9"/>
          <p:cNvSpPr>
            <a:spLocks noGrp="1"/>
          </p:cNvSpPr>
          <p:nvPr>
            <p:ph type="ftr" sz="quarter" idx="11"/>
          </p:nvPr>
        </p:nvSpPr>
        <p:spPr>
          <a:xfrm>
            <a:off x="5239929" y="6368806"/>
            <a:ext cx="2864157" cy="365125"/>
          </a:xfrm>
          <a:prstGeom prst="rect">
            <a:avLst/>
          </a:prstGeom>
        </p:spPr>
        <p:txBody>
          <a:bodyPr/>
          <a:lstStyle/>
          <a:p>
            <a:r>
              <a:rPr lang="en-US" smtClean="0"/>
              <a:t>Footer Information</a:t>
            </a:r>
            <a:endParaRPr lang="en-US" dirty="0"/>
          </a:p>
        </p:txBody>
      </p:sp>
      <p:pic>
        <p:nvPicPr>
          <p:cNvPr id="7" name="Picture 1" descr="NERSC-logo-color-transparent-edges.gif"/>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258755" y="357658"/>
            <a:ext cx="1558661" cy="591689"/>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32047"/>
            <a:ext cx="5486400" cy="34955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9"/>
          <p:cNvSpPr>
            <a:spLocks noGrp="1"/>
          </p:cNvSpPr>
          <p:nvPr>
            <p:ph type="sldNum" sz="quarter" idx="10"/>
          </p:nvPr>
        </p:nvSpPr>
        <p:spPr>
          <a:xfrm>
            <a:off x="4116656" y="6368806"/>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11" name="Footer Placeholder 10"/>
          <p:cNvSpPr>
            <a:spLocks noGrp="1"/>
          </p:cNvSpPr>
          <p:nvPr>
            <p:ph type="ftr" sz="quarter" idx="11"/>
          </p:nvPr>
        </p:nvSpPr>
        <p:spPr>
          <a:xfrm>
            <a:off x="5239929" y="6368806"/>
            <a:ext cx="2864157" cy="365125"/>
          </a:xfrm>
          <a:prstGeom prst="rect">
            <a:avLst/>
          </a:prstGeom>
        </p:spPr>
        <p:txBody>
          <a:bodyPr/>
          <a:lstStyle/>
          <a:p>
            <a:r>
              <a:rPr lang="en-US" smtClean="0"/>
              <a:t>Footer Information</a:t>
            </a:r>
            <a:endParaRPr lang="en-US" dirty="0"/>
          </a:p>
        </p:txBody>
      </p:sp>
      <p:pic>
        <p:nvPicPr>
          <p:cNvPr id="7" name="Picture 1" descr="NERSC-logo-color-transparent-edges.gif"/>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258755" y="357658"/>
            <a:ext cx="1558661" cy="591689"/>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42" y="179870"/>
            <a:ext cx="6819032" cy="769479"/>
          </a:xfrm>
          <a:prstGeom prst="rect">
            <a:avLst/>
          </a:prstGeom>
        </p:spPr>
        <p:txBody>
          <a:bodyPr vert="horz" lIns="91440" tIns="0" rIns="91440" bIns="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5401"/>
            <a:ext cx="8229600" cy="48307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1"/>
          <p:cNvSpPr>
            <a:spLocks noGrp="1"/>
          </p:cNvSpPr>
          <p:nvPr>
            <p:ph type="ftr" sz="quarter" idx="3"/>
          </p:nvPr>
        </p:nvSpPr>
        <p:spPr>
          <a:xfrm>
            <a:off x="5239929" y="6368806"/>
            <a:ext cx="2864157" cy="365125"/>
          </a:xfrm>
          <a:prstGeom prst="rect">
            <a:avLst/>
          </a:prstGeom>
        </p:spPr>
        <p:txBody>
          <a:bodyPr vert="horz" lIns="91440" tIns="45720" rIns="91440" bIns="45720" rtlCol="0" anchor="ctr"/>
          <a:lstStyle>
            <a:lvl1pPr algn="r">
              <a:defRPr sz="1100">
                <a:solidFill>
                  <a:srgbClr val="114766"/>
                </a:solidFill>
              </a:defRPr>
            </a:lvl1pPr>
          </a:lstStyle>
          <a:p>
            <a:r>
              <a:rPr lang="en-US" dirty="0" smtClean="0"/>
              <a:t>Footer Information</a:t>
            </a:r>
            <a:endParaRPr lang="en-US" dirty="0"/>
          </a:p>
        </p:txBody>
      </p:sp>
      <p:sp>
        <p:nvSpPr>
          <p:cNvPr id="18" name="Slide Number Placeholder 12"/>
          <p:cNvSpPr>
            <a:spLocks noGrp="1"/>
          </p:cNvSpPr>
          <p:nvPr>
            <p:ph type="sldNum" sz="quarter" idx="4"/>
          </p:nvPr>
        </p:nvSpPr>
        <p:spPr>
          <a:xfrm>
            <a:off x="4116656" y="6368806"/>
            <a:ext cx="925708" cy="365125"/>
          </a:xfrm>
          <a:prstGeom prst="rect">
            <a:avLst/>
          </a:prstGeom>
        </p:spPr>
        <p:txBody>
          <a:bodyPr vert="horz" lIns="91440" tIns="45720" rIns="91440" bIns="45720" rtlCol="0" anchor="ctr"/>
          <a:lstStyle>
            <a:lvl1pPr algn="ctr">
              <a:defRPr sz="1100">
                <a:solidFill>
                  <a:srgbClr val="114766"/>
                </a:solidFill>
              </a:defRPr>
            </a:lvl1pPr>
          </a:lstStyle>
          <a:p>
            <a:r>
              <a:rPr lang="en-US" dirty="0" smtClean="0"/>
              <a:t>- </a:t>
            </a:r>
            <a:fld id="{D174BAF6-F8F2-EF4F-936C-8DF63288C82F}" type="slidenum">
              <a:rPr lang="en-US" smtClean="0"/>
              <a:pPr/>
              <a:t>‹#›</a:t>
            </a:fld>
            <a:r>
              <a:rPr lang="en-US" dirty="0" smtClean="0"/>
              <a:t> -</a:t>
            </a:r>
            <a:endParaRPr lang="en-US" dirty="0"/>
          </a:p>
        </p:txBody>
      </p:sp>
      <p:pic>
        <p:nvPicPr>
          <p:cNvPr id="9" name="Picture 10" descr="DOE LOGO"/>
          <p:cNvPicPr>
            <a:picLocks noChangeAspect="1" noChangeArrowheads="1"/>
          </p:cNvPicPr>
          <p:nvPr/>
        </p:nvPicPr>
        <p:blipFill>
          <a:blip r:embed="rId13" cstate="print">
            <a:extLst>
              <a:ext uri="{28A0092B-C50C-407E-A947-70E740481C1C}">
                <a14:useLocalDpi xmlns:a14="http://schemas.microsoft.com/office/drawing/2010/main"/>
              </a:ext>
            </a:extLst>
          </a:blip>
          <a:srcRect b="19329"/>
          <a:stretch>
            <a:fillRect/>
          </a:stretch>
        </p:blipFill>
        <p:spPr bwMode="auto">
          <a:xfrm>
            <a:off x="247292" y="6277669"/>
            <a:ext cx="2209800" cy="503297"/>
          </a:xfrm>
          <a:prstGeom prst="rect">
            <a:avLst/>
          </a:prstGeom>
          <a:noFill/>
          <a:ln w="9525">
            <a:noFill/>
            <a:miter lim="800000"/>
            <a:headEnd/>
            <a:tailEnd/>
          </a:ln>
        </p:spPr>
      </p:pic>
      <p:pic>
        <p:nvPicPr>
          <p:cNvPr id="10" name="Picture 11" descr="LBNL_Logo-Full.png"/>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8227394" y="6277227"/>
            <a:ext cx="590020" cy="50373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228600" indent="-228600" algn="l" defTabSz="457200" rtl="0" eaLnBrk="1" latinLnBrk="0" hangingPunct="1">
        <a:spcBef>
          <a:spcPct val="0"/>
        </a:spcBef>
        <a:buNone/>
        <a:defRPr sz="3200" b="0" i="0" u="none" kern="1200" cap="none">
          <a:solidFill>
            <a:schemeClr val="tx2"/>
          </a:solidFill>
          <a:latin typeface="Helvetica Neue Bold Condensed"/>
          <a:ea typeface="+mj-ea"/>
          <a:cs typeface="Helvetica Neue Bold Condensed"/>
        </a:defRPr>
      </a:lvl1pPr>
    </p:titleStyle>
    <p:bodyStyle>
      <a:lvl1pPr marL="342900" indent="-342900" algn="l" defTabSz="457200" rtl="0" eaLnBrk="1" latinLnBrk="0" hangingPunct="1">
        <a:spcBef>
          <a:spcPct val="20000"/>
        </a:spcBef>
        <a:buFont typeface="Arial"/>
        <a:buChar char="•"/>
        <a:defRPr sz="28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Tuomas Koskela, Jack </a:t>
            </a:r>
            <a:r>
              <a:rPr lang="en-US" dirty="0" err="1" smtClean="0"/>
              <a:t>Deslippe</a:t>
            </a:r>
            <a:r>
              <a:rPr lang="en-US" dirty="0" smtClean="0"/>
              <a:t>, </a:t>
            </a:r>
            <a:r>
              <a:rPr lang="en-US" dirty="0" err="1" smtClean="0"/>
              <a:t>Zakhar</a:t>
            </a:r>
            <a:r>
              <a:rPr lang="en-US" dirty="0" smtClean="0"/>
              <a:t> </a:t>
            </a:r>
            <a:r>
              <a:rPr lang="en-US" dirty="0" err="1" smtClean="0"/>
              <a:t>Matveev</a:t>
            </a:r>
            <a:r>
              <a:rPr lang="en-US" dirty="0" smtClean="0"/>
              <a:t>, Norma Early</a:t>
            </a:r>
            <a:br>
              <a:rPr lang="en-US" dirty="0" smtClean="0"/>
            </a:br>
            <a:r>
              <a:rPr lang="en-US" sz="2000" dirty="0" smtClean="0"/>
              <a:t>Organizers</a:t>
            </a:r>
            <a:endParaRPr lang="en-US" sz="2000" dirty="0"/>
          </a:p>
        </p:txBody>
      </p:sp>
      <p:sp>
        <p:nvSpPr>
          <p:cNvPr id="3" name="Text Placeholder 2"/>
          <p:cNvSpPr>
            <a:spLocks noGrp="1"/>
          </p:cNvSpPr>
          <p:nvPr>
            <p:ph type="body" sz="half" idx="2"/>
          </p:nvPr>
        </p:nvSpPr>
        <p:spPr/>
        <p:txBody>
          <a:bodyPr/>
          <a:lstStyle/>
          <a:p>
            <a:r>
              <a:rPr lang="en-US" dirty="0" smtClean="0"/>
              <a:t>Welcome to the NERSC Roofline Training!</a:t>
            </a:r>
            <a:endParaRPr lang="en-US" dirty="0"/>
          </a:p>
        </p:txBody>
      </p:sp>
      <p:sp>
        <p:nvSpPr>
          <p:cNvPr id="4" name="Slide Number Placeholder 3"/>
          <p:cNvSpPr>
            <a:spLocks noGrp="1"/>
          </p:cNvSpPr>
          <p:nvPr>
            <p:ph type="sldNum" sz="quarter" idx="11"/>
          </p:nvPr>
        </p:nvSpPr>
        <p:spPr/>
        <p:txBody>
          <a:bodyPr/>
          <a:lstStyle/>
          <a:p>
            <a:r>
              <a:rPr lang="en-US" smtClean="0"/>
              <a:t>- </a:t>
            </a:r>
            <a:fld id="{D174BAF6-F8F2-EF4F-936C-8DF63288C82F}" type="slidenum">
              <a:rPr lang="en-US" smtClean="0"/>
              <a:pPr/>
              <a:t>1</a:t>
            </a:fld>
            <a:r>
              <a:rPr lang="en-US" smtClean="0"/>
              <a:t> -</a:t>
            </a:r>
            <a:endParaRPr lang="en-US" dirty="0"/>
          </a:p>
        </p:txBody>
      </p:sp>
      <p:sp>
        <p:nvSpPr>
          <p:cNvPr id="5" name="Date Placeholder 4"/>
          <p:cNvSpPr>
            <a:spLocks noGrp="1"/>
          </p:cNvSpPr>
          <p:nvPr>
            <p:ph type="dt" sz="half" idx="16"/>
          </p:nvPr>
        </p:nvSpPr>
        <p:spPr/>
        <p:txBody>
          <a:bodyPr/>
          <a:lstStyle/>
          <a:p>
            <a:fld id="{1F55A960-75D8-F841-A442-7DB93901541C}" type="datetime4">
              <a:rPr lang="en-US" smtClean="0"/>
              <a:t>February 16, 2017</a:t>
            </a:fld>
            <a:endParaRPr lang="en-US" dirty="0"/>
          </a:p>
        </p:txBody>
      </p:sp>
    </p:spTree>
    <p:extLst>
      <p:ext uri="{BB962C8B-B14F-4D97-AF65-F5344CB8AC3E}">
        <p14:creationId xmlns:p14="http://schemas.microsoft.com/office/powerpoint/2010/main" val="1831286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Tuomas Koskela</a:t>
            </a:r>
            <a:br>
              <a:rPr lang="en-US" dirty="0" smtClean="0"/>
            </a:br>
            <a:r>
              <a:rPr lang="en-US" sz="2000" dirty="0" smtClean="0"/>
              <a:t>Test User</a:t>
            </a:r>
            <a:endParaRPr lang="en-US" sz="2000" dirty="0"/>
          </a:p>
        </p:txBody>
      </p:sp>
      <p:sp>
        <p:nvSpPr>
          <p:cNvPr id="3" name="Text Placeholder 2"/>
          <p:cNvSpPr>
            <a:spLocks noGrp="1"/>
          </p:cNvSpPr>
          <p:nvPr>
            <p:ph type="body" sz="half" idx="2"/>
          </p:nvPr>
        </p:nvSpPr>
        <p:spPr/>
        <p:txBody>
          <a:bodyPr/>
          <a:lstStyle/>
          <a:p>
            <a:r>
              <a:rPr lang="en-US" dirty="0" smtClean="0"/>
              <a:t>Practical Instructions to using Advisor on NERSC systems</a:t>
            </a:r>
            <a:endParaRPr lang="en-US" dirty="0"/>
          </a:p>
        </p:txBody>
      </p:sp>
      <p:sp>
        <p:nvSpPr>
          <p:cNvPr id="4" name="Slide Number Placeholder 3"/>
          <p:cNvSpPr>
            <a:spLocks noGrp="1"/>
          </p:cNvSpPr>
          <p:nvPr>
            <p:ph type="sldNum" sz="quarter" idx="11"/>
          </p:nvPr>
        </p:nvSpPr>
        <p:spPr/>
        <p:txBody>
          <a:bodyPr/>
          <a:lstStyle/>
          <a:p>
            <a:r>
              <a:rPr lang="en-US" smtClean="0"/>
              <a:t>- </a:t>
            </a:r>
            <a:fld id="{D174BAF6-F8F2-EF4F-936C-8DF63288C82F}" type="slidenum">
              <a:rPr lang="en-US" smtClean="0"/>
              <a:pPr/>
              <a:t>10</a:t>
            </a:fld>
            <a:r>
              <a:rPr lang="en-US" smtClean="0"/>
              <a:t> -</a:t>
            </a:r>
            <a:endParaRPr lang="en-US" dirty="0"/>
          </a:p>
        </p:txBody>
      </p:sp>
      <p:sp>
        <p:nvSpPr>
          <p:cNvPr id="5" name="Date Placeholder 4"/>
          <p:cNvSpPr>
            <a:spLocks noGrp="1"/>
          </p:cNvSpPr>
          <p:nvPr>
            <p:ph type="dt" sz="half" idx="16"/>
          </p:nvPr>
        </p:nvSpPr>
        <p:spPr/>
        <p:txBody>
          <a:bodyPr/>
          <a:lstStyle/>
          <a:p>
            <a:fld id="{1F55A960-75D8-F841-A442-7DB93901541C}" type="datetime4">
              <a:rPr lang="en-US" smtClean="0"/>
              <a:t>February 16, 2017</a:t>
            </a:fld>
            <a:endParaRPr lang="en-US" dirty="0"/>
          </a:p>
        </p:txBody>
      </p:sp>
    </p:spTree>
    <p:extLst>
      <p:ext uri="{BB962C8B-B14F-4D97-AF65-F5344CB8AC3E}">
        <p14:creationId xmlns:p14="http://schemas.microsoft.com/office/powerpoint/2010/main" val="13074341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 Builds</a:t>
            </a:r>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11</a:t>
            </a:fld>
            <a:r>
              <a:rPr lang="en-US" smtClean="0"/>
              <a:t> -</a:t>
            </a:r>
            <a:endParaRPr lang="en-US" dirty="0"/>
          </a:p>
        </p:txBody>
      </p:sp>
      <p:sp>
        <p:nvSpPr>
          <p:cNvPr id="12" name="Content Placeholder 11"/>
          <p:cNvSpPr>
            <a:spLocks noGrp="1"/>
          </p:cNvSpPr>
          <p:nvPr>
            <p:ph idx="1"/>
          </p:nvPr>
        </p:nvSpPr>
        <p:spPr/>
        <p:txBody>
          <a:bodyPr>
            <a:normAutofit/>
          </a:bodyPr>
          <a:lstStyle/>
          <a:p>
            <a:r>
              <a:rPr lang="en-US" dirty="0" smtClean="0"/>
              <a:t>Advisor Version 2017 Update 1 is Installed on Cori. </a:t>
            </a:r>
          </a:p>
          <a:p>
            <a:pPr lvl="1"/>
            <a:r>
              <a:rPr lang="en-US" dirty="0" smtClean="0"/>
              <a:t>To add binaries to your path, </a:t>
            </a:r>
            <a:r>
              <a:rPr lang="en-US" dirty="0"/>
              <a:t>s</a:t>
            </a:r>
            <a:r>
              <a:rPr lang="en-US" dirty="0" smtClean="0"/>
              <a:t>imply use `module load advisor/2017.up1</a:t>
            </a:r>
          </a:p>
          <a:p>
            <a:r>
              <a:rPr lang="en-US" dirty="0" smtClean="0"/>
              <a:t>Local Installations of Unreleased Versions Provided for This Training can be Found Here:</a:t>
            </a:r>
          </a:p>
          <a:p>
            <a:pPr lvl="2"/>
            <a:r>
              <a:rPr lang="en-US" dirty="0" smtClean="0"/>
              <a:t>2017 Update2 </a:t>
            </a:r>
            <a:r>
              <a:rPr lang="en-US" dirty="0"/>
              <a:t>: /project/</a:t>
            </a:r>
            <a:r>
              <a:rPr lang="en-US" dirty="0" err="1"/>
              <a:t>projectdirs</a:t>
            </a:r>
            <a:r>
              <a:rPr lang="en-US" dirty="0"/>
              <a:t>/m1759</a:t>
            </a:r>
            <a:r>
              <a:rPr lang="en-US" dirty="0" smtClean="0"/>
              <a:t>/advisor_2017.1.2.501009</a:t>
            </a:r>
          </a:p>
          <a:p>
            <a:pPr lvl="2"/>
            <a:r>
              <a:rPr lang="en-US" dirty="0" smtClean="0"/>
              <a:t>2017 DRAM </a:t>
            </a:r>
            <a:r>
              <a:rPr lang="en-US" dirty="0"/>
              <a:t>: /project/</a:t>
            </a:r>
            <a:r>
              <a:rPr lang="en-US" dirty="0" err="1"/>
              <a:t>projectdirs</a:t>
            </a:r>
            <a:r>
              <a:rPr lang="en-US" dirty="0"/>
              <a:t>/m1759/</a:t>
            </a:r>
            <a:r>
              <a:rPr lang="en-US" dirty="0" err="1"/>
              <a:t>DRAM_Roofline_Roman_Friday</a:t>
            </a:r>
            <a:r>
              <a:rPr lang="en-US" dirty="0"/>
              <a:t>/Linux/</a:t>
            </a:r>
            <a:r>
              <a:rPr lang="en-US" dirty="0" smtClean="0"/>
              <a:t>advisor_2017_zip</a:t>
            </a:r>
          </a:p>
          <a:p>
            <a:pPr lvl="1"/>
            <a:r>
              <a:rPr lang="en-US" dirty="0" smtClean="0"/>
              <a:t>To add binaries to your path, use `source </a:t>
            </a:r>
            <a:r>
              <a:rPr lang="en-US" dirty="0" err="1" smtClean="0"/>
              <a:t>advixe-vars.sh</a:t>
            </a:r>
            <a:r>
              <a:rPr lang="en-US" dirty="0" smtClean="0"/>
              <a:t>` in one of the above directories</a:t>
            </a:r>
          </a:p>
        </p:txBody>
      </p:sp>
    </p:spTree>
    <p:extLst>
      <p:ext uri="{BB962C8B-B14F-4D97-AF65-F5344CB8AC3E}">
        <p14:creationId xmlns:p14="http://schemas.microsoft.com/office/powerpoint/2010/main" val="1446981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Advisor</a:t>
            </a:r>
            <a:endParaRPr lang="en-US" dirty="0"/>
          </a:p>
        </p:txBody>
      </p:sp>
      <p:sp>
        <p:nvSpPr>
          <p:cNvPr id="3" name="Content Placeholder 2"/>
          <p:cNvSpPr>
            <a:spLocks noGrp="1"/>
          </p:cNvSpPr>
          <p:nvPr>
            <p:ph idx="1"/>
          </p:nvPr>
        </p:nvSpPr>
        <p:spPr/>
        <p:txBody>
          <a:bodyPr>
            <a:normAutofit fontScale="92500" lnSpcReduction="20000"/>
          </a:bodyPr>
          <a:lstStyle/>
          <a:p>
            <a:r>
              <a:rPr lang="en-US" dirty="0"/>
              <a:t>To use the roofline feature </a:t>
            </a:r>
            <a:r>
              <a:rPr lang="en-US" dirty="0" smtClean="0"/>
              <a:t>in 2017 (</a:t>
            </a:r>
            <a:r>
              <a:rPr lang="en-US" dirty="0"/>
              <a:t>in GUI and cl), set </a:t>
            </a:r>
            <a:r>
              <a:rPr lang="en-US" dirty="0" err="1" smtClean="0"/>
              <a:t>env</a:t>
            </a:r>
            <a:r>
              <a:rPr lang="en-US" dirty="0" smtClean="0"/>
              <a:t> variable `ADVIXE_EXPERIMENTAL</a:t>
            </a:r>
            <a:r>
              <a:rPr lang="en-US" dirty="0"/>
              <a:t>=roofline`</a:t>
            </a:r>
          </a:p>
          <a:p>
            <a:r>
              <a:rPr lang="en-US" dirty="0" smtClean="0"/>
              <a:t>To collect data for roofline, do two collections: survey and </a:t>
            </a:r>
            <a:r>
              <a:rPr lang="en-US" dirty="0" err="1" smtClean="0"/>
              <a:t>tripcounts</a:t>
            </a:r>
            <a:r>
              <a:rPr lang="en-US" dirty="0" smtClean="0"/>
              <a:t>. Add </a:t>
            </a:r>
            <a:r>
              <a:rPr lang="mr-IN" dirty="0" smtClean="0"/>
              <a:t>–</a:t>
            </a:r>
            <a:r>
              <a:rPr lang="en-US" dirty="0" smtClean="0"/>
              <a:t>flops-and-masks flag to </a:t>
            </a:r>
            <a:r>
              <a:rPr lang="en-US" dirty="0" err="1" smtClean="0"/>
              <a:t>tripcounts</a:t>
            </a:r>
            <a:r>
              <a:rPr lang="en-US" dirty="0" smtClean="0"/>
              <a:t>.</a:t>
            </a:r>
          </a:p>
          <a:p>
            <a:pPr lvl="1"/>
            <a:r>
              <a:rPr lang="en-US" dirty="0" err="1" smtClean="0"/>
              <a:t>advixe</a:t>
            </a:r>
            <a:r>
              <a:rPr lang="en-US" dirty="0"/>
              <a:t>-cl -v -collect survey -project-</a:t>
            </a:r>
            <a:r>
              <a:rPr lang="en-US" dirty="0" err="1"/>
              <a:t>dir</a:t>
            </a:r>
            <a:r>
              <a:rPr lang="en-US" dirty="0" smtClean="0"/>
              <a:t>=&lt;</a:t>
            </a:r>
            <a:r>
              <a:rPr lang="en-US" dirty="0" err="1" smtClean="0"/>
              <a:t>same_dir_name</a:t>
            </a:r>
            <a:r>
              <a:rPr lang="en-US" dirty="0" smtClean="0"/>
              <a:t>&gt; -</a:t>
            </a:r>
            <a:r>
              <a:rPr lang="en-US" dirty="0"/>
              <a:t>data-limit=0 </a:t>
            </a:r>
            <a:r>
              <a:rPr lang="en-US" dirty="0" smtClean="0"/>
              <a:t>&lt;</a:t>
            </a:r>
            <a:r>
              <a:rPr lang="en-US" dirty="0" err="1" smtClean="0"/>
              <a:t>your_executable</a:t>
            </a:r>
            <a:r>
              <a:rPr lang="en-US" dirty="0"/>
              <a:t>&gt;</a:t>
            </a:r>
            <a:endParaRPr lang="en-US" dirty="0" smtClean="0"/>
          </a:p>
          <a:p>
            <a:pPr lvl="1"/>
            <a:r>
              <a:rPr lang="en-US" dirty="0" err="1" smtClean="0"/>
              <a:t>advixe</a:t>
            </a:r>
            <a:r>
              <a:rPr lang="en-US" dirty="0"/>
              <a:t>-cl -v -collect </a:t>
            </a:r>
            <a:r>
              <a:rPr lang="en-US" dirty="0" err="1"/>
              <a:t>tripcounts</a:t>
            </a:r>
            <a:r>
              <a:rPr lang="en-US" dirty="0"/>
              <a:t> -flops-and-masks -project-</a:t>
            </a:r>
            <a:r>
              <a:rPr lang="en-US" dirty="0" err="1"/>
              <a:t>dir</a:t>
            </a:r>
            <a:r>
              <a:rPr lang="en-US" dirty="0" smtClean="0"/>
              <a:t>=&lt;</a:t>
            </a:r>
            <a:r>
              <a:rPr lang="en-US" dirty="0" err="1" smtClean="0"/>
              <a:t>same_dir_name</a:t>
            </a:r>
            <a:r>
              <a:rPr lang="en-US" dirty="0" smtClean="0"/>
              <a:t>&gt; -</a:t>
            </a:r>
            <a:r>
              <a:rPr lang="en-US" dirty="0"/>
              <a:t>data-limit=0 </a:t>
            </a:r>
            <a:r>
              <a:rPr lang="en-US" dirty="0" smtClean="0"/>
              <a:t>&lt;</a:t>
            </a:r>
            <a:r>
              <a:rPr lang="en-US" dirty="0" err="1" smtClean="0"/>
              <a:t>your_executable</a:t>
            </a:r>
            <a:r>
              <a:rPr lang="en-US" dirty="0" smtClean="0"/>
              <a:t>&gt;</a:t>
            </a:r>
          </a:p>
          <a:p>
            <a:r>
              <a:rPr lang="en-US" dirty="0" smtClean="0"/>
              <a:t>To use DRAM roofline, add --</a:t>
            </a:r>
            <a:r>
              <a:rPr lang="en-US" dirty="0" err="1" smtClean="0"/>
              <a:t>vtune</a:t>
            </a:r>
            <a:r>
              <a:rPr lang="en-US" dirty="0" smtClean="0"/>
              <a:t> flag to #SBATCH/</a:t>
            </a:r>
            <a:r>
              <a:rPr lang="en-US" dirty="0" err="1" smtClean="0"/>
              <a:t>salloc</a:t>
            </a:r>
            <a:r>
              <a:rPr lang="en-US" dirty="0" smtClean="0"/>
              <a:t> (sets </a:t>
            </a:r>
            <a:r>
              <a:rPr lang="en-US" dirty="0" err="1" smtClean="0"/>
              <a:t>perf_event_paranoid</a:t>
            </a:r>
            <a:r>
              <a:rPr lang="en-US" dirty="0" smtClean="0"/>
              <a:t>=0</a:t>
            </a:r>
            <a:r>
              <a:rPr lang="en-US" dirty="0" smtClean="0"/>
              <a:t>)</a:t>
            </a:r>
          </a:p>
          <a:p>
            <a:pPr lvl="1"/>
            <a:r>
              <a:rPr lang="en-US" dirty="0" err="1"/>
              <a:t>salloc</a:t>
            </a:r>
            <a:r>
              <a:rPr lang="en-US" dirty="0"/>
              <a:t> -N 1 -p debug -t 0:30:00 -C </a:t>
            </a:r>
            <a:r>
              <a:rPr lang="en-US" dirty="0" err="1" smtClean="0"/>
              <a:t>haswell</a:t>
            </a:r>
            <a:r>
              <a:rPr lang="en-US" dirty="0" smtClean="0"/>
              <a:t> -</a:t>
            </a:r>
            <a:r>
              <a:rPr lang="en-US" dirty="0"/>
              <a:t>-</a:t>
            </a:r>
            <a:r>
              <a:rPr lang="en-US" dirty="0" err="1"/>
              <a:t>vtune</a:t>
            </a:r>
            <a:endParaRPr lang="en-US" dirty="0" smtClean="0"/>
          </a:p>
          <a:p>
            <a:r>
              <a:rPr lang="en-US" dirty="0" smtClean="0"/>
              <a:t>GUI works reasonably well through NX, see http://</a:t>
            </a:r>
            <a:r>
              <a:rPr lang="en-US" dirty="0" err="1" smtClean="0"/>
              <a:t>www.nersc.gov</a:t>
            </a:r>
            <a:r>
              <a:rPr lang="en-US" dirty="0" smtClean="0"/>
              <a:t>/users/connecting-to-</a:t>
            </a:r>
            <a:r>
              <a:rPr lang="en-US" dirty="0" err="1" smtClean="0"/>
              <a:t>nersc</a:t>
            </a:r>
            <a:r>
              <a:rPr lang="en-US" dirty="0" smtClean="0"/>
              <a:t>/using</a:t>
            </a:r>
            <a:r>
              <a:rPr lang="en-US" dirty="0"/>
              <a:t>-</a:t>
            </a:r>
            <a:r>
              <a:rPr lang="en-US" dirty="0" err="1"/>
              <a:t>nx</a:t>
            </a:r>
            <a:r>
              <a:rPr lang="en-US" dirty="0" smtClean="0"/>
              <a:t>/</a:t>
            </a:r>
          </a:p>
          <a:p>
            <a:pPr marL="0" indent="0">
              <a:buNone/>
            </a:pPr>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12</a:t>
            </a:fld>
            <a:r>
              <a:rPr lang="en-US" smtClean="0"/>
              <a:t> -</a:t>
            </a:r>
            <a:endParaRPr lang="en-US" dirty="0"/>
          </a:p>
        </p:txBody>
      </p:sp>
    </p:spTree>
    <p:extLst>
      <p:ext uri="{BB962C8B-B14F-4D97-AF65-F5344CB8AC3E}">
        <p14:creationId xmlns:p14="http://schemas.microsoft.com/office/powerpoint/2010/main" val="3502416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 </a:t>
            </a:r>
            <a:r>
              <a:rPr lang="en-US" dirty="0" err="1" smtClean="0"/>
              <a:t>HowTo</a:t>
            </a:r>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13</a:t>
            </a:fld>
            <a:r>
              <a:rPr lang="en-US" smtClean="0"/>
              <a:t> -</a:t>
            </a:r>
            <a:endParaRPr lang="en-US" dirty="0"/>
          </a:p>
        </p:txBody>
      </p:sp>
      <p:sp>
        <p:nvSpPr>
          <p:cNvPr id="12" name="Content Placeholder 11"/>
          <p:cNvSpPr>
            <a:spLocks noGrp="1"/>
          </p:cNvSpPr>
          <p:nvPr>
            <p:ph idx="1"/>
          </p:nvPr>
        </p:nvSpPr>
        <p:spPr/>
        <p:txBody>
          <a:bodyPr>
            <a:normAutofit fontScale="62500" lnSpcReduction="20000"/>
          </a:bodyPr>
          <a:lstStyle/>
          <a:p>
            <a:r>
              <a:rPr lang="en-US" dirty="0" smtClean="0"/>
              <a:t>Advisor Version 2017 Update 1 is Installed on Cori. </a:t>
            </a:r>
          </a:p>
          <a:p>
            <a:pPr lvl="1"/>
            <a:r>
              <a:rPr lang="en-US" dirty="0" smtClean="0"/>
              <a:t>To add binaries to your path, </a:t>
            </a:r>
            <a:r>
              <a:rPr lang="en-US" dirty="0"/>
              <a:t>s</a:t>
            </a:r>
            <a:r>
              <a:rPr lang="en-US" dirty="0" smtClean="0"/>
              <a:t>imply use `module load advisor/2017.up1</a:t>
            </a:r>
          </a:p>
          <a:p>
            <a:r>
              <a:rPr lang="en-US" dirty="0" smtClean="0"/>
              <a:t>Local Installations of Unreleased Versions Provided for This Training can be Found Here:</a:t>
            </a:r>
          </a:p>
          <a:p>
            <a:pPr lvl="2"/>
            <a:r>
              <a:rPr lang="en-US" dirty="0" smtClean="0"/>
              <a:t>2017 Update2 </a:t>
            </a:r>
            <a:r>
              <a:rPr lang="en-US" dirty="0"/>
              <a:t>: /project/</a:t>
            </a:r>
            <a:r>
              <a:rPr lang="en-US" dirty="0" err="1"/>
              <a:t>projectdirs</a:t>
            </a:r>
            <a:r>
              <a:rPr lang="en-US" dirty="0"/>
              <a:t>/m1759</a:t>
            </a:r>
            <a:r>
              <a:rPr lang="en-US" dirty="0" smtClean="0"/>
              <a:t>/advisor_2017.1.2.501009</a:t>
            </a:r>
          </a:p>
          <a:p>
            <a:pPr lvl="2"/>
            <a:r>
              <a:rPr lang="en-US" dirty="0" smtClean="0"/>
              <a:t>2017 DRAM </a:t>
            </a:r>
            <a:r>
              <a:rPr lang="en-US" dirty="0"/>
              <a:t>: /project/</a:t>
            </a:r>
            <a:r>
              <a:rPr lang="en-US" dirty="0" err="1"/>
              <a:t>projectdirs</a:t>
            </a:r>
            <a:r>
              <a:rPr lang="en-US" dirty="0"/>
              <a:t>/m1759/</a:t>
            </a:r>
            <a:r>
              <a:rPr lang="en-US" dirty="0" err="1"/>
              <a:t>DRAM_Roofline_Roman_Friday</a:t>
            </a:r>
            <a:r>
              <a:rPr lang="en-US" dirty="0"/>
              <a:t>/Linux/</a:t>
            </a:r>
            <a:r>
              <a:rPr lang="en-US" dirty="0" smtClean="0"/>
              <a:t>advisor_2017_zip</a:t>
            </a:r>
          </a:p>
          <a:p>
            <a:pPr lvl="1"/>
            <a:r>
              <a:rPr lang="en-US" dirty="0" smtClean="0"/>
              <a:t>To add binaries to your path, use `source </a:t>
            </a:r>
            <a:r>
              <a:rPr lang="en-US" dirty="0" err="1" smtClean="0"/>
              <a:t>advixe-vars.sh</a:t>
            </a:r>
            <a:r>
              <a:rPr lang="en-US" dirty="0" smtClean="0"/>
              <a:t>` in one of the above </a:t>
            </a:r>
            <a:r>
              <a:rPr lang="en-US" dirty="0" smtClean="0"/>
              <a:t>directories</a:t>
            </a:r>
          </a:p>
          <a:p>
            <a:r>
              <a:rPr lang="en-US" dirty="0"/>
              <a:t>To use the roofline feature in 2017 (in GUI and cl), set </a:t>
            </a:r>
            <a:r>
              <a:rPr lang="en-US" dirty="0" err="1"/>
              <a:t>env</a:t>
            </a:r>
            <a:r>
              <a:rPr lang="en-US" dirty="0"/>
              <a:t> variable `ADVIXE_EXPERIMENTAL=roofline`</a:t>
            </a:r>
          </a:p>
          <a:p>
            <a:r>
              <a:rPr lang="en-US" dirty="0"/>
              <a:t>To collect data for roofline, do two collections: survey and </a:t>
            </a:r>
            <a:r>
              <a:rPr lang="en-US" dirty="0" err="1"/>
              <a:t>tripcounts</a:t>
            </a:r>
            <a:r>
              <a:rPr lang="en-US" dirty="0"/>
              <a:t>. Add </a:t>
            </a:r>
            <a:r>
              <a:rPr lang="mr-IN" dirty="0"/>
              <a:t>–</a:t>
            </a:r>
            <a:r>
              <a:rPr lang="en-US" dirty="0"/>
              <a:t>flops-and-masks flag to </a:t>
            </a:r>
            <a:r>
              <a:rPr lang="en-US" dirty="0" err="1"/>
              <a:t>tripcounts</a:t>
            </a:r>
            <a:r>
              <a:rPr lang="en-US" dirty="0"/>
              <a:t>.</a:t>
            </a:r>
          </a:p>
          <a:p>
            <a:pPr lvl="1"/>
            <a:r>
              <a:rPr lang="en-US" dirty="0" err="1"/>
              <a:t>advixe</a:t>
            </a:r>
            <a:r>
              <a:rPr lang="en-US" dirty="0"/>
              <a:t>-cl -v -collect survey -project-</a:t>
            </a:r>
            <a:r>
              <a:rPr lang="en-US" dirty="0" err="1"/>
              <a:t>dir</a:t>
            </a:r>
            <a:r>
              <a:rPr lang="en-US" dirty="0"/>
              <a:t>=&lt;</a:t>
            </a:r>
            <a:r>
              <a:rPr lang="en-US" dirty="0" err="1"/>
              <a:t>same_dir_name</a:t>
            </a:r>
            <a:r>
              <a:rPr lang="en-US" dirty="0"/>
              <a:t>&gt; -data-limit=0 &lt;</a:t>
            </a:r>
            <a:r>
              <a:rPr lang="en-US" dirty="0" err="1"/>
              <a:t>your_executable</a:t>
            </a:r>
            <a:r>
              <a:rPr lang="en-US" dirty="0"/>
              <a:t>&gt;</a:t>
            </a:r>
          </a:p>
          <a:p>
            <a:pPr lvl="1"/>
            <a:r>
              <a:rPr lang="en-US" dirty="0" err="1"/>
              <a:t>advixe</a:t>
            </a:r>
            <a:r>
              <a:rPr lang="en-US" dirty="0"/>
              <a:t>-cl -v -collect </a:t>
            </a:r>
            <a:r>
              <a:rPr lang="en-US" dirty="0" err="1"/>
              <a:t>tripcounts</a:t>
            </a:r>
            <a:r>
              <a:rPr lang="en-US" dirty="0"/>
              <a:t> -flops-and-masks -project-</a:t>
            </a:r>
            <a:r>
              <a:rPr lang="en-US" dirty="0" err="1"/>
              <a:t>dir</a:t>
            </a:r>
            <a:r>
              <a:rPr lang="en-US" dirty="0"/>
              <a:t>=&lt;</a:t>
            </a:r>
            <a:r>
              <a:rPr lang="en-US" dirty="0" err="1"/>
              <a:t>same_dir_name</a:t>
            </a:r>
            <a:r>
              <a:rPr lang="en-US" dirty="0"/>
              <a:t>&gt; -data-limit=0 &lt;</a:t>
            </a:r>
            <a:r>
              <a:rPr lang="en-US" dirty="0" err="1"/>
              <a:t>your_executable</a:t>
            </a:r>
            <a:r>
              <a:rPr lang="en-US" dirty="0"/>
              <a:t>&gt;</a:t>
            </a:r>
          </a:p>
          <a:p>
            <a:r>
              <a:rPr lang="en-US" dirty="0"/>
              <a:t>To use DRAM roofline, add --</a:t>
            </a:r>
            <a:r>
              <a:rPr lang="en-US" dirty="0" err="1"/>
              <a:t>vtune</a:t>
            </a:r>
            <a:r>
              <a:rPr lang="en-US" dirty="0"/>
              <a:t> flag to #SBATCH/</a:t>
            </a:r>
            <a:r>
              <a:rPr lang="en-US" dirty="0" err="1"/>
              <a:t>salloc</a:t>
            </a:r>
            <a:r>
              <a:rPr lang="en-US" dirty="0"/>
              <a:t> (sets </a:t>
            </a:r>
            <a:r>
              <a:rPr lang="en-US" dirty="0" err="1"/>
              <a:t>perf_event_paranoid</a:t>
            </a:r>
            <a:r>
              <a:rPr lang="en-US" dirty="0"/>
              <a:t>=0)</a:t>
            </a:r>
          </a:p>
          <a:p>
            <a:r>
              <a:rPr lang="en-US" dirty="0"/>
              <a:t>GUI works reasonably well through NX, see http://</a:t>
            </a:r>
            <a:r>
              <a:rPr lang="en-US" dirty="0" err="1"/>
              <a:t>www.nersc.gov</a:t>
            </a:r>
            <a:r>
              <a:rPr lang="en-US" dirty="0"/>
              <a:t>/users/connecting-to-</a:t>
            </a:r>
            <a:r>
              <a:rPr lang="en-US" dirty="0" err="1"/>
              <a:t>nersc</a:t>
            </a:r>
            <a:r>
              <a:rPr lang="en-US" dirty="0"/>
              <a:t>/using-</a:t>
            </a:r>
            <a:r>
              <a:rPr lang="en-US" dirty="0" err="1"/>
              <a:t>nx</a:t>
            </a:r>
            <a:r>
              <a:rPr lang="en-US" dirty="0" smtClean="0"/>
              <a:t>/</a:t>
            </a:r>
            <a:endParaRPr lang="en-US" dirty="0"/>
          </a:p>
        </p:txBody>
      </p:sp>
    </p:spTree>
    <p:extLst>
      <p:ext uri="{BB962C8B-B14F-4D97-AF65-F5344CB8AC3E}">
        <p14:creationId xmlns:p14="http://schemas.microsoft.com/office/powerpoint/2010/main" val="4254109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National Energy Research Scientific Computing Center</a:t>
            </a:r>
            <a:endParaRPr lang="en-US" dirty="0"/>
          </a:p>
        </p:txBody>
      </p:sp>
      <p:sp>
        <p:nvSpPr>
          <p:cNvPr id="3" name="Slide Number Placeholder 2"/>
          <p:cNvSpPr>
            <a:spLocks noGrp="1"/>
          </p:cNvSpPr>
          <p:nvPr>
            <p:ph type="sldNum" sz="quarter" idx="11"/>
          </p:nvPr>
        </p:nvSpPr>
        <p:spPr/>
        <p:txBody>
          <a:bodyPr/>
          <a:lstStyle/>
          <a:p>
            <a:r>
              <a:rPr lang="en-US" smtClean="0"/>
              <a:t>- </a:t>
            </a:r>
            <a:fld id="{D174BAF6-F8F2-EF4F-936C-8DF63288C82F}" type="slidenum">
              <a:rPr lang="en-US" smtClean="0"/>
              <a:pPr/>
              <a:t>14</a:t>
            </a:fld>
            <a:r>
              <a:rPr lang="en-US"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smtClean="0"/>
              <a:t>Agenda”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5818945"/>
              </p:ext>
            </p:extLst>
          </p:nvPr>
        </p:nvGraphicFramePr>
        <p:xfrm>
          <a:off x="457200" y="1295400"/>
          <a:ext cx="8229600" cy="48717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p>
                  </a:txBody>
                  <a:tcPr/>
                </a:tc>
                <a:tc>
                  <a:txBody>
                    <a:bodyPr/>
                    <a:lstStyle/>
                    <a:p>
                      <a:r>
                        <a:rPr lang="en-US" dirty="0" smtClean="0"/>
                        <a:t>Thursday</a:t>
                      </a:r>
                      <a:endParaRPr lang="en-US" dirty="0"/>
                    </a:p>
                  </a:txBody>
                  <a:tcPr/>
                </a:tc>
                <a:tc>
                  <a:txBody>
                    <a:bodyPr/>
                    <a:lstStyle/>
                    <a:p>
                      <a:r>
                        <a:rPr lang="en-US" dirty="0" smtClean="0"/>
                        <a:t>Friday</a:t>
                      </a:r>
                      <a:endParaRPr lang="en-US" dirty="0"/>
                    </a:p>
                  </a:txBody>
                  <a:tcPr/>
                </a:tc>
              </a:tr>
              <a:tr h="370840">
                <a:tc>
                  <a:txBody>
                    <a:bodyPr/>
                    <a:lstStyle/>
                    <a:p>
                      <a:r>
                        <a:rPr lang="en-US" dirty="0" smtClean="0"/>
                        <a:t>9-10</a:t>
                      </a:r>
                      <a:endParaRPr lang="en-US" dirty="0"/>
                    </a:p>
                  </a:txBody>
                  <a:tcPr/>
                </a:tc>
                <a:tc>
                  <a:txBody>
                    <a:bodyPr/>
                    <a:lstStyle/>
                    <a:p>
                      <a:r>
                        <a:rPr lang="en-US" dirty="0" smtClean="0"/>
                        <a:t>Welcoming statements &amp; Safety Minute (TK)</a:t>
                      </a:r>
                      <a:br>
                        <a:rPr lang="en-US" dirty="0" smtClean="0"/>
                      </a:br>
                      <a:r>
                        <a:rPr lang="en-US" dirty="0" smtClean="0"/>
                        <a:t>Introduction</a:t>
                      </a:r>
                      <a:r>
                        <a:rPr lang="en-US" baseline="0" dirty="0" smtClean="0"/>
                        <a:t> to Roofline (TK)</a:t>
                      </a:r>
                      <a:endParaRPr lang="en-US" dirty="0"/>
                    </a:p>
                  </a:txBody>
                  <a:tcPr/>
                </a:tc>
                <a:tc>
                  <a:txBody>
                    <a:bodyPr/>
                    <a:lstStyle/>
                    <a:p>
                      <a:r>
                        <a:rPr lang="en-US" dirty="0" smtClean="0"/>
                        <a:t>hands-on</a:t>
                      </a:r>
                      <a:endParaRPr lang="en-US" dirty="0"/>
                    </a:p>
                  </a:txBody>
                  <a:tcPr/>
                </a:tc>
              </a:tr>
              <a:tr h="370840">
                <a:tc>
                  <a:txBody>
                    <a:bodyPr/>
                    <a:lstStyle/>
                    <a:p>
                      <a:r>
                        <a:rPr lang="en-US" dirty="0" smtClean="0"/>
                        <a:t>10-11</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Introduction to</a:t>
                      </a:r>
                      <a:r>
                        <a:rPr lang="en-US" baseline="0" dirty="0" smtClean="0"/>
                        <a:t> </a:t>
                      </a:r>
                      <a:r>
                        <a:rPr lang="en-US" dirty="0" smtClean="0"/>
                        <a:t>Roofline Model Automation (ZM)</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Favors of Roofline automation (ZM)</a:t>
                      </a:r>
                      <a:endParaRPr lang="en-US" dirty="0"/>
                    </a:p>
                  </a:txBody>
                  <a:tcPr/>
                </a:tc>
                <a:tc>
                  <a:txBody>
                    <a:bodyPr/>
                    <a:lstStyle/>
                    <a:p>
                      <a:r>
                        <a:rPr lang="en-US" dirty="0" smtClean="0"/>
                        <a:t>hands-on</a:t>
                      </a:r>
                      <a:endParaRPr lang="en-US" dirty="0"/>
                    </a:p>
                  </a:txBody>
                  <a:tcPr/>
                </a:tc>
              </a:tr>
              <a:tr h="370840">
                <a:tc>
                  <a:txBody>
                    <a:bodyPr/>
                    <a:lstStyle/>
                    <a:p>
                      <a:r>
                        <a:rPr lang="en-US" dirty="0" smtClean="0"/>
                        <a:t>11-12</a:t>
                      </a:r>
                      <a:endParaRPr lang="en-US" dirty="0"/>
                    </a:p>
                  </a:txBody>
                  <a:tcPr/>
                </a:tc>
                <a:tc>
                  <a:txBody>
                    <a:bodyPr/>
                    <a:lstStyle/>
                    <a:p>
                      <a:r>
                        <a:rPr lang="en-US" dirty="0" smtClean="0"/>
                        <a:t>Set up for hands-on</a:t>
                      </a:r>
                      <a:endParaRPr lang="en-US" dirty="0"/>
                    </a:p>
                  </a:txBody>
                  <a:tcPr/>
                </a:tc>
                <a:tc>
                  <a:txBody>
                    <a:bodyPr/>
                    <a:lstStyle/>
                    <a:p>
                      <a:r>
                        <a:rPr lang="en-US" dirty="0" smtClean="0"/>
                        <a:t>hands-on</a:t>
                      </a:r>
                      <a:endParaRPr lang="en-US" dirty="0"/>
                    </a:p>
                  </a:txBody>
                  <a:tcPr/>
                </a:tc>
              </a:tr>
              <a:tr h="370840">
                <a:tc>
                  <a:txBody>
                    <a:bodyPr/>
                    <a:lstStyle/>
                    <a:p>
                      <a:r>
                        <a:rPr lang="en-US" dirty="0" smtClean="0"/>
                        <a:t>12-13</a:t>
                      </a:r>
                      <a:endParaRPr lang="en-US" dirty="0"/>
                    </a:p>
                  </a:txBody>
                  <a:tcPr/>
                </a:tc>
                <a:tc>
                  <a:txBody>
                    <a:bodyPr/>
                    <a:lstStyle/>
                    <a:p>
                      <a:r>
                        <a:rPr lang="en-US" dirty="0" smtClean="0"/>
                        <a:t>lunch</a:t>
                      </a:r>
                      <a:endParaRPr lang="en-US" dirty="0"/>
                    </a:p>
                  </a:txBody>
                  <a:tcPr/>
                </a:tc>
                <a:tc>
                  <a:txBody>
                    <a:bodyPr/>
                    <a:lstStyle/>
                    <a:p>
                      <a:r>
                        <a:rPr lang="en-US" dirty="0" smtClean="0"/>
                        <a:t>lunch</a:t>
                      </a:r>
                      <a:endParaRPr lang="en-US" dirty="0"/>
                    </a:p>
                  </a:txBody>
                  <a:tcPr/>
                </a:tc>
              </a:tr>
              <a:tr h="370840">
                <a:tc>
                  <a:txBody>
                    <a:bodyPr/>
                    <a:lstStyle/>
                    <a:p>
                      <a:r>
                        <a:rPr lang="en-US" dirty="0" smtClean="0"/>
                        <a:t>13-14</a:t>
                      </a:r>
                      <a:endParaRPr lang="en-US" dirty="0"/>
                    </a:p>
                  </a:txBody>
                  <a:tcPr/>
                </a:tc>
                <a:tc>
                  <a:txBody>
                    <a:bodyPr/>
                    <a:lstStyle/>
                    <a:p>
                      <a:r>
                        <a:rPr lang="en-US" dirty="0" smtClean="0"/>
                        <a:t>hands-on</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MILC case study (DD)</a:t>
                      </a:r>
                      <a:br>
                        <a:rPr lang="en-US" dirty="0" smtClean="0"/>
                      </a:br>
                      <a:r>
                        <a:rPr lang="en-US" dirty="0" smtClean="0"/>
                        <a:t>XGC1 case study (TK)</a:t>
                      </a:r>
                      <a:endParaRPr lang="en-US" dirty="0"/>
                    </a:p>
                  </a:txBody>
                  <a:tcPr/>
                </a:tc>
              </a:tr>
              <a:tr h="370840">
                <a:tc>
                  <a:txBody>
                    <a:bodyPr/>
                    <a:lstStyle/>
                    <a:p>
                      <a:r>
                        <a:rPr lang="en-US" dirty="0" smtClean="0"/>
                        <a:t>14-16</a:t>
                      </a:r>
                      <a:endParaRPr lang="en-US" dirty="0"/>
                    </a:p>
                  </a:txBody>
                  <a:tcPr/>
                </a:tc>
                <a:tc>
                  <a:txBody>
                    <a:bodyPr/>
                    <a:lstStyle/>
                    <a:p>
                      <a:r>
                        <a:rPr lang="en-US" dirty="0" smtClean="0"/>
                        <a:t>hands-on</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hands-on</a:t>
                      </a:r>
                      <a:endParaRPr lang="en-US" dirty="0"/>
                    </a:p>
                  </a:txBody>
                  <a:tcPr/>
                </a:tc>
              </a:tr>
              <a:tr h="370840">
                <a:tc>
                  <a:txBody>
                    <a:bodyPr/>
                    <a:lstStyle/>
                    <a:p>
                      <a:r>
                        <a:rPr lang="en-US" dirty="0" smtClean="0"/>
                        <a:t>16-17</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hands-on</a:t>
                      </a:r>
                    </a:p>
                  </a:txBody>
                  <a:tcPr/>
                </a:tc>
                <a:tc>
                  <a:txBody>
                    <a:bodyPr/>
                    <a:lstStyle/>
                    <a:p>
                      <a:r>
                        <a:rPr lang="en-US" dirty="0" smtClean="0"/>
                        <a:t>closing</a:t>
                      </a:r>
                      <a:r>
                        <a:rPr lang="en-US" baseline="0" dirty="0" smtClean="0"/>
                        <a:t> </a:t>
                      </a:r>
                      <a:r>
                        <a:rPr lang="en-US" baseline="0" smtClean="0"/>
                        <a:t>&amp; summary</a:t>
                      </a:r>
                      <a:endParaRPr lang="en-US" dirty="0"/>
                    </a:p>
                  </a:txBody>
                  <a:tcPr/>
                </a:tc>
              </a:tr>
            </a:tbl>
          </a:graphicData>
        </a:graphic>
      </p:graphicFrame>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2</a:t>
            </a:fld>
            <a:r>
              <a:rPr lang="en-US" smtClean="0"/>
              <a:t> -</a:t>
            </a:r>
            <a:endParaRPr lang="en-US" dirty="0"/>
          </a:p>
        </p:txBody>
      </p:sp>
    </p:spTree>
    <p:extLst>
      <p:ext uri="{BB962C8B-B14F-4D97-AF65-F5344CB8AC3E}">
        <p14:creationId xmlns:p14="http://schemas.microsoft.com/office/powerpoint/2010/main" val="3891884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Goals of This Training</a:t>
            </a:r>
            <a:endParaRPr lang="en-US" dirty="0"/>
          </a:p>
        </p:txBody>
      </p:sp>
      <p:sp>
        <p:nvSpPr>
          <p:cNvPr id="5" name="Content Placeholder 4"/>
          <p:cNvSpPr>
            <a:spLocks noGrp="1"/>
          </p:cNvSpPr>
          <p:nvPr>
            <p:ph idx="1"/>
          </p:nvPr>
        </p:nvSpPr>
        <p:spPr/>
        <p:txBody>
          <a:bodyPr>
            <a:normAutofit/>
          </a:bodyPr>
          <a:lstStyle/>
          <a:p>
            <a:r>
              <a:rPr lang="en-US" dirty="0"/>
              <a:t>P</a:t>
            </a:r>
            <a:r>
              <a:rPr lang="en-US" dirty="0" smtClean="0"/>
              <a:t>rovide </a:t>
            </a:r>
            <a:r>
              <a:rPr lang="en-US" dirty="0"/>
              <a:t>an </a:t>
            </a:r>
            <a:r>
              <a:rPr lang="en-US" dirty="0" smtClean="0"/>
              <a:t>understanding </a:t>
            </a:r>
            <a:r>
              <a:rPr lang="en-US" dirty="0"/>
              <a:t>of the Roofline methodology </a:t>
            </a:r>
            <a:endParaRPr lang="en-US" dirty="0" smtClean="0"/>
          </a:p>
          <a:p>
            <a:r>
              <a:rPr lang="en-US" dirty="0" smtClean="0"/>
              <a:t>Demonstrate Roofline features in Intel Advisor (Both Release and Development Versions)</a:t>
            </a:r>
            <a:endParaRPr lang="en-US" dirty="0"/>
          </a:p>
          <a:p>
            <a:r>
              <a:rPr lang="en-US" dirty="0"/>
              <a:t>E</a:t>
            </a:r>
            <a:r>
              <a:rPr lang="en-US" dirty="0" smtClean="0"/>
              <a:t>nable </a:t>
            </a:r>
            <a:r>
              <a:rPr lang="en-US" dirty="0"/>
              <a:t>attendees to characterize their application on the Roofline </a:t>
            </a:r>
            <a:r>
              <a:rPr lang="en-US" dirty="0" smtClean="0"/>
              <a:t>chart and provide an opportunity to work with Intel optimization experts</a:t>
            </a:r>
            <a:endParaRPr lang="en-US" dirty="0"/>
          </a:p>
          <a:p>
            <a:r>
              <a:rPr lang="en-US" dirty="0" smtClean="0"/>
              <a:t>Provide feedback to Intel Advisor team on the Roofline features</a:t>
            </a:r>
            <a:endParaRPr lang="en-US" dirty="0"/>
          </a:p>
        </p:txBody>
      </p:sp>
      <p:sp>
        <p:nvSpPr>
          <p:cNvPr id="3" name="Slide Number Placeholder 2"/>
          <p:cNvSpPr>
            <a:spLocks noGrp="1"/>
          </p:cNvSpPr>
          <p:nvPr>
            <p:ph type="sldNum" sz="quarter" idx="4"/>
          </p:nvPr>
        </p:nvSpPr>
        <p:spPr/>
        <p:txBody>
          <a:bodyPr/>
          <a:lstStyle/>
          <a:p>
            <a:r>
              <a:rPr lang="en-US" smtClean="0"/>
              <a:t>- </a:t>
            </a:r>
            <a:fld id="{D174BAF6-F8F2-EF4F-936C-8DF63288C82F}" type="slidenum">
              <a:rPr lang="en-US" smtClean="0"/>
              <a:pPr/>
              <a:t>3</a:t>
            </a:fld>
            <a:r>
              <a:rPr lang="en-US" smtClean="0"/>
              <a:t> -</a:t>
            </a:r>
            <a:endParaRPr lang="en-US" dirty="0"/>
          </a:p>
        </p:txBody>
      </p:sp>
    </p:spTree>
    <p:extLst>
      <p:ext uri="{BB962C8B-B14F-4D97-AF65-F5344CB8AC3E}">
        <p14:creationId xmlns:p14="http://schemas.microsoft.com/office/powerpoint/2010/main" val="25580942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Tuomas Koskela</a:t>
            </a:r>
            <a:br>
              <a:rPr lang="en-US" dirty="0" smtClean="0"/>
            </a:br>
            <a:r>
              <a:rPr lang="en-US" sz="2000" dirty="0" smtClean="0"/>
              <a:t>Safety Expert</a:t>
            </a:r>
            <a:endParaRPr lang="en-US" sz="2000" dirty="0"/>
          </a:p>
        </p:txBody>
      </p:sp>
      <p:sp>
        <p:nvSpPr>
          <p:cNvPr id="3" name="Text Placeholder 2"/>
          <p:cNvSpPr>
            <a:spLocks noGrp="1"/>
          </p:cNvSpPr>
          <p:nvPr>
            <p:ph type="body" sz="half" idx="2"/>
          </p:nvPr>
        </p:nvSpPr>
        <p:spPr/>
        <p:txBody>
          <a:bodyPr/>
          <a:lstStyle/>
          <a:p>
            <a:r>
              <a:rPr lang="en-US" dirty="0" smtClean="0"/>
              <a:t>Wang Hall Safety Minute</a:t>
            </a:r>
            <a:endParaRPr lang="en-US" dirty="0"/>
          </a:p>
        </p:txBody>
      </p:sp>
      <p:sp>
        <p:nvSpPr>
          <p:cNvPr id="4" name="Slide Number Placeholder 3"/>
          <p:cNvSpPr>
            <a:spLocks noGrp="1"/>
          </p:cNvSpPr>
          <p:nvPr>
            <p:ph type="sldNum" sz="quarter" idx="11"/>
          </p:nvPr>
        </p:nvSpPr>
        <p:spPr/>
        <p:txBody>
          <a:bodyPr/>
          <a:lstStyle/>
          <a:p>
            <a:r>
              <a:rPr lang="en-US" smtClean="0"/>
              <a:t>- </a:t>
            </a:r>
            <a:fld id="{D174BAF6-F8F2-EF4F-936C-8DF63288C82F}" type="slidenum">
              <a:rPr lang="en-US" smtClean="0"/>
              <a:pPr/>
              <a:t>4</a:t>
            </a:fld>
            <a:r>
              <a:rPr lang="en-US" smtClean="0"/>
              <a:t> -</a:t>
            </a:r>
            <a:endParaRPr lang="en-US" dirty="0"/>
          </a:p>
        </p:txBody>
      </p:sp>
      <p:sp>
        <p:nvSpPr>
          <p:cNvPr id="5" name="Date Placeholder 4"/>
          <p:cNvSpPr>
            <a:spLocks noGrp="1"/>
          </p:cNvSpPr>
          <p:nvPr>
            <p:ph type="dt" sz="half" idx="16"/>
          </p:nvPr>
        </p:nvSpPr>
        <p:spPr/>
        <p:txBody>
          <a:bodyPr/>
          <a:lstStyle/>
          <a:p>
            <a:fld id="{1F55A960-75D8-F841-A442-7DB93901541C}" type="datetime4">
              <a:rPr lang="en-US" smtClean="0"/>
              <a:t>February 16, 2017</a:t>
            </a:fld>
            <a:endParaRPr lang="en-US" dirty="0"/>
          </a:p>
        </p:txBody>
      </p:sp>
    </p:spTree>
    <p:extLst>
      <p:ext uri="{BB962C8B-B14F-4D97-AF65-F5344CB8AC3E}">
        <p14:creationId xmlns:p14="http://schemas.microsoft.com/office/powerpoint/2010/main" val="306097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In the event of a fire</a:t>
            </a:r>
            <a:r>
              <a:rPr lang="en-US" dirty="0"/>
              <a:t>:</a:t>
            </a:r>
            <a:endParaRPr lang="en-US" dirty="0" smtClean="0"/>
          </a:p>
          <a:p>
            <a:r>
              <a:rPr lang="en-US" dirty="0"/>
              <a:t>H</a:t>
            </a:r>
            <a:r>
              <a:rPr lang="en-US" dirty="0" smtClean="0"/>
              <a:t>orn/strobes will activate.</a:t>
            </a:r>
          </a:p>
          <a:p>
            <a:r>
              <a:rPr lang="en-US" dirty="0" smtClean="0"/>
              <a:t>Evacuate immediately through the northeast or southeast exits. Main (3</a:t>
            </a:r>
            <a:r>
              <a:rPr lang="en-US" baseline="30000" dirty="0" smtClean="0"/>
              <a:t>rd</a:t>
            </a:r>
            <a:r>
              <a:rPr lang="en-US" dirty="0" smtClean="0"/>
              <a:t>) floor occupants can use the center exit.</a:t>
            </a:r>
          </a:p>
          <a:p>
            <a:r>
              <a:rPr lang="en-US" dirty="0" smtClean="0"/>
              <a:t>If possible without delaying your evacuation, take personal belongings such as your wallet, keys and coat.  You may not be able to return.</a:t>
            </a:r>
          </a:p>
          <a:p>
            <a:r>
              <a:rPr lang="en-US" dirty="0"/>
              <a:t>Follow instructions of Building Emergency Team members who will direct you to the Assembly Area behind </a:t>
            </a:r>
            <a:r>
              <a:rPr lang="en-US" dirty="0" smtClean="0"/>
              <a:t>Building 70A.</a:t>
            </a:r>
            <a:endParaRPr lang="en-US" dirty="0"/>
          </a:p>
          <a:p>
            <a:r>
              <a:rPr lang="en-US" dirty="0" smtClean="0"/>
              <a:t>An additional Assembly Area is located outside Building 88, below Wang Hall and across Cyclotron Road.</a:t>
            </a:r>
            <a:endParaRPr lang="en-US" dirty="0"/>
          </a:p>
        </p:txBody>
      </p:sp>
    </p:spTree>
    <p:extLst>
      <p:ext uri="{BB962C8B-B14F-4D97-AF65-F5344CB8AC3E}">
        <p14:creationId xmlns:p14="http://schemas.microsoft.com/office/powerpoint/2010/main" val="2822932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Seismic Safety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 the event of an earthquake, please:</a:t>
            </a:r>
          </a:p>
          <a:p>
            <a:r>
              <a:rPr lang="en-US" dirty="0" smtClean="0"/>
              <a:t>Duck, Cover, and Hold On to something solid until the shaking stops. </a:t>
            </a:r>
          </a:p>
          <a:p>
            <a:r>
              <a:rPr lang="en-US" dirty="0" smtClean="0"/>
              <a:t>If there is nothing to duck under, take shelter next to a solid wall, or squat down in place, and cover your head with your arms.</a:t>
            </a:r>
          </a:p>
          <a:p>
            <a:r>
              <a:rPr lang="en-US" dirty="0" smtClean="0"/>
              <a:t>In the machine room, move away from the computer racks, but stay within the blue “moat”.</a:t>
            </a:r>
          </a:p>
          <a:p>
            <a:r>
              <a:rPr lang="en-US" dirty="0" smtClean="0"/>
              <a:t>Once shaking has stopped, evacuate as just described.</a:t>
            </a:r>
          </a:p>
        </p:txBody>
      </p:sp>
    </p:spTree>
    <p:extLst>
      <p:ext uri="{BB962C8B-B14F-4D97-AF65-F5344CB8AC3E}">
        <p14:creationId xmlns:p14="http://schemas.microsoft.com/office/powerpoint/2010/main" val="102511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Handicapped Egress</a:t>
            </a:r>
            <a:endParaRPr lang="en-US" dirty="0"/>
          </a:p>
        </p:txBody>
      </p:sp>
      <p:sp>
        <p:nvSpPr>
          <p:cNvPr id="3" name="Content Placeholder 2"/>
          <p:cNvSpPr>
            <a:spLocks noGrp="1"/>
          </p:cNvSpPr>
          <p:nvPr>
            <p:ph idx="1"/>
          </p:nvPr>
        </p:nvSpPr>
        <p:spPr/>
        <p:txBody>
          <a:bodyPr/>
          <a:lstStyle/>
          <a:p>
            <a:pPr marL="0" indent="0">
              <a:buNone/>
            </a:pPr>
            <a:r>
              <a:rPr lang="en-US" dirty="0" smtClean="0"/>
              <a:t>Anyone with limited mobility:</a:t>
            </a:r>
          </a:p>
          <a:p>
            <a:r>
              <a:rPr lang="en-US" dirty="0" smtClean="0"/>
              <a:t>Should evacuate to one of the Areas of Refuge located in the northeast and southeast stairwells (4</a:t>
            </a:r>
            <a:r>
              <a:rPr lang="en-US" baseline="30000" dirty="0" smtClean="0"/>
              <a:t>th</a:t>
            </a:r>
            <a:r>
              <a:rPr lang="en-US" dirty="0" smtClean="0"/>
              <a:t> floor) or just outside the building (3</a:t>
            </a:r>
            <a:r>
              <a:rPr lang="en-US" baseline="30000" dirty="0" smtClean="0"/>
              <a:t>rd</a:t>
            </a:r>
            <a:r>
              <a:rPr lang="en-US" dirty="0" smtClean="0"/>
              <a:t> floor and compute levels).</a:t>
            </a:r>
          </a:p>
          <a:p>
            <a:r>
              <a:rPr lang="en-US" dirty="0" smtClean="0"/>
              <a:t>Communicate with others exiting the building that you will remain in the Area of Refuge, and use the communication devices (4</a:t>
            </a:r>
            <a:r>
              <a:rPr lang="en-US" baseline="30000" dirty="0" smtClean="0"/>
              <a:t>th</a:t>
            </a:r>
            <a:r>
              <a:rPr lang="en-US" dirty="0" smtClean="0"/>
              <a:t> floor) if necessary.</a:t>
            </a:r>
            <a:endParaRPr lang="en-US" dirty="0"/>
          </a:p>
        </p:txBody>
      </p:sp>
    </p:spTree>
    <p:extLst>
      <p:ext uri="{BB962C8B-B14F-4D97-AF65-F5344CB8AC3E}">
        <p14:creationId xmlns:p14="http://schemas.microsoft.com/office/powerpoint/2010/main" val="1080876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Evacuation Routes</a:t>
            </a:r>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8</a:t>
            </a:fld>
            <a:r>
              <a:rPr lang="en-US" smtClean="0"/>
              <a:t> -</a:t>
            </a:r>
            <a:endParaRPr lang="en-US" dirty="0"/>
          </a:p>
        </p:txBody>
      </p:sp>
      <p:pic>
        <p:nvPicPr>
          <p:cNvPr id="13" name="Content Placeholder 12"/>
          <p:cNvPicPr>
            <a:picLocks noGrp="1" noChangeAspect="1"/>
          </p:cNvPicPr>
          <p:nvPr>
            <p:ph idx="1"/>
          </p:nvPr>
        </p:nvPicPr>
        <p:blipFill>
          <a:blip r:embed="rId2"/>
          <a:srcRect t="9959" b="9959"/>
          <a:stretch>
            <a:fillRect/>
          </a:stretch>
        </p:blipFill>
        <p:spPr>
          <a:xfrm>
            <a:off x="457200" y="1313764"/>
            <a:ext cx="8229600" cy="2584450"/>
          </a:xfrm>
        </p:spPr>
      </p:pic>
      <p:pic>
        <p:nvPicPr>
          <p:cNvPr id="14" name="Picture 13" descr="Screen Shot 2016-11-04 at 9.15.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601" y="3973433"/>
            <a:ext cx="4319668" cy="2229506"/>
          </a:xfrm>
          <a:prstGeom prst="rect">
            <a:avLst/>
          </a:prstGeom>
        </p:spPr>
      </p:pic>
    </p:spTree>
    <p:extLst>
      <p:ext uri="{BB962C8B-B14F-4D97-AF65-F5344CB8AC3E}">
        <p14:creationId xmlns:p14="http://schemas.microsoft.com/office/powerpoint/2010/main" val="3914756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Wang Hall Restrooms, </a:t>
            </a:r>
            <a:r>
              <a:rPr lang="en-US" dirty="0" err="1" smtClean="0"/>
              <a:t>Breakrooms</a:t>
            </a:r>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9</a:t>
            </a:fld>
            <a:r>
              <a:rPr lang="en-US" smtClean="0"/>
              <a:t> -</a:t>
            </a:r>
            <a:endParaRPr lang="en-US" dirty="0"/>
          </a:p>
        </p:txBody>
      </p:sp>
      <p:sp>
        <p:nvSpPr>
          <p:cNvPr id="12" name="Content Placeholder 11"/>
          <p:cNvSpPr>
            <a:spLocks noGrp="1"/>
          </p:cNvSpPr>
          <p:nvPr>
            <p:ph idx="1"/>
          </p:nvPr>
        </p:nvSpPr>
        <p:spPr/>
        <p:txBody>
          <a:bodyPr/>
          <a:lstStyle/>
          <a:p>
            <a:r>
              <a:rPr lang="en-US" dirty="0" smtClean="0"/>
              <a:t>Restrooms are located on each floor near the center of the building, on the east wall. This is to your left as you enter the building. </a:t>
            </a:r>
          </a:p>
          <a:p>
            <a:r>
              <a:rPr lang="en-US" dirty="0" err="1" smtClean="0"/>
              <a:t>Breakrooms</a:t>
            </a:r>
            <a:r>
              <a:rPr lang="en-US" dirty="0" smtClean="0"/>
              <a:t> are located on each floor, also near the center of the building, on the west wall. This is directly opposite the main entrance on the third floor. And directly above that, on the fourth floor.</a:t>
            </a:r>
          </a:p>
          <a:p>
            <a:r>
              <a:rPr lang="en-US" dirty="0" smtClean="0"/>
              <a:t>All facilities should be accessible. Please let us know if you have questions.</a:t>
            </a:r>
            <a:endParaRPr lang="en-US" dirty="0"/>
          </a:p>
        </p:txBody>
      </p:sp>
    </p:spTree>
    <p:extLst>
      <p:ext uri="{BB962C8B-B14F-4D97-AF65-F5344CB8AC3E}">
        <p14:creationId xmlns:p14="http://schemas.microsoft.com/office/powerpoint/2010/main" val="1050246837"/>
      </p:ext>
    </p:extLst>
  </p:cSld>
  <p:clrMapOvr>
    <a:masterClrMapping/>
  </p:clrMapOvr>
</p:sld>
</file>

<file path=ppt/theme/theme1.xml><?xml version="1.0" encoding="utf-8"?>
<a:theme xmlns:a="http://schemas.openxmlformats.org/drawingml/2006/main" name="NERSC_Template_2013_POT">
  <a:themeElements>
    <a:clrScheme name="NERSC Palette">
      <a:dk1>
        <a:sysClr val="windowText" lastClr="000000"/>
      </a:dk1>
      <a:lt1>
        <a:sysClr val="window" lastClr="FFFFFF"/>
      </a:lt1>
      <a:dk2>
        <a:srgbClr val="194963"/>
      </a:dk2>
      <a:lt2>
        <a:srgbClr val="FEE8B4"/>
      </a:lt2>
      <a:accent1>
        <a:srgbClr val="194963"/>
      </a:accent1>
      <a:accent2>
        <a:srgbClr val="FCD235"/>
      </a:accent2>
      <a:accent3>
        <a:srgbClr val="4FA556"/>
      </a:accent3>
      <a:accent4>
        <a:srgbClr val="8E2A20"/>
      </a:accent4>
      <a:accent5>
        <a:srgbClr val="679AC3"/>
      </a:accent5>
      <a:accent6>
        <a:srgbClr val="F68B4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2751</TotalTime>
  <Words>1064</Words>
  <Application>Microsoft Macintosh PowerPoint</Application>
  <PresentationFormat>On-screen Show (4:3)</PresentationFormat>
  <Paragraphs>101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NERSC_Template_2013_POT</vt:lpstr>
      <vt:lpstr>Tuomas Koskela, Jack Deslippe, Zakhar Matveev, Norma Early Organizers</vt:lpstr>
      <vt:lpstr>“Agenda”</vt:lpstr>
      <vt:lpstr>Goals of This Training</vt:lpstr>
      <vt:lpstr>Tuomas Koskela Safety Expert</vt:lpstr>
      <vt:lpstr>Fire</vt:lpstr>
      <vt:lpstr>Seismic Safety</vt:lpstr>
      <vt:lpstr>Handicapped Egress</vt:lpstr>
      <vt:lpstr>Evacuation Routes</vt:lpstr>
      <vt:lpstr>Wang Hall Restrooms, Breakrooms</vt:lpstr>
      <vt:lpstr>Tuomas Koskela Test User</vt:lpstr>
      <vt:lpstr>Advisor Builds</vt:lpstr>
      <vt:lpstr>Running Advisor</vt:lpstr>
      <vt:lpstr>Advisor HowTo</vt:lpstr>
      <vt:lpstr>National Energy Research Scientific Computing Center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Broughton</dc:creator>
  <cp:lastModifiedBy>Tuomas Koskela</cp:lastModifiedBy>
  <cp:revision>216</cp:revision>
  <cp:lastPrinted>2012-06-09T14:57:01Z</cp:lastPrinted>
  <dcterms:created xsi:type="dcterms:W3CDTF">2012-09-05T15:57:49Z</dcterms:created>
  <dcterms:modified xsi:type="dcterms:W3CDTF">2017-02-16T17:01:11Z</dcterms:modified>
</cp:coreProperties>
</file>