
<file path=[Content_Types].xml><?xml version="1.0" encoding="utf-8"?>
<Types xmlns="http://schemas.openxmlformats.org/package/2006/content-types">
  <Default Extension="xml" ContentType="application/xml"/>
  <Default Extension="jpeg" ContentType="image/jpeg"/>
  <Default Extension="jpg" ContentType="image/jpeg"/>
  <Default Extension="tiff" ContentType="image/tiff"/>
  <Default Extension="rels" ContentType="application/vnd.openxmlformats-package.relationships+xml"/>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9"/>
  </p:notesMasterIdLst>
  <p:handoutMasterIdLst>
    <p:handoutMasterId r:id="rId40"/>
  </p:handoutMasterIdLst>
  <p:sldIdLst>
    <p:sldId id="305" r:id="rId2"/>
    <p:sldId id="345" r:id="rId3"/>
    <p:sldId id="344" r:id="rId4"/>
    <p:sldId id="310" r:id="rId5"/>
    <p:sldId id="315" r:id="rId6"/>
    <p:sldId id="313" r:id="rId7"/>
    <p:sldId id="314" r:id="rId8"/>
    <p:sldId id="357" r:id="rId9"/>
    <p:sldId id="316" r:id="rId10"/>
    <p:sldId id="274" r:id="rId11"/>
    <p:sldId id="327" r:id="rId12"/>
    <p:sldId id="353" r:id="rId13"/>
    <p:sldId id="348" r:id="rId14"/>
    <p:sldId id="318" r:id="rId15"/>
    <p:sldId id="349" r:id="rId16"/>
    <p:sldId id="320" r:id="rId17"/>
    <p:sldId id="329" r:id="rId18"/>
    <p:sldId id="330" r:id="rId19"/>
    <p:sldId id="322" r:id="rId20"/>
    <p:sldId id="350" r:id="rId21"/>
    <p:sldId id="361" r:id="rId22"/>
    <p:sldId id="362" r:id="rId23"/>
    <p:sldId id="363" r:id="rId24"/>
    <p:sldId id="364" r:id="rId25"/>
    <p:sldId id="321" r:id="rId26"/>
    <p:sldId id="355" r:id="rId27"/>
    <p:sldId id="317" r:id="rId28"/>
    <p:sldId id="340" r:id="rId29"/>
    <p:sldId id="352" r:id="rId30"/>
    <p:sldId id="365" r:id="rId31"/>
    <p:sldId id="366" r:id="rId32"/>
    <p:sldId id="351" r:id="rId33"/>
    <p:sldId id="354" r:id="rId34"/>
    <p:sldId id="346" r:id="rId35"/>
    <p:sldId id="356" r:id="rId36"/>
    <p:sldId id="311" r:id="rId37"/>
    <p:sldId id="360" r:id="rId3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3288">
          <p15:clr>
            <a:srgbClr val="A4A3A4"/>
          </p15:clr>
        </p15:guide>
        <p15:guide id="2" orient="horz" pos="1428">
          <p15:clr>
            <a:srgbClr val="A4A3A4"/>
          </p15:clr>
        </p15:guide>
        <p15:guide id="3" orient="horz" pos="1492">
          <p15:clr>
            <a:srgbClr val="A4A3A4"/>
          </p15:clr>
        </p15:guide>
        <p15:guide id="4" orient="horz" pos="2784">
          <p15:clr>
            <a:srgbClr val="A4A3A4"/>
          </p15:clr>
        </p15:guide>
        <p15:guide id="5" pos="2909">
          <p15:clr>
            <a:srgbClr val="A4A3A4"/>
          </p15:clr>
        </p15:guide>
        <p15:guide id="6" pos="4281">
          <p15:clr>
            <a:srgbClr val="A4A3A4"/>
          </p15:clr>
        </p15:guide>
        <p15:guide id="7" pos="4209">
          <p15:clr>
            <a:srgbClr val="A4A3A4"/>
          </p15:clr>
        </p15:guide>
        <p15:guide id="8" pos="5581">
          <p15:clr>
            <a:srgbClr val="A4A3A4"/>
          </p15:clr>
        </p15:guide>
        <p15:guide id="9" pos="1513">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23ABE3"/>
    <a:srgbClr val="4FA556"/>
    <a:srgbClr val="008000"/>
    <a:srgbClr val="898989"/>
    <a:srgbClr val="82C387"/>
    <a:srgbClr val="82C376"/>
    <a:srgbClr val="229246"/>
    <a:srgbClr val="F8961D"/>
    <a:srgbClr val="194963"/>
    <a:srgbClr val="D2E3E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638B1855-1B75-4FBE-930C-398BA8C253C6}" styleName="Themed Style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E929F9F4-4A8F-4326-A1B4-22849713DDAB}" styleName="Dark Style 1 - Accent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009"/>
    <p:restoredTop sz="79034" autoAdjust="0"/>
  </p:normalViewPr>
  <p:slideViewPr>
    <p:cSldViewPr snapToGrid="0" snapToObjects="1" showGuides="1">
      <p:cViewPr>
        <p:scale>
          <a:sx n="150" d="100"/>
          <a:sy n="150" d="100"/>
        </p:scale>
        <p:origin x="-2440" y="-80"/>
      </p:cViewPr>
      <p:guideLst>
        <p:guide orient="horz" pos="3288"/>
        <p:guide orient="horz" pos="1428"/>
        <p:guide orient="horz" pos="1492"/>
        <p:guide orient="horz" pos="2784"/>
        <p:guide pos="2909"/>
        <p:guide pos="4281"/>
        <p:guide pos="4209"/>
        <p:guide pos="5581"/>
        <p:guide pos="1513"/>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notesMaster" Target="notesMasters/notesMaster1.xml"/><Relationship Id="rId40" Type="http://schemas.openxmlformats.org/officeDocument/2006/relationships/handoutMaster" Target="handoutMasters/handoutMaster1.xml"/><Relationship Id="rId41" Type="http://schemas.openxmlformats.org/officeDocument/2006/relationships/printerSettings" Target="printerSettings/printerSettings1.bin"/><Relationship Id="rId42" Type="http://schemas.openxmlformats.org/officeDocument/2006/relationships/presProps" Target="presProps.xml"/><Relationship Id="rId43" Type="http://schemas.openxmlformats.org/officeDocument/2006/relationships/viewProps" Target="viewProps.xml"/><Relationship Id="rId44" Type="http://schemas.openxmlformats.org/officeDocument/2006/relationships/theme" Target="theme/theme1.xml"/><Relationship Id="rId45"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47AB830-2379-B14D-BE70-8745CBE38DFC}" type="doc">
      <dgm:prSet loTypeId="urn:microsoft.com/office/officeart/2005/8/layout/hierarchy4" loCatId="" qsTypeId="urn:microsoft.com/office/officeart/2005/8/quickstyle/simple1" qsCatId="simple" csTypeId="urn:microsoft.com/office/officeart/2005/8/colors/accent1_2" csCatId="accent1" phldr="1"/>
      <dgm:spPr/>
      <dgm:t>
        <a:bodyPr/>
        <a:lstStyle/>
        <a:p>
          <a:endParaRPr lang="en-US"/>
        </a:p>
      </dgm:t>
    </dgm:pt>
    <dgm:pt modelId="{C3FC209F-8C3D-ED4D-8FDE-55CAE5B1EE85}">
      <dgm:prSet phldrT="[Text]"/>
      <dgm:spPr/>
      <dgm:t>
        <a:bodyPr/>
        <a:lstStyle/>
        <a:p>
          <a:r>
            <a:rPr lang="en-US" dirty="0" smtClean="0"/>
            <a:t> </a:t>
          </a:r>
          <a:endParaRPr lang="en-US" dirty="0"/>
        </a:p>
      </dgm:t>
    </dgm:pt>
    <dgm:pt modelId="{0D59C27B-ABFD-9545-95B9-D73C0000C98C}" type="parTrans" cxnId="{E9CE95C7-ECA1-D84E-987A-FA04C2AB9F74}">
      <dgm:prSet/>
      <dgm:spPr/>
      <dgm:t>
        <a:bodyPr/>
        <a:lstStyle/>
        <a:p>
          <a:endParaRPr lang="en-US"/>
        </a:p>
      </dgm:t>
    </dgm:pt>
    <dgm:pt modelId="{3DF6F1CC-0FDF-8D42-8064-3D9E20306EA1}" type="sibTrans" cxnId="{E9CE95C7-ECA1-D84E-987A-FA04C2AB9F74}">
      <dgm:prSet/>
      <dgm:spPr/>
      <dgm:t>
        <a:bodyPr/>
        <a:lstStyle/>
        <a:p>
          <a:endParaRPr lang="en-US"/>
        </a:p>
      </dgm:t>
    </dgm:pt>
    <dgm:pt modelId="{14441368-7CCB-5E49-833D-94F5AF9FFA79}" type="pres">
      <dgm:prSet presAssocID="{F47AB830-2379-B14D-BE70-8745CBE38DFC}" presName="Name0" presStyleCnt="0">
        <dgm:presLayoutVars>
          <dgm:chPref val="1"/>
          <dgm:dir/>
          <dgm:animOne val="branch"/>
          <dgm:animLvl val="lvl"/>
          <dgm:resizeHandles/>
        </dgm:presLayoutVars>
      </dgm:prSet>
      <dgm:spPr/>
      <dgm:t>
        <a:bodyPr/>
        <a:lstStyle/>
        <a:p>
          <a:endParaRPr lang="en-US"/>
        </a:p>
      </dgm:t>
    </dgm:pt>
    <dgm:pt modelId="{09758D24-72DC-9F41-8258-6F940B5B08EA}" type="pres">
      <dgm:prSet presAssocID="{C3FC209F-8C3D-ED4D-8FDE-55CAE5B1EE85}" presName="vertOne" presStyleCnt="0"/>
      <dgm:spPr/>
      <dgm:t>
        <a:bodyPr/>
        <a:lstStyle/>
        <a:p>
          <a:endParaRPr lang="en-US"/>
        </a:p>
      </dgm:t>
    </dgm:pt>
    <dgm:pt modelId="{4001A2DE-C113-FE49-925B-0EF9CE45AD07}" type="pres">
      <dgm:prSet presAssocID="{C3FC209F-8C3D-ED4D-8FDE-55CAE5B1EE85}" presName="txOne" presStyleLbl="node0" presStyleIdx="0" presStyleCnt="1" custLinFactY="6062" custLinFactNeighborY="100000">
        <dgm:presLayoutVars>
          <dgm:chPref val="3"/>
        </dgm:presLayoutVars>
      </dgm:prSet>
      <dgm:spPr/>
      <dgm:t>
        <a:bodyPr/>
        <a:lstStyle/>
        <a:p>
          <a:endParaRPr lang="en-US"/>
        </a:p>
      </dgm:t>
    </dgm:pt>
    <dgm:pt modelId="{A84D9EAA-C490-364E-8703-E2326ED6493D}" type="pres">
      <dgm:prSet presAssocID="{C3FC209F-8C3D-ED4D-8FDE-55CAE5B1EE85}" presName="horzOne" presStyleCnt="0"/>
      <dgm:spPr/>
      <dgm:t>
        <a:bodyPr/>
        <a:lstStyle/>
        <a:p>
          <a:endParaRPr lang="en-US"/>
        </a:p>
      </dgm:t>
    </dgm:pt>
  </dgm:ptLst>
  <dgm:cxnLst>
    <dgm:cxn modelId="{F9FE476F-ADE4-2748-9C5B-3EC26253AB3C}" type="presOf" srcId="{C3FC209F-8C3D-ED4D-8FDE-55CAE5B1EE85}" destId="{4001A2DE-C113-FE49-925B-0EF9CE45AD07}" srcOrd="0" destOrd="0" presId="urn:microsoft.com/office/officeart/2005/8/layout/hierarchy4"/>
    <dgm:cxn modelId="{E9CE95C7-ECA1-D84E-987A-FA04C2AB9F74}" srcId="{F47AB830-2379-B14D-BE70-8745CBE38DFC}" destId="{C3FC209F-8C3D-ED4D-8FDE-55CAE5B1EE85}" srcOrd="0" destOrd="0" parTransId="{0D59C27B-ABFD-9545-95B9-D73C0000C98C}" sibTransId="{3DF6F1CC-0FDF-8D42-8064-3D9E20306EA1}"/>
    <dgm:cxn modelId="{C0356EB9-CBCA-964B-A4CF-40E56CA742AC}" type="presOf" srcId="{F47AB830-2379-B14D-BE70-8745CBE38DFC}" destId="{14441368-7CCB-5E49-833D-94F5AF9FFA79}" srcOrd="0" destOrd="0" presId="urn:microsoft.com/office/officeart/2005/8/layout/hierarchy4"/>
    <dgm:cxn modelId="{9EDFA313-6697-5149-B585-1B51912AB24C}" type="presParOf" srcId="{14441368-7CCB-5E49-833D-94F5AF9FFA79}" destId="{09758D24-72DC-9F41-8258-6F940B5B08EA}" srcOrd="0" destOrd="0" presId="urn:microsoft.com/office/officeart/2005/8/layout/hierarchy4"/>
    <dgm:cxn modelId="{805DD447-556D-E14B-8E5E-9B19140AF6A1}" type="presParOf" srcId="{09758D24-72DC-9F41-8258-6F940B5B08EA}" destId="{4001A2DE-C113-FE49-925B-0EF9CE45AD07}" srcOrd="0" destOrd="0" presId="urn:microsoft.com/office/officeart/2005/8/layout/hierarchy4"/>
    <dgm:cxn modelId="{BFF3F5DA-8A30-FE4A-8FA2-67E6283E76AA}" type="presParOf" srcId="{09758D24-72DC-9F41-8258-6F940B5B08EA}" destId="{A84D9EAA-C490-364E-8703-E2326ED6493D}" srcOrd="1" destOrd="0" presId="urn:microsoft.com/office/officeart/2005/8/layout/hierarchy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47AB830-2379-B14D-BE70-8745CBE38DFC}" type="doc">
      <dgm:prSet loTypeId="urn:microsoft.com/office/officeart/2005/8/layout/hierarchy4" loCatId="" qsTypeId="urn:microsoft.com/office/officeart/2005/8/quickstyle/simple1" qsCatId="simple" csTypeId="urn:microsoft.com/office/officeart/2005/8/colors/accent1_2" csCatId="accent1" phldr="1"/>
      <dgm:spPr/>
      <dgm:t>
        <a:bodyPr/>
        <a:lstStyle/>
        <a:p>
          <a:endParaRPr lang="en-US"/>
        </a:p>
      </dgm:t>
    </dgm:pt>
    <dgm:pt modelId="{C3FC209F-8C3D-ED4D-8FDE-55CAE5B1EE85}">
      <dgm:prSet phldrT="[Text]"/>
      <dgm:spPr/>
      <dgm:t>
        <a:bodyPr/>
        <a:lstStyle/>
        <a:p>
          <a:r>
            <a:rPr lang="en-US" dirty="0" smtClean="0"/>
            <a:t> </a:t>
          </a:r>
          <a:endParaRPr lang="en-US" dirty="0"/>
        </a:p>
      </dgm:t>
    </dgm:pt>
    <dgm:pt modelId="{3DF6F1CC-0FDF-8D42-8064-3D9E20306EA1}" type="sibTrans" cxnId="{E9CE95C7-ECA1-D84E-987A-FA04C2AB9F74}">
      <dgm:prSet/>
      <dgm:spPr/>
      <dgm:t>
        <a:bodyPr/>
        <a:lstStyle/>
        <a:p>
          <a:endParaRPr lang="en-US"/>
        </a:p>
      </dgm:t>
    </dgm:pt>
    <dgm:pt modelId="{0D59C27B-ABFD-9545-95B9-D73C0000C98C}" type="parTrans" cxnId="{E9CE95C7-ECA1-D84E-987A-FA04C2AB9F74}">
      <dgm:prSet/>
      <dgm:spPr/>
      <dgm:t>
        <a:bodyPr/>
        <a:lstStyle/>
        <a:p>
          <a:endParaRPr lang="en-US"/>
        </a:p>
      </dgm:t>
    </dgm:pt>
    <dgm:pt modelId="{14441368-7CCB-5E49-833D-94F5AF9FFA79}" type="pres">
      <dgm:prSet presAssocID="{F47AB830-2379-B14D-BE70-8745CBE38DFC}" presName="Name0" presStyleCnt="0">
        <dgm:presLayoutVars>
          <dgm:chPref val="1"/>
          <dgm:dir/>
          <dgm:animOne val="branch"/>
          <dgm:animLvl val="lvl"/>
          <dgm:resizeHandles/>
        </dgm:presLayoutVars>
      </dgm:prSet>
      <dgm:spPr/>
      <dgm:t>
        <a:bodyPr/>
        <a:lstStyle/>
        <a:p>
          <a:endParaRPr lang="en-US"/>
        </a:p>
      </dgm:t>
    </dgm:pt>
    <dgm:pt modelId="{09758D24-72DC-9F41-8258-6F940B5B08EA}" type="pres">
      <dgm:prSet presAssocID="{C3FC209F-8C3D-ED4D-8FDE-55CAE5B1EE85}" presName="vertOne" presStyleCnt="0"/>
      <dgm:spPr/>
      <dgm:t>
        <a:bodyPr/>
        <a:lstStyle/>
        <a:p>
          <a:endParaRPr lang="en-US"/>
        </a:p>
      </dgm:t>
    </dgm:pt>
    <dgm:pt modelId="{4001A2DE-C113-FE49-925B-0EF9CE45AD07}" type="pres">
      <dgm:prSet presAssocID="{C3FC209F-8C3D-ED4D-8FDE-55CAE5B1EE85}" presName="txOne" presStyleLbl="node0" presStyleIdx="0" presStyleCnt="1" custLinFactNeighborX="-609" custLinFactNeighborY="-8754">
        <dgm:presLayoutVars>
          <dgm:chPref val="3"/>
        </dgm:presLayoutVars>
      </dgm:prSet>
      <dgm:spPr/>
      <dgm:t>
        <a:bodyPr/>
        <a:lstStyle/>
        <a:p>
          <a:endParaRPr lang="en-US"/>
        </a:p>
      </dgm:t>
    </dgm:pt>
    <dgm:pt modelId="{A84D9EAA-C490-364E-8703-E2326ED6493D}" type="pres">
      <dgm:prSet presAssocID="{C3FC209F-8C3D-ED4D-8FDE-55CAE5B1EE85}" presName="horzOne" presStyleCnt="0"/>
      <dgm:spPr/>
      <dgm:t>
        <a:bodyPr/>
        <a:lstStyle/>
        <a:p>
          <a:endParaRPr lang="en-US"/>
        </a:p>
      </dgm:t>
    </dgm:pt>
  </dgm:ptLst>
  <dgm:cxnLst>
    <dgm:cxn modelId="{06229484-840D-5D48-B107-255EEDCF47A3}" type="presOf" srcId="{F47AB830-2379-B14D-BE70-8745CBE38DFC}" destId="{14441368-7CCB-5E49-833D-94F5AF9FFA79}" srcOrd="0" destOrd="0" presId="urn:microsoft.com/office/officeart/2005/8/layout/hierarchy4"/>
    <dgm:cxn modelId="{E9CE95C7-ECA1-D84E-987A-FA04C2AB9F74}" srcId="{F47AB830-2379-B14D-BE70-8745CBE38DFC}" destId="{C3FC209F-8C3D-ED4D-8FDE-55CAE5B1EE85}" srcOrd="0" destOrd="0" parTransId="{0D59C27B-ABFD-9545-95B9-D73C0000C98C}" sibTransId="{3DF6F1CC-0FDF-8D42-8064-3D9E20306EA1}"/>
    <dgm:cxn modelId="{85878085-0B95-3145-9014-117F49659758}" type="presOf" srcId="{C3FC209F-8C3D-ED4D-8FDE-55CAE5B1EE85}" destId="{4001A2DE-C113-FE49-925B-0EF9CE45AD07}" srcOrd="0" destOrd="0" presId="urn:microsoft.com/office/officeart/2005/8/layout/hierarchy4"/>
    <dgm:cxn modelId="{9A6F05DA-6C52-2247-A40E-A8AB22DB393A}" type="presParOf" srcId="{14441368-7CCB-5E49-833D-94F5AF9FFA79}" destId="{09758D24-72DC-9F41-8258-6F940B5B08EA}" srcOrd="0" destOrd="0" presId="urn:microsoft.com/office/officeart/2005/8/layout/hierarchy4"/>
    <dgm:cxn modelId="{72511579-9D40-E547-8681-7AE9E0C2512B}" type="presParOf" srcId="{09758D24-72DC-9F41-8258-6F940B5B08EA}" destId="{4001A2DE-C113-FE49-925B-0EF9CE45AD07}" srcOrd="0" destOrd="0" presId="urn:microsoft.com/office/officeart/2005/8/layout/hierarchy4"/>
    <dgm:cxn modelId="{BA691BC5-93F4-B147-9395-9F549786CFE6}" type="presParOf" srcId="{09758D24-72DC-9F41-8258-6F940B5B08EA}" destId="{A84D9EAA-C490-364E-8703-E2326ED6493D}" srcOrd="1" destOrd="0" presId="urn:microsoft.com/office/officeart/2005/8/layout/hierarchy4"/>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47AB830-2379-B14D-BE70-8745CBE38DFC}" type="doc">
      <dgm:prSet loTypeId="urn:microsoft.com/office/officeart/2005/8/layout/hierarchy4" loCatId="" qsTypeId="urn:microsoft.com/office/officeart/2005/8/quickstyle/simple1" qsCatId="simple" csTypeId="urn:microsoft.com/office/officeart/2005/8/colors/accent1_2" csCatId="accent1" phldr="1"/>
      <dgm:spPr/>
      <dgm:t>
        <a:bodyPr/>
        <a:lstStyle/>
        <a:p>
          <a:endParaRPr lang="en-US"/>
        </a:p>
      </dgm:t>
    </dgm:pt>
    <dgm:pt modelId="{C3FC209F-8C3D-ED4D-8FDE-55CAE5B1EE85}">
      <dgm:prSet phldrT="[Text]"/>
      <dgm:spPr/>
      <dgm:t>
        <a:bodyPr/>
        <a:lstStyle/>
        <a:p>
          <a:r>
            <a:rPr lang="en-US" dirty="0" smtClean="0"/>
            <a:t> </a:t>
          </a:r>
          <a:endParaRPr lang="en-US" dirty="0"/>
        </a:p>
      </dgm:t>
    </dgm:pt>
    <dgm:pt modelId="{0D59C27B-ABFD-9545-95B9-D73C0000C98C}" type="parTrans" cxnId="{E9CE95C7-ECA1-D84E-987A-FA04C2AB9F74}">
      <dgm:prSet/>
      <dgm:spPr/>
      <dgm:t>
        <a:bodyPr/>
        <a:lstStyle/>
        <a:p>
          <a:endParaRPr lang="en-US"/>
        </a:p>
      </dgm:t>
    </dgm:pt>
    <dgm:pt modelId="{3DF6F1CC-0FDF-8D42-8064-3D9E20306EA1}" type="sibTrans" cxnId="{E9CE95C7-ECA1-D84E-987A-FA04C2AB9F74}">
      <dgm:prSet/>
      <dgm:spPr/>
      <dgm:t>
        <a:bodyPr/>
        <a:lstStyle/>
        <a:p>
          <a:endParaRPr lang="en-US"/>
        </a:p>
      </dgm:t>
    </dgm:pt>
    <dgm:pt modelId="{14441368-7CCB-5E49-833D-94F5AF9FFA79}" type="pres">
      <dgm:prSet presAssocID="{F47AB830-2379-B14D-BE70-8745CBE38DFC}" presName="Name0" presStyleCnt="0">
        <dgm:presLayoutVars>
          <dgm:chPref val="1"/>
          <dgm:dir/>
          <dgm:animOne val="branch"/>
          <dgm:animLvl val="lvl"/>
          <dgm:resizeHandles/>
        </dgm:presLayoutVars>
      </dgm:prSet>
      <dgm:spPr/>
      <dgm:t>
        <a:bodyPr/>
        <a:lstStyle/>
        <a:p>
          <a:endParaRPr lang="en-US"/>
        </a:p>
      </dgm:t>
    </dgm:pt>
    <dgm:pt modelId="{09758D24-72DC-9F41-8258-6F940B5B08EA}" type="pres">
      <dgm:prSet presAssocID="{C3FC209F-8C3D-ED4D-8FDE-55CAE5B1EE85}" presName="vertOne" presStyleCnt="0"/>
      <dgm:spPr/>
      <dgm:t>
        <a:bodyPr/>
        <a:lstStyle/>
        <a:p>
          <a:endParaRPr lang="en-US"/>
        </a:p>
      </dgm:t>
    </dgm:pt>
    <dgm:pt modelId="{4001A2DE-C113-FE49-925B-0EF9CE45AD07}" type="pres">
      <dgm:prSet presAssocID="{C3FC209F-8C3D-ED4D-8FDE-55CAE5B1EE85}" presName="txOne" presStyleLbl="node0" presStyleIdx="0" presStyleCnt="1" custLinFactY="6062" custLinFactNeighborY="100000">
        <dgm:presLayoutVars>
          <dgm:chPref val="3"/>
        </dgm:presLayoutVars>
      </dgm:prSet>
      <dgm:spPr/>
      <dgm:t>
        <a:bodyPr/>
        <a:lstStyle/>
        <a:p>
          <a:endParaRPr lang="en-US"/>
        </a:p>
      </dgm:t>
    </dgm:pt>
    <dgm:pt modelId="{A84D9EAA-C490-364E-8703-E2326ED6493D}" type="pres">
      <dgm:prSet presAssocID="{C3FC209F-8C3D-ED4D-8FDE-55CAE5B1EE85}" presName="horzOne" presStyleCnt="0"/>
      <dgm:spPr/>
      <dgm:t>
        <a:bodyPr/>
        <a:lstStyle/>
        <a:p>
          <a:endParaRPr lang="en-US"/>
        </a:p>
      </dgm:t>
    </dgm:pt>
  </dgm:ptLst>
  <dgm:cxnLst>
    <dgm:cxn modelId="{D500C7FB-0EC2-CD43-8F97-515C18C5E6AF}" type="presOf" srcId="{F47AB830-2379-B14D-BE70-8745CBE38DFC}" destId="{14441368-7CCB-5E49-833D-94F5AF9FFA79}" srcOrd="0" destOrd="0" presId="urn:microsoft.com/office/officeart/2005/8/layout/hierarchy4"/>
    <dgm:cxn modelId="{D704BBDD-2DBB-F047-8A1A-542DB59CF3AC}" type="presOf" srcId="{C3FC209F-8C3D-ED4D-8FDE-55CAE5B1EE85}" destId="{4001A2DE-C113-FE49-925B-0EF9CE45AD07}" srcOrd="0" destOrd="0" presId="urn:microsoft.com/office/officeart/2005/8/layout/hierarchy4"/>
    <dgm:cxn modelId="{E9CE95C7-ECA1-D84E-987A-FA04C2AB9F74}" srcId="{F47AB830-2379-B14D-BE70-8745CBE38DFC}" destId="{C3FC209F-8C3D-ED4D-8FDE-55CAE5B1EE85}" srcOrd="0" destOrd="0" parTransId="{0D59C27B-ABFD-9545-95B9-D73C0000C98C}" sibTransId="{3DF6F1CC-0FDF-8D42-8064-3D9E20306EA1}"/>
    <dgm:cxn modelId="{1ED95134-9123-0544-AF14-A967B13C475C}" type="presParOf" srcId="{14441368-7CCB-5E49-833D-94F5AF9FFA79}" destId="{09758D24-72DC-9F41-8258-6F940B5B08EA}" srcOrd="0" destOrd="0" presId="urn:microsoft.com/office/officeart/2005/8/layout/hierarchy4"/>
    <dgm:cxn modelId="{6D932149-2FB1-CD4C-B645-D1AD577EA2A0}" type="presParOf" srcId="{09758D24-72DC-9F41-8258-6F940B5B08EA}" destId="{4001A2DE-C113-FE49-925B-0EF9CE45AD07}" srcOrd="0" destOrd="0" presId="urn:microsoft.com/office/officeart/2005/8/layout/hierarchy4"/>
    <dgm:cxn modelId="{AB2A2075-342F-8548-8DAE-8CA2C8C96E3A}" type="presParOf" srcId="{09758D24-72DC-9F41-8258-6F940B5B08EA}" destId="{A84D9EAA-C490-364E-8703-E2326ED6493D}" srcOrd="1" destOrd="0" presId="urn:microsoft.com/office/officeart/2005/8/layout/hierarchy4"/>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47AB830-2379-B14D-BE70-8745CBE38DFC}" type="doc">
      <dgm:prSet loTypeId="urn:microsoft.com/office/officeart/2005/8/layout/hierarchy4" loCatId="" qsTypeId="urn:microsoft.com/office/officeart/2005/8/quickstyle/simple1" qsCatId="simple" csTypeId="urn:microsoft.com/office/officeart/2005/8/colors/accent1_2" csCatId="accent1" phldr="1"/>
      <dgm:spPr/>
      <dgm:t>
        <a:bodyPr/>
        <a:lstStyle/>
        <a:p>
          <a:endParaRPr lang="en-US"/>
        </a:p>
      </dgm:t>
    </dgm:pt>
    <dgm:pt modelId="{C3FC209F-8C3D-ED4D-8FDE-55CAE5B1EE85}">
      <dgm:prSet phldrT="[Text]"/>
      <dgm:spPr/>
      <dgm:t>
        <a:bodyPr/>
        <a:lstStyle/>
        <a:p>
          <a:r>
            <a:rPr lang="en-US" dirty="0" smtClean="0"/>
            <a:t> </a:t>
          </a:r>
          <a:endParaRPr lang="en-US" dirty="0"/>
        </a:p>
      </dgm:t>
    </dgm:pt>
    <dgm:pt modelId="{0D59C27B-ABFD-9545-95B9-D73C0000C98C}" type="parTrans" cxnId="{E9CE95C7-ECA1-D84E-987A-FA04C2AB9F74}">
      <dgm:prSet/>
      <dgm:spPr/>
      <dgm:t>
        <a:bodyPr/>
        <a:lstStyle/>
        <a:p>
          <a:endParaRPr lang="en-US"/>
        </a:p>
      </dgm:t>
    </dgm:pt>
    <dgm:pt modelId="{3DF6F1CC-0FDF-8D42-8064-3D9E20306EA1}" type="sibTrans" cxnId="{E9CE95C7-ECA1-D84E-987A-FA04C2AB9F74}">
      <dgm:prSet/>
      <dgm:spPr/>
      <dgm:t>
        <a:bodyPr/>
        <a:lstStyle/>
        <a:p>
          <a:endParaRPr lang="en-US"/>
        </a:p>
      </dgm:t>
    </dgm:pt>
    <dgm:pt modelId="{14441368-7CCB-5E49-833D-94F5AF9FFA79}" type="pres">
      <dgm:prSet presAssocID="{F47AB830-2379-B14D-BE70-8745CBE38DFC}" presName="Name0" presStyleCnt="0">
        <dgm:presLayoutVars>
          <dgm:chPref val="1"/>
          <dgm:dir/>
          <dgm:animOne val="branch"/>
          <dgm:animLvl val="lvl"/>
          <dgm:resizeHandles/>
        </dgm:presLayoutVars>
      </dgm:prSet>
      <dgm:spPr/>
      <dgm:t>
        <a:bodyPr/>
        <a:lstStyle/>
        <a:p>
          <a:endParaRPr lang="en-US"/>
        </a:p>
      </dgm:t>
    </dgm:pt>
    <dgm:pt modelId="{09758D24-72DC-9F41-8258-6F940B5B08EA}" type="pres">
      <dgm:prSet presAssocID="{C3FC209F-8C3D-ED4D-8FDE-55CAE5B1EE85}" presName="vertOne" presStyleCnt="0"/>
      <dgm:spPr/>
      <dgm:t>
        <a:bodyPr/>
        <a:lstStyle/>
        <a:p>
          <a:endParaRPr lang="en-US"/>
        </a:p>
      </dgm:t>
    </dgm:pt>
    <dgm:pt modelId="{4001A2DE-C113-FE49-925B-0EF9CE45AD07}" type="pres">
      <dgm:prSet presAssocID="{C3FC209F-8C3D-ED4D-8FDE-55CAE5B1EE85}" presName="txOne" presStyleLbl="node0" presStyleIdx="0" presStyleCnt="1" custLinFactNeighborY="88721">
        <dgm:presLayoutVars>
          <dgm:chPref val="3"/>
        </dgm:presLayoutVars>
      </dgm:prSet>
      <dgm:spPr/>
      <dgm:t>
        <a:bodyPr/>
        <a:lstStyle/>
        <a:p>
          <a:endParaRPr lang="en-US"/>
        </a:p>
      </dgm:t>
    </dgm:pt>
    <dgm:pt modelId="{A84D9EAA-C490-364E-8703-E2326ED6493D}" type="pres">
      <dgm:prSet presAssocID="{C3FC209F-8C3D-ED4D-8FDE-55CAE5B1EE85}" presName="horzOne" presStyleCnt="0"/>
      <dgm:spPr/>
      <dgm:t>
        <a:bodyPr/>
        <a:lstStyle/>
        <a:p>
          <a:endParaRPr lang="en-US"/>
        </a:p>
      </dgm:t>
    </dgm:pt>
  </dgm:ptLst>
  <dgm:cxnLst>
    <dgm:cxn modelId="{18882D1F-2E2A-EB4E-8E5F-6696C571D5A7}" type="presOf" srcId="{F47AB830-2379-B14D-BE70-8745CBE38DFC}" destId="{14441368-7CCB-5E49-833D-94F5AF9FFA79}" srcOrd="0" destOrd="0" presId="urn:microsoft.com/office/officeart/2005/8/layout/hierarchy4"/>
    <dgm:cxn modelId="{E9CE95C7-ECA1-D84E-987A-FA04C2AB9F74}" srcId="{F47AB830-2379-B14D-BE70-8745CBE38DFC}" destId="{C3FC209F-8C3D-ED4D-8FDE-55CAE5B1EE85}" srcOrd="0" destOrd="0" parTransId="{0D59C27B-ABFD-9545-95B9-D73C0000C98C}" sibTransId="{3DF6F1CC-0FDF-8D42-8064-3D9E20306EA1}"/>
    <dgm:cxn modelId="{A8323A9C-1411-924A-B744-1DC3C25F9372}" type="presOf" srcId="{C3FC209F-8C3D-ED4D-8FDE-55CAE5B1EE85}" destId="{4001A2DE-C113-FE49-925B-0EF9CE45AD07}" srcOrd="0" destOrd="0" presId="urn:microsoft.com/office/officeart/2005/8/layout/hierarchy4"/>
    <dgm:cxn modelId="{DD54CB43-FC92-3244-9FFF-0C678E9F5747}" type="presParOf" srcId="{14441368-7CCB-5E49-833D-94F5AF9FFA79}" destId="{09758D24-72DC-9F41-8258-6F940B5B08EA}" srcOrd="0" destOrd="0" presId="urn:microsoft.com/office/officeart/2005/8/layout/hierarchy4"/>
    <dgm:cxn modelId="{7ECA05E7-A265-9143-AF61-B3B8F7447EB6}" type="presParOf" srcId="{09758D24-72DC-9F41-8258-6F940B5B08EA}" destId="{4001A2DE-C113-FE49-925B-0EF9CE45AD07}" srcOrd="0" destOrd="0" presId="urn:microsoft.com/office/officeart/2005/8/layout/hierarchy4"/>
    <dgm:cxn modelId="{D4F1B28A-6F0C-564B-BC80-0CCC25D2AF67}" type="presParOf" srcId="{09758D24-72DC-9F41-8258-6F940B5B08EA}" destId="{A84D9EAA-C490-364E-8703-E2326ED6493D}" srcOrd="1" destOrd="0" presId="urn:microsoft.com/office/officeart/2005/8/layout/hierarchy4"/>
  </dgm:cxnLst>
  <dgm:bg/>
  <dgm:whole/>
  <dgm:extLst>
    <a:ext uri="http://schemas.microsoft.com/office/drawing/2008/diagram">
      <dsp:dataModelExt xmlns:dsp="http://schemas.microsoft.com/office/drawing/2008/diagram" relId="rId22"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F47AB830-2379-B14D-BE70-8745CBE38DFC}" type="doc">
      <dgm:prSet loTypeId="urn:microsoft.com/office/officeart/2005/8/layout/hierarchy4" loCatId="" qsTypeId="urn:microsoft.com/office/officeart/2005/8/quickstyle/simple1" qsCatId="simple" csTypeId="urn:microsoft.com/office/officeart/2005/8/colors/accent1_2" csCatId="accent1" phldr="1"/>
      <dgm:spPr/>
      <dgm:t>
        <a:bodyPr/>
        <a:lstStyle/>
        <a:p>
          <a:endParaRPr lang="en-US"/>
        </a:p>
      </dgm:t>
    </dgm:pt>
    <dgm:pt modelId="{C3FC209F-8C3D-ED4D-8FDE-55CAE5B1EE85}">
      <dgm:prSet phldrT="[Text]"/>
      <dgm:spPr/>
      <dgm:t>
        <a:bodyPr/>
        <a:lstStyle/>
        <a:p>
          <a:r>
            <a:rPr lang="en-US" dirty="0" smtClean="0"/>
            <a:t> </a:t>
          </a:r>
          <a:endParaRPr lang="en-US" dirty="0"/>
        </a:p>
      </dgm:t>
    </dgm:pt>
    <dgm:pt modelId="{0D59C27B-ABFD-9545-95B9-D73C0000C98C}" type="parTrans" cxnId="{E9CE95C7-ECA1-D84E-987A-FA04C2AB9F74}">
      <dgm:prSet/>
      <dgm:spPr/>
      <dgm:t>
        <a:bodyPr/>
        <a:lstStyle/>
        <a:p>
          <a:endParaRPr lang="en-US"/>
        </a:p>
      </dgm:t>
    </dgm:pt>
    <dgm:pt modelId="{3DF6F1CC-0FDF-8D42-8064-3D9E20306EA1}" type="sibTrans" cxnId="{E9CE95C7-ECA1-D84E-987A-FA04C2AB9F74}">
      <dgm:prSet/>
      <dgm:spPr/>
      <dgm:t>
        <a:bodyPr/>
        <a:lstStyle/>
        <a:p>
          <a:endParaRPr lang="en-US"/>
        </a:p>
      </dgm:t>
    </dgm:pt>
    <dgm:pt modelId="{14441368-7CCB-5E49-833D-94F5AF9FFA79}" type="pres">
      <dgm:prSet presAssocID="{F47AB830-2379-B14D-BE70-8745CBE38DFC}" presName="Name0" presStyleCnt="0">
        <dgm:presLayoutVars>
          <dgm:chPref val="1"/>
          <dgm:dir/>
          <dgm:animOne val="branch"/>
          <dgm:animLvl val="lvl"/>
          <dgm:resizeHandles/>
        </dgm:presLayoutVars>
      </dgm:prSet>
      <dgm:spPr/>
      <dgm:t>
        <a:bodyPr/>
        <a:lstStyle/>
        <a:p>
          <a:endParaRPr lang="en-US"/>
        </a:p>
      </dgm:t>
    </dgm:pt>
    <dgm:pt modelId="{09758D24-72DC-9F41-8258-6F940B5B08EA}" type="pres">
      <dgm:prSet presAssocID="{C3FC209F-8C3D-ED4D-8FDE-55CAE5B1EE85}" presName="vertOne" presStyleCnt="0"/>
      <dgm:spPr/>
      <dgm:t>
        <a:bodyPr/>
        <a:lstStyle/>
        <a:p>
          <a:endParaRPr lang="en-US"/>
        </a:p>
      </dgm:t>
    </dgm:pt>
    <dgm:pt modelId="{4001A2DE-C113-FE49-925B-0EF9CE45AD07}" type="pres">
      <dgm:prSet presAssocID="{C3FC209F-8C3D-ED4D-8FDE-55CAE5B1EE85}" presName="txOne" presStyleLbl="node0" presStyleIdx="0" presStyleCnt="1" custLinFactNeighborX="-288" custLinFactNeighborY="592">
        <dgm:presLayoutVars>
          <dgm:chPref val="3"/>
        </dgm:presLayoutVars>
      </dgm:prSet>
      <dgm:spPr/>
      <dgm:t>
        <a:bodyPr/>
        <a:lstStyle/>
        <a:p>
          <a:endParaRPr lang="en-US"/>
        </a:p>
      </dgm:t>
    </dgm:pt>
    <dgm:pt modelId="{A84D9EAA-C490-364E-8703-E2326ED6493D}" type="pres">
      <dgm:prSet presAssocID="{C3FC209F-8C3D-ED4D-8FDE-55CAE5B1EE85}" presName="horzOne" presStyleCnt="0"/>
      <dgm:spPr/>
      <dgm:t>
        <a:bodyPr/>
        <a:lstStyle/>
        <a:p>
          <a:endParaRPr lang="en-US"/>
        </a:p>
      </dgm:t>
    </dgm:pt>
  </dgm:ptLst>
  <dgm:cxnLst>
    <dgm:cxn modelId="{FD11F0F6-8E4F-5345-BA66-30CBBB3645A6}" type="presOf" srcId="{F47AB830-2379-B14D-BE70-8745CBE38DFC}" destId="{14441368-7CCB-5E49-833D-94F5AF9FFA79}" srcOrd="0" destOrd="0" presId="urn:microsoft.com/office/officeart/2005/8/layout/hierarchy4"/>
    <dgm:cxn modelId="{3A1FBE9E-03DE-9C40-BF8B-9D088FF7B111}" type="presOf" srcId="{C3FC209F-8C3D-ED4D-8FDE-55CAE5B1EE85}" destId="{4001A2DE-C113-FE49-925B-0EF9CE45AD07}" srcOrd="0" destOrd="0" presId="urn:microsoft.com/office/officeart/2005/8/layout/hierarchy4"/>
    <dgm:cxn modelId="{E9CE95C7-ECA1-D84E-987A-FA04C2AB9F74}" srcId="{F47AB830-2379-B14D-BE70-8745CBE38DFC}" destId="{C3FC209F-8C3D-ED4D-8FDE-55CAE5B1EE85}" srcOrd="0" destOrd="0" parTransId="{0D59C27B-ABFD-9545-95B9-D73C0000C98C}" sibTransId="{3DF6F1CC-0FDF-8D42-8064-3D9E20306EA1}"/>
    <dgm:cxn modelId="{08649876-382D-784E-B159-7C8433A9E84A}" type="presParOf" srcId="{14441368-7CCB-5E49-833D-94F5AF9FFA79}" destId="{09758D24-72DC-9F41-8258-6F940B5B08EA}" srcOrd="0" destOrd="0" presId="urn:microsoft.com/office/officeart/2005/8/layout/hierarchy4"/>
    <dgm:cxn modelId="{FC3F2D9E-41AD-8F49-8B5A-2CF8BC74E564}" type="presParOf" srcId="{09758D24-72DC-9F41-8258-6F940B5B08EA}" destId="{4001A2DE-C113-FE49-925B-0EF9CE45AD07}" srcOrd="0" destOrd="0" presId="urn:microsoft.com/office/officeart/2005/8/layout/hierarchy4"/>
    <dgm:cxn modelId="{C655A708-EDF0-AE4C-B481-E9321E791E08}" type="presParOf" srcId="{09758D24-72DC-9F41-8258-6F940B5B08EA}" destId="{A84D9EAA-C490-364E-8703-E2326ED6493D}" srcOrd="1" destOrd="0" presId="urn:microsoft.com/office/officeart/2005/8/layout/hierarchy4"/>
  </dgm:cxnLst>
  <dgm:bg>
    <a:noFill/>
  </dgm:bg>
  <dgm:whole/>
  <dgm:extLst>
    <a:ext uri="http://schemas.microsoft.com/office/drawing/2008/diagram">
      <dsp:dataModelExt xmlns:dsp="http://schemas.microsoft.com/office/drawing/2008/diagram" relId="rId2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F47AB830-2379-B14D-BE70-8745CBE38DFC}" type="doc">
      <dgm:prSet loTypeId="urn:microsoft.com/office/officeart/2005/8/layout/hierarchy4" loCatId="" qsTypeId="urn:microsoft.com/office/officeart/2005/8/quickstyle/simple1" qsCatId="simple" csTypeId="urn:microsoft.com/office/officeart/2005/8/colors/accent1_2" csCatId="accent1" phldr="1"/>
      <dgm:spPr/>
      <dgm:t>
        <a:bodyPr/>
        <a:lstStyle/>
        <a:p>
          <a:endParaRPr lang="en-US"/>
        </a:p>
      </dgm:t>
    </dgm:pt>
    <dgm:pt modelId="{C3FC209F-8C3D-ED4D-8FDE-55CAE5B1EE85}">
      <dgm:prSet phldrT="[Text]"/>
      <dgm:spPr/>
      <dgm:t>
        <a:bodyPr/>
        <a:lstStyle/>
        <a:p>
          <a:r>
            <a:rPr lang="en-US" dirty="0" smtClean="0"/>
            <a:t> </a:t>
          </a:r>
          <a:endParaRPr lang="en-US" dirty="0"/>
        </a:p>
      </dgm:t>
    </dgm:pt>
    <dgm:pt modelId="{0D59C27B-ABFD-9545-95B9-D73C0000C98C}" type="parTrans" cxnId="{E9CE95C7-ECA1-D84E-987A-FA04C2AB9F74}">
      <dgm:prSet/>
      <dgm:spPr/>
      <dgm:t>
        <a:bodyPr/>
        <a:lstStyle/>
        <a:p>
          <a:endParaRPr lang="en-US"/>
        </a:p>
      </dgm:t>
    </dgm:pt>
    <dgm:pt modelId="{3DF6F1CC-0FDF-8D42-8064-3D9E20306EA1}" type="sibTrans" cxnId="{E9CE95C7-ECA1-D84E-987A-FA04C2AB9F74}">
      <dgm:prSet/>
      <dgm:spPr/>
      <dgm:t>
        <a:bodyPr/>
        <a:lstStyle/>
        <a:p>
          <a:endParaRPr lang="en-US"/>
        </a:p>
      </dgm:t>
    </dgm:pt>
    <dgm:pt modelId="{14441368-7CCB-5E49-833D-94F5AF9FFA79}" type="pres">
      <dgm:prSet presAssocID="{F47AB830-2379-B14D-BE70-8745CBE38DFC}" presName="Name0" presStyleCnt="0">
        <dgm:presLayoutVars>
          <dgm:chPref val="1"/>
          <dgm:dir/>
          <dgm:animOne val="branch"/>
          <dgm:animLvl val="lvl"/>
          <dgm:resizeHandles/>
        </dgm:presLayoutVars>
      </dgm:prSet>
      <dgm:spPr/>
      <dgm:t>
        <a:bodyPr/>
        <a:lstStyle/>
        <a:p>
          <a:endParaRPr lang="en-US"/>
        </a:p>
      </dgm:t>
    </dgm:pt>
    <dgm:pt modelId="{09758D24-72DC-9F41-8258-6F940B5B08EA}" type="pres">
      <dgm:prSet presAssocID="{C3FC209F-8C3D-ED4D-8FDE-55CAE5B1EE85}" presName="vertOne" presStyleCnt="0"/>
      <dgm:spPr/>
      <dgm:t>
        <a:bodyPr/>
        <a:lstStyle/>
        <a:p>
          <a:endParaRPr lang="en-US"/>
        </a:p>
      </dgm:t>
    </dgm:pt>
    <dgm:pt modelId="{4001A2DE-C113-FE49-925B-0EF9CE45AD07}" type="pres">
      <dgm:prSet presAssocID="{C3FC209F-8C3D-ED4D-8FDE-55CAE5B1EE85}" presName="txOne" presStyleLbl="node0" presStyleIdx="0" presStyleCnt="1" custLinFactNeighborX="-1785" custLinFactNeighborY="5850">
        <dgm:presLayoutVars>
          <dgm:chPref val="3"/>
        </dgm:presLayoutVars>
      </dgm:prSet>
      <dgm:spPr/>
      <dgm:t>
        <a:bodyPr/>
        <a:lstStyle/>
        <a:p>
          <a:endParaRPr lang="en-US"/>
        </a:p>
      </dgm:t>
    </dgm:pt>
    <dgm:pt modelId="{A84D9EAA-C490-364E-8703-E2326ED6493D}" type="pres">
      <dgm:prSet presAssocID="{C3FC209F-8C3D-ED4D-8FDE-55CAE5B1EE85}" presName="horzOne" presStyleCnt="0"/>
      <dgm:spPr/>
      <dgm:t>
        <a:bodyPr/>
        <a:lstStyle/>
        <a:p>
          <a:endParaRPr lang="en-US"/>
        </a:p>
      </dgm:t>
    </dgm:pt>
  </dgm:ptLst>
  <dgm:cxnLst>
    <dgm:cxn modelId="{1EF85DEE-DB51-8E4A-B5E9-A5963740510E}" type="presOf" srcId="{F47AB830-2379-B14D-BE70-8745CBE38DFC}" destId="{14441368-7CCB-5E49-833D-94F5AF9FFA79}" srcOrd="0" destOrd="0" presId="urn:microsoft.com/office/officeart/2005/8/layout/hierarchy4"/>
    <dgm:cxn modelId="{E9CE95C7-ECA1-D84E-987A-FA04C2AB9F74}" srcId="{F47AB830-2379-B14D-BE70-8745CBE38DFC}" destId="{C3FC209F-8C3D-ED4D-8FDE-55CAE5B1EE85}" srcOrd="0" destOrd="0" parTransId="{0D59C27B-ABFD-9545-95B9-D73C0000C98C}" sibTransId="{3DF6F1CC-0FDF-8D42-8064-3D9E20306EA1}"/>
    <dgm:cxn modelId="{C4B481D7-69CF-AB41-9700-052D05300EEE}" type="presOf" srcId="{C3FC209F-8C3D-ED4D-8FDE-55CAE5B1EE85}" destId="{4001A2DE-C113-FE49-925B-0EF9CE45AD07}" srcOrd="0" destOrd="0" presId="urn:microsoft.com/office/officeart/2005/8/layout/hierarchy4"/>
    <dgm:cxn modelId="{19E609A8-8009-9F4C-BE4C-3094F224DA68}" type="presParOf" srcId="{14441368-7CCB-5E49-833D-94F5AF9FFA79}" destId="{09758D24-72DC-9F41-8258-6F940B5B08EA}" srcOrd="0" destOrd="0" presId="urn:microsoft.com/office/officeart/2005/8/layout/hierarchy4"/>
    <dgm:cxn modelId="{05B6B494-5EFA-0A42-BF81-D168487981F4}" type="presParOf" srcId="{09758D24-72DC-9F41-8258-6F940B5B08EA}" destId="{4001A2DE-C113-FE49-925B-0EF9CE45AD07}" srcOrd="0" destOrd="0" presId="urn:microsoft.com/office/officeart/2005/8/layout/hierarchy4"/>
    <dgm:cxn modelId="{72206A6F-7096-604D-9E58-D65E1F99DA5F}" type="presParOf" srcId="{09758D24-72DC-9F41-8258-6F940B5B08EA}" destId="{A84D9EAA-C490-364E-8703-E2326ED6493D}" srcOrd="1" destOrd="0" presId="urn:microsoft.com/office/officeart/2005/8/layout/hierarchy4"/>
  </dgm:cxnLst>
  <dgm:bg/>
  <dgm:whole/>
  <dgm:extLst>
    <a:ext uri="http://schemas.microsoft.com/office/drawing/2008/diagram">
      <dsp:dataModelExt xmlns:dsp="http://schemas.microsoft.com/office/drawing/2008/diagram" relId="rId32"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F47AB830-2379-B14D-BE70-8745CBE38DFC}" type="doc">
      <dgm:prSet loTypeId="urn:microsoft.com/office/officeart/2005/8/layout/hierarchy4" loCatId="" qsTypeId="urn:microsoft.com/office/officeart/2005/8/quickstyle/simple1" qsCatId="simple" csTypeId="urn:microsoft.com/office/officeart/2005/8/colors/accent1_2" csCatId="accent1" phldr="1"/>
      <dgm:spPr/>
      <dgm:t>
        <a:bodyPr/>
        <a:lstStyle/>
        <a:p>
          <a:endParaRPr lang="en-US"/>
        </a:p>
      </dgm:t>
    </dgm:pt>
    <dgm:pt modelId="{C3FC209F-8C3D-ED4D-8FDE-55CAE5B1EE85}">
      <dgm:prSet phldrT="[Text]"/>
      <dgm:spPr/>
      <dgm:t>
        <a:bodyPr/>
        <a:lstStyle/>
        <a:p>
          <a:r>
            <a:rPr lang="en-US" dirty="0" smtClean="0"/>
            <a:t> </a:t>
          </a:r>
          <a:endParaRPr lang="en-US" dirty="0"/>
        </a:p>
      </dgm:t>
    </dgm:pt>
    <dgm:pt modelId="{3DF6F1CC-0FDF-8D42-8064-3D9E20306EA1}" type="sibTrans" cxnId="{E9CE95C7-ECA1-D84E-987A-FA04C2AB9F74}">
      <dgm:prSet/>
      <dgm:spPr/>
      <dgm:t>
        <a:bodyPr/>
        <a:lstStyle/>
        <a:p>
          <a:endParaRPr lang="en-US"/>
        </a:p>
      </dgm:t>
    </dgm:pt>
    <dgm:pt modelId="{0D59C27B-ABFD-9545-95B9-D73C0000C98C}" type="parTrans" cxnId="{E9CE95C7-ECA1-D84E-987A-FA04C2AB9F74}">
      <dgm:prSet/>
      <dgm:spPr/>
      <dgm:t>
        <a:bodyPr/>
        <a:lstStyle/>
        <a:p>
          <a:endParaRPr lang="en-US"/>
        </a:p>
      </dgm:t>
    </dgm:pt>
    <dgm:pt modelId="{14441368-7CCB-5E49-833D-94F5AF9FFA79}" type="pres">
      <dgm:prSet presAssocID="{F47AB830-2379-B14D-BE70-8745CBE38DFC}" presName="Name0" presStyleCnt="0">
        <dgm:presLayoutVars>
          <dgm:chPref val="1"/>
          <dgm:dir/>
          <dgm:animOne val="branch"/>
          <dgm:animLvl val="lvl"/>
          <dgm:resizeHandles/>
        </dgm:presLayoutVars>
      </dgm:prSet>
      <dgm:spPr/>
      <dgm:t>
        <a:bodyPr/>
        <a:lstStyle/>
        <a:p>
          <a:endParaRPr lang="en-US"/>
        </a:p>
      </dgm:t>
    </dgm:pt>
    <dgm:pt modelId="{09758D24-72DC-9F41-8258-6F940B5B08EA}" type="pres">
      <dgm:prSet presAssocID="{C3FC209F-8C3D-ED4D-8FDE-55CAE5B1EE85}" presName="vertOne" presStyleCnt="0"/>
      <dgm:spPr/>
      <dgm:t>
        <a:bodyPr/>
        <a:lstStyle/>
        <a:p>
          <a:endParaRPr lang="en-US"/>
        </a:p>
      </dgm:t>
    </dgm:pt>
    <dgm:pt modelId="{4001A2DE-C113-FE49-925B-0EF9CE45AD07}" type="pres">
      <dgm:prSet presAssocID="{C3FC209F-8C3D-ED4D-8FDE-55CAE5B1EE85}" presName="txOne" presStyleLbl="node0" presStyleIdx="0" presStyleCnt="1" custLinFactY="9277" custLinFactNeighborY="100000">
        <dgm:presLayoutVars>
          <dgm:chPref val="3"/>
        </dgm:presLayoutVars>
      </dgm:prSet>
      <dgm:spPr/>
      <dgm:t>
        <a:bodyPr/>
        <a:lstStyle/>
        <a:p>
          <a:endParaRPr lang="en-US"/>
        </a:p>
      </dgm:t>
    </dgm:pt>
    <dgm:pt modelId="{A84D9EAA-C490-364E-8703-E2326ED6493D}" type="pres">
      <dgm:prSet presAssocID="{C3FC209F-8C3D-ED4D-8FDE-55CAE5B1EE85}" presName="horzOne" presStyleCnt="0"/>
      <dgm:spPr/>
      <dgm:t>
        <a:bodyPr/>
        <a:lstStyle/>
        <a:p>
          <a:endParaRPr lang="en-US"/>
        </a:p>
      </dgm:t>
    </dgm:pt>
  </dgm:ptLst>
  <dgm:cxnLst>
    <dgm:cxn modelId="{4065159B-0EE2-3544-A9D1-21F7827392B2}" type="presOf" srcId="{F47AB830-2379-B14D-BE70-8745CBE38DFC}" destId="{14441368-7CCB-5E49-833D-94F5AF9FFA79}" srcOrd="0" destOrd="0" presId="urn:microsoft.com/office/officeart/2005/8/layout/hierarchy4"/>
    <dgm:cxn modelId="{9D931F95-31C8-B644-A52B-AB6A396C350A}" type="presOf" srcId="{C3FC209F-8C3D-ED4D-8FDE-55CAE5B1EE85}" destId="{4001A2DE-C113-FE49-925B-0EF9CE45AD07}" srcOrd="0" destOrd="0" presId="urn:microsoft.com/office/officeart/2005/8/layout/hierarchy4"/>
    <dgm:cxn modelId="{E9CE95C7-ECA1-D84E-987A-FA04C2AB9F74}" srcId="{F47AB830-2379-B14D-BE70-8745CBE38DFC}" destId="{C3FC209F-8C3D-ED4D-8FDE-55CAE5B1EE85}" srcOrd="0" destOrd="0" parTransId="{0D59C27B-ABFD-9545-95B9-D73C0000C98C}" sibTransId="{3DF6F1CC-0FDF-8D42-8064-3D9E20306EA1}"/>
    <dgm:cxn modelId="{050B31DD-786B-2045-9F39-EE53CD1E35DB}" type="presParOf" srcId="{14441368-7CCB-5E49-833D-94F5AF9FFA79}" destId="{09758D24-72DC-9F41-8258-6F940B5B08EA}" srcOrd="0" destOrd="0" presId="urn:microsoft.com/office/officeart/2005/8/layout/hierarchy4"/>
    <dgm:cxn modelId="{40DF515C-CCF3-784B-AE62-A4550F167739}" type="presParOf" srcId="{09758D24-72DC-9F41-8258-6F940B5B08EA}" destId="{4001A2DE-C113-FE49-925B-0EF9CE45AD07}" srcOrd="0" destOrd="0" presId="urn:microsoft.com/office/officeart/2005/8/layout/hierarchy4"/>
    <dgm:cxn modelId="{7BB7F872-F606-0847-9FC0-DACD652C0F7C}" type="presParOf" srcId="{09758D24-72DC-9F41-8258-6F940B5B08EA}" destId="{A84D9EAA-C490-364E-8703-E2326ED6493D}" srcOrd="1" destOrd="0" presId="urn:microsoft.com/office/officeart/2005/8/layout/hierarchy4"/>
  </dgm:cxnLst>
  <dgm:bg/>
  <dgm:whole/>
  <dgm:extLst>
    <a:ext uri="http://schemas.microsoft.com/office/drawing/2008/diagram">
      <dsp:dataModelExt xmlns:dsp="http://schemas.microsoft.com/office/drawing/2008/diagram" relId="rId3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001A2DE-C113-FE49-925B-0EF9CE45AD07}">
      <dsp:nvSpPr>
        <dsp:cNvPr id="0" name=""/>
        <dsp:cNvSpPr/>
      </dsp:nvSpPr>
      <dsp:spPr>
        <a:xfrm>
          <a:off x="0" y="0"/>
          <a:ext cx="2897866" cy="133260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0980" tIns="220980" rIns="220980" bIns="220980" numCol="1" spcCol="1270" anchor="ctr" anchorCtr="0">
          <a:noAutofit/>
        </a:bodyPr>
        <a:lstStyle/>
        <a:p>
          <a:pPr lvl="0" algn="ctr" defTabSz="2578100">
            <a:lnSpc>
              <a:spcPct val="90000"/>
            </a:lnSpc>
            <a:spcBef>
              <a:spcPct val="0"/>
            </a:spcBef>
            <a:spcAft>
              <a:spcPct val="35000"/>
            </a:spcAft>
          </a:pPr>
          <a:r>
            <a:rPr lang="en-US" sz="5800" kern="1200" dirty="0" smtClean="0"/>
            <a:t> </a:t>
          </a:r>
          <a:endParaRPr lang="en-US" sz="5800" kern="1200" dirty="0"/>
        </a:p>
      </dsp:txBody>
      <dsp:txXfrm>
        <a:off x="39031" y="39031"/>
        <a:ext cx="2819804" cy="125454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001A2DE-C113-FE49-925B-0EF9CE45AD07}">
      <dsp:nvSpPr>
        <dsp:cNvPr id="0" name=""/>
        <dsp:cNvSpPr/>
      </dsp:nvSpPr>
      <dsp:spPr>
        <a:xfrm>
          <a:off x="0" y="0"/>
          <a:ext cx="3019553" cy="819497"/>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lvl="0" algn="ctr" defTabSz="1555750">
            <a:lnSpc>
              <a:spcPct val="90000"/>
            </a:lnSpc>
            <a:spcBef>
              <a:spcPct val="0"/>
            </a:spcBef>
            <a:spcAft>
              <a:spcPct val="35000"/>
            </a:spcAft>
          </a:pPr>
          <a:r>
            <a:rPr lang="en-US" sz="3500" kern="1200" dirty="0" smtClean="0"/>
            <a:t> </a:t>
          </a:r>
          <a:endParaRPr lang="en-US" sz="3500" kern="1200" dirty="0"/>
        </a:p>
      </dsp:txBody>
      <dsp:txXfrm>
        <a:off x="24002" y="24002"/>
        <a:ext cx="2971549" cy="77149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001A2DE-C113-FE49-925B-0EF9CE45AD07}">
      <dsp:nvSpPr>
        <dsp:cNvPr id="0" name=""/>
        <dsp:cNvSpPr/>
      </dsp:nvSpPr>
      <dsp:spPr>
        <a:xfrm>
          <a:off x="0" y="0"/>
          <a:ext cx="2981536" cy="61348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lvl="0" algn="ctr" defTabSz="1155700">
            <a:lnSpc>
              <a:spcPct val="90000"/>
            </a:lnSpc>
            <a:spcBef>
              <a:spcPct val="0"/>
            </a:spcBef>
            <a:spcAft>
              <a:spcPct val="35000"/>
            </a:spcAft>
          </a:pPr>
          <a:r>
            <a:rPr lang="en-US" sz="2600" kern="1200" dirty="0" smtClean="0"/>
            <a:t> </a:t>
          </a:r>
          <a:endParaRPr lang="en-US" sz="2600" kern="1200" dirty="0"/>
        </a:p>
      </dsp:txBody>
      <dsp:txXfrm>
        <a:off x="17968" y="17968"/>
        <a:ext cx="2945600" cy="57754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001A2DE-C113-FE49-925B-0EF9CE45AD07}">
      <dsp:nvSpPr>
        <dsp:cNvPr id="0" name=""/>
        <dsp:cNvSpPr/>
      </dsp:nvSpPr>
      <dsp:spPr>
        <a:xfrm>
          <a:off x="0" y="0"/>
          <a:ext cx="2897498" cy="3495217"/>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lvl="0" algn="ctr" defTabSz="2889250">
            <a:lnSpc>
              <a:spcPct val="90000"/>
            </a:lnSpc>
            <a:spcBef>
              <a:spcPct val="0"/>
            </a:spcBef>
            <a:spcAft>
              <a:spcPct val="35000"/>
            </a:spcAft>
          </a:pPr>
          <a:r>
            <a:rPr lang="en-US" sz="6500" kern="1200" dirty="0" smtClean="0"/>
            <a:t> </a:t>
          </a:r>
          <a:endParaRPr lang="en-US" sz="6500" kern="1200" dirty="0"/>
        </a:p>
      </dsp:txBody>
      <dsp:txXfrm>
        <a:off x="84865" y="84865"/>
        <a:ext cx="2727768" cy="332548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001A2DE-C113-FE49-925B-0EF9CE45AD07}">
      <dsp:nvSpPr>
        <dsp:cNvPr id="0" name=""/>
        <dsp:cNvSpPr/>
      </dsp:nvSpPr>
      <dsp:spPr>
        <a:xfrm>
          <a:off x="0" y="0"/>
          <a:ext cx="3036912" cy="1609722"/>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lvl="0" algn="ctr" defTabSz="2889250">
            <a:lnSpc>
              <a:spcPct val="90000"/>
            </a:lnSpc>
            <a:spcBef>
              <a:spcPct val="0"/>
            </a:spcBef>
            <a:spcAft>
              <a:spcPct val="35000"/>
            </a:spcAft>
          </a:pPr>
          <a:r>
            <a:rPr lang="en-US" sz="6500" kern="1200" dirty="0" smtClean="0"/>
            <a:t> </a:t>
          </a:r>
          <a:endParaRPr lang="en-US" sz="6500" kern="1200" dirty="0"/>
        </a:p>
      </dsp:txBody>
      <dsp:txXfrm>
        <a:off x="47147" y="47147"/>
        <a:ext cx="2942618" cy="1515428"/>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001A2DE-C113-FE49-925B-0EF9CE45AD07}">
      <dsp:nvSpPr>
        <dsp:cNvPr id="0" name=""/>
        <dsp:cNvSpPr/>
      </dsp:nvSpPr>
      <dsp:spPr>
        <a:xfrm>
          <a:off x="0" y="0"/>
          <a:ext cx="3019395" cy="1582067"/>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lvl="0" algn="ctr" defTabSz="2889250">
            <a:lnSpc>
              <a:spcPct val="90000"/>
            </a:lnSpc>
            <a:spcBef>
              <a:spcPct val="0"/>
            </a:spcBef>
            <a:spcAft>
              <a:spcPct val="35000"/>
            </a:spcAft>
          </a:pPr>
          <a:r>
            <a:rPr lang="en-US" sz="6500" kern="1200" dirty="0" smtClean="0"/>
            <a:t> </a:t>
          </a:r>
          <a:endParaRPr lang="en-US" sz="6500" kern="1200" dirty="0"/>
        </a:p>
      </dsp:txBody>
      <dsp:txXfrm>
        <a:off x="46337" y="46337"/>
        <a:ext cx="2926721" cy="1489393"/>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001A2DE-C113-FE49-925B-0EF9CE45AD07}">
      <dsp:nvSpPr>
        <dsp:cNvPr id="0" name=""/>
        <dsp:cNvSpPr/>
      </dsp:nvSpPr>
      <dsp:spPr>
        <a:xfrm>
          <a:off x="0" y="0"/>
          <a:ext cx="1906582" cy="1424543"/>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36220" tIns="236220" rIns="236220" bIns="236220" numCol="1" spcCol="1270" anchor="ctr" anchorCtr="0">
          <a:noAutofit/>
        </a:bodyPr>
        <a:lstStyle/>
        <a:p>
          <a:pPr lvl="0" algn="ctr" defTabSz="2755900">
            <a:lnSpc>
              <a:spcPct val="90000"/>
            </a:lnSpc>
            <a:spcBef>
              <a:spcPct val="0"/>
            </a:spcBef>
            <a:spcAft>
              <a:spcPct val="35000"/>
            </a:spcAft>
          </a:pPr>
          <a:r>
            <a:rPr lang="en-US" sz="6200" kern="1200" dirty="0" smtClean="0"/>
            <a:t> </a:t>
          </a:r>
          <a:endParaRPr lang="en-US" sz="6200" kern="1200" dirty="0"/>
        </a:p>
      </dsp:txBody>
      <dsp:txXfrm>
        <a:off x="41723" y="41723"/>
        <a:ext cx="1823136" cy="1341097"/>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r>
              <a:rPr lang="en-US" sz="900" smtClean="0"/>
              <a:t>NERSC Presentation</a:t>
            </a:r>
            <a:endParaRPr lang="en-US" sz="90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EA3D68A3-9B80-584C-9BEB-F8B43CF5A651}" type="datetime1">
              <a:rPr lang="en-US" sz="900" smtClean="0"/>
              <a:pPr/>
              <a:t>5/11/18</a:t>
            </a:fld>
            <a:endParaRPr lang="en-US" sz="90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sz="90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8FF58F80-FCEC-C745-BEA9-0BA1921C5D36}" type="slidenum">
              <a:rPr lang="en-US" sz="900" smtClean="0"/>
              <a:pPr/>
              <a:t>‹#›</a:t>
            </a:fld>
            <a:endParaRPr lang="en-US" sz="900"/>
          </a:p>
        </p:txBody>
      </p:sp>
    </p:spTree>
    <p:extLst>
      <p:ext uri="{BB962C8B-B14F-4D97-AF65-F5344CB8AC3E}">
        <p14:creationId xmlns:p14="http://schemas.microsoft.com/office/powerpoint/2010/main" val="1057137354"/>
      </p:ext>
    </p:extLst>
  </p:cSld>
  <p:clrMap bg1="lt1" tx1="dk1" bg2="lt2" tx2="dk2" accent1="accent1" accent2="accent2" accent3="accent3" accent4="accent4" accent5="accent5" accent6="accent6" hlink="hlink" folHlink="folHlink"/>
  <p:hf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r>
              <a:rPr lang="en-US" smtClean="0"/>
              <a:t>NERSC Presentation</a:t>
            </a: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9FEAFF0-7375-1D4A-A389-D6238357B121}" type="datetime1">
              <a:rPr lang="en-US" smtClean="0"/>
              <a:pPr/>
              <a:t>5/11/18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8B511CB-48C6-1D49-AC56-5A39CE8EA9E7}" type="slidenum">
              <a:rPr lang="en-US" smtClean="0"/>
              <a:pPr/>
              <a:t>‹#›</a:t>
            </a:fld>
            <a:endParaRPr lang="en-US"/>
          </a:p>
        </p:txBody>
      </p:sp>
    </p:spTree>
    <p:extLst>
      <p:ext uri="{BB962C8B-B14F-4D97-AF65-F5344CB8AC3E}">
        <p14:creationId xmlns:p14="http://schemas.microsoft.com/office/powerpoint/2010/main" val="3135984579"/>
      </p:ext>
    </p:extLst>
  </p:cSld>
  <p:clrMap bg1="lt1" tx1="dk1" bg2="lt2" tx2="dk2" accent1="accent1" accent2="accent2" accent3="accent3" accent4="accent4" accent5="accent5" accent6="accent6" hlink="hlink" folHlink="folHlink"/>
  <p:hf ftr="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 Id="rId3" Type="http://schemas.openxmlformats.org/officeDocument/2006/relationships/hyperlink" Target="https://www.ibm.com/support/knowledgecenter/STQRQ9/com.ibm.storage.ts4500.doc/ts4500_top_rack.html?view=kc%23ts4500_top_rack__top_rack" TargetMode="Externa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 Id="rId3" Type="http://schemas.openxmlformats.org/officeDocument/2006/relationships/hyperlink" Target="http://www.lbl.gov/" TargetMode="Externa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users/computational-systems/cori/burst-buffer/example-batch-scripts/%23toc-anchor-1" TargetMode="External"/><Relationship Id="rId4" Type="http://schemas.openxmlformats.org/officeDocument/2006/relationships/hyperlink" Target="http://www.nersc.gov/users/computational-systems/cori/burst-buffer/example-batch-scripts/%23toc-anchor-4" TargetMode="External"/><Relationship Id="rId5" Type="http://schemas.openxmlformats.org/officeDocument/2006/relationships/hyperlink" Target="http://www.nersc.gov/users/computational-systems/cori/running-jobs/interactive-jobs/%23toc-anchor-2" TargetMode="External"/><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t>NERSC Presentation</a:t>
            </a:r>
            <a:endParaRPr lang="en-US"/>
          </a:p>
        </p:txBody>
      </p:sp>
      <p:sp>
        <p:nvSpPr>
          <p:cNvPr id="5" name="Date Placeholder 4"/>
          <p:cNvSpPr>
            <a:spLocks noGrp="1"/>
          </p:cNvSpPr>
          <p:nvPr>
            <p:ph type="dt" idx="11"/>
          </p:nvPr>
        </p:nvSpPr>
        <p:spPr/>
        <p:txBody>
          <a:bodyPr/>
          <a:lstStyle/>
          <a:p>
            <a:fld id="{39FEAFF0-7375-1D4A-A389-D6238357B121}" type="datetime1">
              <a:rPr lang="en-US" smtClean="0"/>
              <a:pPr/>
              <a:t>5/11/18</a:t>
            </a:fld>
            <a:endParaRPr lang="en-US"/>
          </a:p>
        </p:txBody>
      </p:sp>
      <p:sp>
        <p:nvSpPr>
          <p:cNvPr id="6" name="Slide Number Placeholder 5"/>
          <p:cNvSpPr>
            <a:spLocks noGrp="1"/>
          </p:cNvSpPr>
          <p:nvPr>
            <p:ph type="sldNum" sz="quarter" idx="12"/>
          </p:nvPr>
        </p:nvSpPr>
        <p:spPr/>
        <p:txBody>
          <a:bodyPr/>
          <a:lstStyle/>
          <a:p>
            <a:fld id="{38B511CB-48C6-1D49-AC56-5A39CE8EA9E7}" type="slidenum">
              <a:rPr lang="en-US" smtClean="0"/>
              <a:pPr/>
              <a:t>1</a:t>
            </a:fld>
            <a:endParaRPr lang="en-US"/>
          </a:p>
        </p:txBody>
      </p:sp>
    </p:spTree>
    <p:extLst>
      <p:ext uri="{BB962C8B-B14F-4D97-AF65-F5344CB8AC3E}">
        <p14:creationId xmlns:p14="http://schemas.microsoft.com/office/powerpoint/2010/main" val="8322440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Space utilization goals and budget constraints make a room-within-a-room a less desirable choice</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https://</a:t>
            </a:r>
            <a:r>
              <a:rPr lang="en-US" dirty="0" err="1" smtClean="0"/>
              <a:t>aws.amazon.com</a:t>
            </a:r>
            <a:r>
              <a:rPr lang="en-US" dirty="0" smtClean="0"/>
              <a:t>/about-</a:t>
            </a:r>
            <a:r>
              <a:rPr lang="en-US" dirty="0" err="1" smtClean="0"/>
              <a:t>aws</a:t>
            </a:r>
            <a:r>
              <a:rPr lang="en-US" dirty="0" smtClean="0"/>
              <a:t>/</a:t>
            </a:r>
            <a:r>
              <a:rPr lang="en-US" dirty="0" err="1" smtClean="0"/>
              <a:t>whats</a:t>
            </a:r>
            <a:r>
              <a:rPr lang="en-US" dirty="0" smtClean="0"/>
              <a:t>-new/2014/12/30/amazon-glacier-is-now-available-in-the-</a:t>
            </a:r>
            <a:r>
              <a:rPr lang="en-US" dirty="0" err="1" smtClean="0"/>
              <a:t>aws</a:t>
            </a:r>
            <a:r>
              <a:rPr lang="en-US" dirty="0" smtClean="0"/>
              <a:t>-</a:t>
            </a:r>
            <a:r>
              <a:rPr lang="en-US" dirty="0" err="1" smtClean="0"/>
              <a:t>govcloud</a:t>
            </a:r>
            <a:r>
              <a:rPr lang="en-US" dirty="0" smtClean="0"/>
              <a:t>-us-region/</a:t>
            </a:r>
          </a:p>
          <a:p>
            <a:endParaRPr lang="en-US" dirty="0"/>
          </a:p>
        </p:txBody>
      </p:sp>
      <p:sp>
        <p:nvSpPr>
          <p:cNvPr id="4" name="Header Placeholder 3"/>
          <p:cNvSpPr>
            <a:spLocks noGrp="1"/>
          </p:cNvSpPr>
          <p:nvPr>
            <p:ph type="hdr" sz="quarter" idx="10"/>
          </p:nvPr>
        </p:nvSpPr>
        <p:spPr/>
        <p:txBody>
          <a:bodyPr/>
          <a:lstStyle/>
          <a:p>
            <a:r>
              <a:rPr lang="en-US" smtClean="0"/>
              <a:t>NERSC Presentation</a:t>
            </a:r>
            <a:endParaRPr lang="en-US"/>
          </a:p>
        </p:txBody>
      </p:sp>
      <p:sp>
        <p:nvSpPr>
          <p:cNvPr id="5" name="Date Placeholder 4"/>
          <p:cNvSpPr>
            <a:spLocks noGrp="1"/>
          </p:cNvSpPr>
          <p:nvPr>
            <p:ph type="dt" idx="11"/>
          </p:nvPr>
        </p:nvSpPr>
        <p:spPr/>
        <p:txBody>
          <a:bodyPr/>
          <a:lstStyle/>
          <a:p>
            <a:fld id="{39FEAFF0-7375-1D4A-A389-D6238357B121}" type="datetime1">
              <a:rPr lang="en-US" smtClean="0"/>
              <a:pPr/>
              <a:t>5/11/18</a:t>
            </a:fld>
            <a:endParaRPr lang="en-US"/>
          </a:p>
        </p:txBody>
      </p:sp>
      <p:sp>
        <p:nvSpPr>
          <p:cNvPr id="6" name="Slide Number Placeholder 5"/>
          <p:cNvSpPr>
            <a:spLocks noGrp="1"/>
          </p:cNvSpPr>
          <p:nvPr>
            <p:ph type="sldNum" sz="quarter" idx="12"/>
          </p:nvPr>
        </p:nvSpPr>
        <p:spPr/>
        <p:txBody>
          <a:bodyPr/>
          <a:lstStyle/>
          <a:p>
            <a:fld id="{38B511CB-48C6-1D49-AC56-5A39CE8EA9E7}" type="slidenum">
              <a:rPr lang="en-US" smtClean="0"/>
              <a:pPr/>
              <a:t>13</a:t>
            </a:fld>
            <a:endParaRPr lang="en-US"/>
          </a:p>
        </p:txBody>
      </p:sp>
    </p:spTree>
    <p:extLst>
      <p:ext uri="{BB962C8B-B14F-4D97-AF65-F5344CB8AC3E}">
        <p14:creationId xmlns:p14="http://schemas.microsoft.com/office/powerpoint/2010/main" val="3293614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Integrated Cooling TS4500 tape libraries to be installed in datacenters where the environmental controls are outside of the normal operating parameters for the tape library. </a:t>
            </a:r>
            <a:endParaRPr lang="en-US" dirty="0"/>
          </a:p>
        </p:txBody>
      </p:sp>
      <p:sp>
        <p:nvSpPr>
          <p:cNvPr id="4" name="Header Placeholder 3"/>
          <p:cNvSpPr>
            <a:spLocks noGrp="1"/>
          </p:cNvSpPr>
          <p:nvPr>
            <p:ph type="hdr" sz="quarter" idx="10"/>
          </p:nvPr>
        </p:nvSpPr>
        <p:spPr/>
        <p:txBody>
          <a:bodyPr/>
          <a:lstStyle/>
          <a:p>
            <a:r>
              <a:rPr lang="en-US" smtClean="0"/>
              <a:t>NERSC Presentation</a:t>
            </a:r>
            <a:endParaRPr lang="en-US"/>
          </a:p>
        </p:txBody>
      </p:sp>
      <p:sp>
        <p:nvSpPr>
          <p:cNvPr id="5" name="Date Placeholder 4"/>
          <p:cNvSpPr>
            <a:spLocks noGrp="1"/>
          </p:cNvSpPr>
          <p:nvPr>
            <p:ph type="dt" idx="11"/>
          </p:nvPr>
        </p:nvSpPr>
        <p:spPr/>
        <p:txBody>
          <a:bodyPr/>
          <a:lstStyle/>
          <a:p>
            <a:fld id="{39FEAFF0-7375-1D4A-A389-D6238357B121}" type="datetime1">
              <a:rPr lang="en-US" smtClean="0"/>
              <a:pPr/>
              <a:t>5/11/18</a:t>
            </a:fld>
            <a:endParaRPr lang="en-US"/>
          </a:p>
        </p:txBody>
      </p:sp>
      <p:sp>
        <p:nvSpPr>
          <p:cNvPr id="6" name="Slide Number Placeholder 5"/>
          <p:cNvSpPr>
            <a:spLocks noGrp="1"/>
          </p:cNvSpPr>
          <p:nvPr>
            <p:ph type="sldNum" sz="quarter" idx="12"/>
          </p:nvPr>
        </p:nvSpPr>
        <p:spPr/>
        <p:txBody>
          <a:bodyPr/>
          <a:lstStyle/>
          <a:p>
            <a:fld id="{38B511CB-48C6-1D49-AC56-5A39CE8EA9E7}" type="slidenum">
              <a:rPr lang="en-US" smtClean="0"/>
              <a:pPr/>
              <a:t>14</a:t>
            </a:fld>
            <a:endParaRPr lang="en-US"/>
          </a:p>
        </p:txBody>
      </p:sp>
    </p:spTree>
    <p:extLst>
      <p:ext uri="{BB962C8B-B14F-4D97-AF65-F5344CB8AC3E}">
        <p14:creationId xmlns:p14="http://schemas.microsoft.com/office/powerpoint/2010/main" val="8291631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 enterprise</a:t>
            </a:r>
            <a:r>
              <a:rPr lang="en-US" baseline="0" dirty="0" smtClean="0"/>
              <a:t> drives now choice of 1</a:t>
            </a:r>
            <a:r>
              <a:rPr lang="mr-IN" baseline="0" dirty="0" smtClean="0"/>
              <a:t>…</a:t>
            </a:r>
            <a:endParaRPr lang="en-US" dirty="0"/>
          </a:p>
        </p:txBody>
      </p:sp>
      <p:sp>
        <p:nvSpPr>
          <p:cNvPr id="4" name="Header Placeholder 3"/>
          <p:cNvSpPr>
            <a:spLocks noGrp="1"/>
          </p:cNvSpPr>
          <p:nvPr>
            <p:ph type="hdr" sz="quarter" idx="10"/>
          </p:nvPr>
        </p:nvSpPr>
        <p:spPr/>
        <p:txBody>
          <a:bodyPr/>
          <a:lstStyle/>
          <a:p>
            <a:r>
              <a:rPr lang="en-US" smtClean="0"/>
              <a:t>NERSC Presentation</a:t>
            </a:r>
            <a:endParaRPr lang="en-US"/>
          </a:p>
        </p:txBody>
      </p:sp>
      <p:sp>
        <p:nvSpPr>
          <p:cNvPr id="5" name="Date Placeholder 4"/>
          <p:cNvSpPr>
            <a:spLocks noGrp="1"/>
          </p:cNvSpPr>
          <p:nvPr>
            <p:ph type="dt" idx="11"/>
          </p:nvPr>
        </p:nvSpPr>
        <p:spPr/>
        <p:txBody>
          <a:bodyPr/>
          <a:lstStyle/>
          <a:p>
            <a:fld id="{39FEAFF0-7375-1D4A-A389-D6238357B121}" type="datetime1">
              <a:rPr lang="en-US" smtClean="0"/>
              <a:pPr/>
              <a:t>5/11/18</a:t>
            </a:fld>
            <a:endParaRPr lang="en-US"/>
          </a:p>
        </p:txBody>
      </p:sp>
      <p:sp>
        <p:nvSpPr>
          <p:cNvPr id="6" name="Slide Number Placeholder 5"/>
          <p:cNvSpPr>
            <a:spLocks noGrp="1"/>
          </p:cNvSpPr>
          <p:nvPr>
            <p:ph type="sldNum" sz="quarter" idx="12"/>
          </p:nvPr>
        </p:nvSpPr>
        <p:spPr/>
        <p:txBody>
          <a:bodyPr/>
          <a:lstStyle/>
          <a:p>
            <a:fld id="{38B511CB-48C6-1D49-AC56-5A39CE8EA9E7}" type="slidenum">
              <a:rPr lang="en-US" smtClean="0"/>
              <a:pPr/>
              <a:t>15</a:t>
            </a:fld>
            <a:endParaRPr lang="en-US"/>
          </a:p>
        </p:txBody>
      </p:sp>
    </p:spTree>
    <p:extLst>
      <p:ext uri="{BB962C8B-B14F-4D97-AF65-F5344CB8AC3E}">
        <p14:creationId xmlns:p14="http://schemas.microsoft.com/office/powerpoint/2010/main" val="13602723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2" indent="0" algn="l" defTabSz="457200" rtl="0" eaLnBrk="1" fontAlgn="auto" latinLnBrk="0" hangingPunct="1">
              <a:lnSpc>
                <a:spcPct val="100000"/>
              </a:lnSpc>
              <a:spcBef>
                <a:spcPts val="0"/>
              </a:spcBef>
              <a:spcAft>
                <a:spcPts val="0"/>
              </a:spcAft>
              <a:buClrTx/>
              <a:buSzTx/>
              <a:buFontTx/>
              <a:buNone/>
              <a:tabLst/>
              <a:defRPr/>
            </a:pPr>
            <a:r>
              <a:rPr lang="en-US" dirty="0" smtClean="0"/>
              <a:t>Some discussions with IBM indicate dips outside of acceptable range are probably OK, as long as they are not prolonged</a:t>
            </a:r>
          </a:p>
          <a:p>
            <a:pPr marL="0" marR="0" lvl="2"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lvl="2" indent="0" algn="l" defTabSz="457200" rtl="0" eaLnBrk="1" fontAlgn="auto" latinLnBrk="0" hangingPunct="1">
              <a:lnSpc>
                <a:spcPct val="100000"/>
              </a:lnSpc>
              <a:spcBef>
                <a:spcPts val="0"/>
              </a:spcBef>
              <a:spcAft>
                <a:spcPts val="0"/>
              </a:spcAft>
              <a:buClrTx/>
              <a:buSzTx/>
              <a:buFontTx/>
              <a:buNone/>
              <a:tabLst/>
              <a:defRPr/>
            </a:pPr>
            <a:r>
              <a:rPr lang="en-US" dirty="0" smtClean="0"/>
              <a:t>Red </a:t>
            </a:r>
            <a:r>
              <a:rPr lang="mr-IN" dirty="0" smtClean="0"/>
              <a:t>–</a:t>
            </a:r>
            <a:r>
              <a:rPr lang="en-US" baseline="0" dirty="0" smtClean="0"/>
              <a:t> what can be handled in the room</a:t>
            </a:r>
          </a:p>
          <a:p>
            <a:pPr marL="0" marR="0" lvl="2"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endParaRPr lang="en-US" dirty="0"/>
          </a:p>
        </p:txBody>
      </p:sp>
      <p:sp>
        <p:nvSpPr>
          <p:cNvPr id="4" name="Header Placeholder 3"/>
          <p:cNvSpPr>
            <a:spLocks noGrp="1"/>
          </p:cNvSpPr>
          <p:nvPr>
            <p:ph type="hdr" sz="quarter" idx="10"/>
          </p:nvPr>
        </p:nvSpPr>
        <p:spPr/>
        <p:txBody>
          <a:bodyPr/>
          <a:lstStyle/>
          <a:p>
            <a:r>
              <a:rPr lang="en-US" smtClean="0"/>
              <a:t>NERSC Presentation</a:t>
            </a:r>
            <a:endParaRPr lang="en-US"/>
          </a:p>
        </p:txBody>
      </p:sp>
      <p:sp>
        <p:nvSpPr>
          <p:cNvPr id="5" name="Date Placeholder 4"/>
          <p:cNvSpPr>
            <a:spLocks noGrp="1"/>
          </p:cNvSpPr>
          <p:nvPr>
            <p:ph type="dt" idx="11"/>
          </p:nvPr>
        </p:nvSpPr>
        <p:spPr/>
        <p:txBody>
          <a:bodyPr/>
          <a:lstStyle/>
          <a:p>
            <a:fld id="{39FEAFF0-7375-1D4A-A389-D6238357B121}" type="datetime1">
              <a:rPr lang="en-US" smtClean="0"/>
              <a:pPr/>
              <a:t>5/11/18</a:t>
            </a:fld>
            <a:endParaRPr lang="en-US"/>
          </a:p>
        </p:txBody>
      </p:sp>
      <p:sp>
        <p:nvSpPr>
          <p:cNvPr id="6" name="Slide Number Placeholder 5"/>
          <p:cNvSpPr>
            <a:spLocks noGrp="1"/>
          </p:cNvSpPr>
          <p:nvPr>
            <p:ph type="sldNum" sz="quarter" idx="12"/>
          </p:nvPr>
        </p:nvSpPr>
        <p:spPr/>
        <p:txBody>
          <a:bodyPr/>
          <a:lstStyle/>
          <a:p>
            <a:fld id="{38B511CB-48C6-1D49-AC56-5A39CE8EA9E7}" type="slidenum">
              <a:rPr lang="en-US" smtClean="0"/>
              <a:pPr/>
              <a:t>16</a:t>
            </a:fld>
            <a:endParaRPr lang="en-US"/>
          </a:p>
        </p:txBody>
      </p:sp>
    </p:spTree>
    <p:extLst>
      <p:ext uri="{BB962C8B-B14F-4D97-AF65-F5344CB8AC3E}">
        <p14:creationId xmlns:p14="http://schemas.microsoft.com/office/powerpoint/2010/main" val="9646882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 client must supply drains for air conditioning condensation that will have two drain hoses per air conditioner. </a:t>
            </a:r>
          </a:p>
          <a:p>
            <a:endParaRPr lang="en-US" dirty="0" smtClean="0"/>
          </a:p>
          <a:p>
            <a:r>
              <a:rPr lang="en-US" dirty="0" smtClean="0"/>
              <a:t>AC goes where</a:t>
            </a:r>
            <a:r>
              <a:rPr lang="en-US" baseline="0" dirty="0" smtClean="0"/>
              <a:t> top rack would normally be installed:</a:t>
            </a:r>
          </a:p>
          <a:p>
            <a:pPr fontAlgn="base"/>
            <a:r>
              <a:rPr lang="en-US" sz="1200" b="0" i="0" kern="1200" dirty="0" smtClean="0">
                <a:solidFill>
                  <a:schemeClr val="tx1"/>
                </a:solidFill>
                <a:effectLst/>
                <a:latin typeface="+mn-lt"/>
                <a:ea typeface="+mn-ea"/>
                <a:cs typeface="+mn-cs"/>
              </a:rPr>
              <a:t>The top rack, 3584 Model TR1, provides an extra 10U of rack space on any frame in a library without requiring more floor space.</a:t>
            </a:r>
          </a:p>
          <a:p>
            <a:pPr fontAlgn="base"/>
            <a:r>
              <a:rPr lang="en-US" sz="1200" b="0" i="0" kern="1200" dirty="0" smtClean="0">
                <a:solidFill>
                  <a:schemeClr val="tx1"/>
                </a:solidFill>
                <a:effectLst/>
                <a:latin typeface="+mn-lt"/>
                <a:ea typeface="+mn-ea"/>
                <a:cs typeface="+mn-cs"/>
              </a:rPr>
              <a:t>The optional top rack (</a:t>
            </a:r>
            <a:r>
              <a:rPr lang="en-US" sz="1200" b="0" i="0" u="none" strike="noStrike" kern="1200" dirty="0" smtClean="0">
                <a:solidFill>
                  <a:schemeClr val="tx1"/>
                </a:solidFill>
                <a:effectLst/>
                <a:latin typeface="+mn-lt"/>
                <a:ea typeface="+mn-ea"/>
                <a:cs typeface="+mn-cs"/>
                <a:hlinkClick r:id="rId3"/>
              </a:rPr>
              <a:t>Figure 1</a:t>
            </a:r>
            <a:r>
              <a:rPr lang="en-US" sz="1200" b="0" i="0" kern="1200" dirty="0" smtClean="0">
                <a:solidFill>
                  <a:schemeClr val="tx1"/>
                </a:solidFill>
                <a:effectLst/>
                <a:latin typeface="+mn-lt"/>
                <a:ea typeface="+mn-ea"/>
                <a:cs typeface="+mn-cs"/>
              </a:rPr>
              <a:t>) reduces the storage footprint. It also simplifies cabling by providing extra rack space above the library for power distribution units, </a:t>
            </a:r>
            <a:r>
              <a:rPr lang="en-US" sz="1200" b="0" i="0" kern="1200" dirty="0" err="1" smtClean="0">
                <a:solidFill>
                  <a:schemeClr val="tx1"/>
                </a:solidFill>
                <a:effectLst/>
                <a:latin typeface="+mn-lt"/>
                <a:ea typeface="+mn-ea"/>
                <a:cs typeface="+mn-cs"/>
              </a:rPr>
              <a:t>Fibre</a:t>
            </a:r>
            <a:r>
              <a:rPr lang="en-US" sz="1200" b="0" i="0" kern="1200" dirty="0" smtClean="0">
                <a:solidFill>
                  <a:schemeClr val="tx1"/>
                </a:solidFill>
                <a:effectLst/>
                <a:latin typeface="+mn-lt"/>
                <a:ea typeface="+mn-ea"/>
                <a:cs typeface="+mn-cs"/>
              </a:rPr>
              <a:t> Channel switches, tape data movers, or IBM® Linear Tape File System™ (LTFS) nodes.</a:t>
            </a:r>
          </a:p>
          <a:p>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Frame </a:t>
            </a:r>
            <a:r>
              <a:rPr lang="en-US" dirty="0" err="1" smtClean="0"/>
              <a:t>defintions</a:t>
            </a:r>
            <a:r>
              <a:rPr lang="en-US" dirty="0" smtClean="0"/>
              <a:t>:</a:t>
            </a:r>
            <a:r>
              <a:rPr lang="en-US" baseline="0" dirty="0" smtClean="0"/>
              <a:t> p. </a:t>
            </a:r>
            <a:r>
              <a:rPr lang="en-US" sz="1200" b="1" kern="1200" dirty="0" smtClean="0">
                <a:solidFill>
                  <a:schemeClr val="tx1"/>
                </a:solidFill>
                <a:effectLst/>
                <a:latin typeface="+mn-lt"/>
                <a:ea typeface="+mn-ea"/>
                <a:cs typeface="+mn-cs"/>
              </a:rPr>
              <a:t>6 </a:t>
            </a:r>
            <a:r>
              <a:rPr lang="en-US" sz="1200" kern="1200" dirty="0" smtClean="0">
                <a:solidFill>
                  <a:schemeClr val="tx1"/>
                </a:solidFill>
                <a:effectLst/>
                <a:latin typeface="+mn-lt"/>
                <a:ea typeface="+mn-ea"/>
                <a:cs typeface="+mn-cs"/>
              </a:rPr>
              <a:t>IBM TS4500 R4 Tape Library Guide </a:t>
            </a:r>
            <a:endParaRPr lang="en-US" dirty="0" smtClean="0"/>
          </a:p>
          <a:p>
            <a:endParaRPr lang="en-US" dirty="0"/>
          </a:p>
        </p:txBody>
      </p:sp>
      <p:sp>
        <p:nvSpPr>
          <p:cNvPr id="4" name="Header Placeholder 3"/>
          <p:cNvSpPr>
            <a:spLocks noGrp="1"/>
          </p:cNvSpPr>
          <p:nvPr>
            <p:ph type="hdr" sz="quarter" idx="10"/>
          </p:nvPr>
        </p:nvSpPr>
        <p:spPr/>
        <p:txBody>
          <a:bodyPr/>
          <a:lstStyle/>
          <a:p>
            <a:r>
              <a:rPr lang="en-US" smtClean="0"/>
              <a:t>NERSC Presentation</a:t>
            </a:r>
            <a:endParaRPr lang="en-US"/>
          </a:p>
        </p:txBody>
      </p:sp>
      <p:sp>
        <p:nvSpPr>
          <p:cNvPr id="5" name="Date Placeholder 4"/>
          <p:cNvSpPr>
            <a:spLocks noGrp="1"/>
          </p:cNvSpPr>
          <p:nvPr>
            <p:ph type="dt" idx="11"/>
          </p:nvPr>
        </p:nvSpPr>
        <p:spPr/>
        <p:txBody>
          <a:bodyPr/>
          <a:lstStyle/>
          <a:p>
            <a:fld id="{39FEAFF0-7375-1D4A-A389-D6238357B121}" type="datetime1">
              <a:rPr lang="en-US" smtClean="0"/>
              <a:pPr/>
              <a:t>5/11/18</a:t>
            </a:fld>
            <a:endParaRPr lang="en-US"/>
          </a:p>
        </p:txBody>
      </p:sp>
      <p:sp>
        <p:nvSpPr>
          <p:cNvPr id="6" name="Slide Number Placeholder 5"/>
          <p:cNvSpPr>
            <a:spLocks noGrp="1"/>
          </p:cNvSpPr>
          <p:nvPr>
            <p:ph type="sldNum" sz="quarter" idx="12"/>
          </p:nvPr>
        </p:nvSpPr>
        <p:spPr/>
        <p:txBody>
          <a:bodyPr/>
          <a:lstStyle/>
          <a:p>
            <a:fld id="{38B511CB-48C6-1D49-AC56-5A39CE8EA9E7}" type="slidenum">
              <a:rPr lang="en-US" smtClean="0"/>
              <a:pPr/>
              <a:t>17</a:t>
            </a:fld>
            <a:endParaRPr lang="en-US"/>
          </a:p>
        </p:txBody>
      </p:sp>
    </p:spTree>
    <p:extLst>
      <p:ext uri="{BB962C8B-B14F-4D97-AF65-F5344CB8AC3E}">
        <p14:creationId xmlns:p14="http://schemas.microsoft.com/office/powerpoint/2010/main" val="5455106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r>
              <a:rPr lang="en-US" dirty="0" smtClean="0"/>
              <a:t>For enterprise</a:t>
            </a:r>
            <a:r>
              <a:rPr lang="en-US" baseline="0" dirty="0" smtClean="0"/>
              <a:t> drives now choice of 1</a:t>
            </a:r>
            <a:r>
              <a:rPr lang="mr-IN" baseline="0" dirty="0" smtClean="0"/>
              <a:t>…</a:t>
            </a:r>
            <a:endParaRPr lang="en-US" baseline="0" dirty="0" smtClean="0"/>
          </a:p>
          <a:p>
            <a:endParaRPr lang="en-US" baseline="0" dirty="0" smtClean="0"/>
          </a:p>
          <a:p>
            <a:r>
              <a:rPr lang="en-US" baseline="0" dirty="0" err="1" smtClean="0"/>
              <a:t>Compariosn</a:t>
            </a:r>
            <a:r>
              <a:rPr lang="en-US" baseline="0" dirty="0" smtClean="0"/>
              <a:t> of T10KD to LTO 8 is not a reasonable comparison</a:t>
            </a:r>
            <a:r>
              <a:rPr lang="mr-IN" baseline="0" dirty="0" smtClean="0"/>
              <a:t>…</a:t>
            </a:r>
            <a:r>
              <a:rPr lang="en-US" baseline="0" dirty="0" smtClean="0"/>
              <a:t>IMO. T10KD release 2013</a:t>
            </a:r>
          </a:p>
          <a:p>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b="1" i="0" kern="1200" dirty="0" smtClean="0">
                <a:solidFill>
                  <a:schemeClr val="tx1"/>
                </a:solidFill>
                <a:effectLst/>
                <a:latin typeface="+mn-lt"/>
                <a:ea typeface="+mn-ea"/>
                <a:cs typeface="+mn-cs"/>
              </a:rPr>
              <a:t>Type M Media Support</a:t>
            </a:r>
            <a:r>
              <a:rPr lang="en-US" sz="1200" b="0" i="0" kern="1200" dirty="0" smtClean="0">
                <a:solidFill>
                  <a:schemeClr val="tx1"/>
                </a:solidFill>
                <a:effectLst/>
                <a:latin typeface="+mn-lt"/>
                <a:ea typeface="+mn-ea"/>
                <a:cs typeface="+mn-cs"/>
              </a:rPr>
              <a:t> - LTO 8 Drives will be able to format new, unused LTO 7 tapes as Type M-8 media. This will allow the use of LTO 7 tapes in the LTO 8 Drive and increase the normal capacity of an LTO 7 tape by 50%, up to 22.5TB.</a:t>
            </a:r>
          </a:p>
          <a:p>
            <a:r>
              <a:rPr lang="en-US" sz="1200" b="0" i="0" kern="1200" dirty="0" smtClean="0">
                <a:solidFill>
                  <a:schemeClr val="tx1"/>
                </a:solidFill>
                <a:effectLst/>
                <a:latin typeface="+mn-lt"/>
                <a:ea typeface="+mn-ea"/>
                <a:cs typeface="+mn-cs"/>
              </a:rPr>
              <a:t>Only new, unused LTO Ultrium 7 cartridges can be initialized as M8 cartridges. Once a cartridge is initialized as M8, it cannot be changed back to L7. Initialized M8 cartridges can only be written and read in an LTO 8 tape drive; LTO 7 tape drives cannot read initialized M8 cartridges.</a:t>
            </a:r>
            <a:endParaRPr lang="en-US" baseline="0" dirty="0" smtClean="0"/>
          </a:p>
          <a:p>
            <a:endParaRPr lang="en-US" baseline="0" dirty="0" smtClean="0"/>
          </a:p>
          <a:p>
            <a:r>
              <a:rPr lang="en-US" baseline="0" dirty="0" smtClean="0"/>
              <a:t>https://</a:t>
            </a:r>
            <a:r>
              <a:rPr lang="en-US" baseline="0" dirty="0" err="1" smtClean="0"/>
              <a:t>www.redbooks.ibm.com</a:t>
            </a:r>
            <a:r>
              <a:rPr lang="en-US" baseline="0" dirty="0" smtClean="0"/>
              <a:t>/</a:t>
            </a:r>
            <a:r>
              <a:rPr lang="en-US" baseline="0" dirty="0" err="1" smtClean="0"/>
              <a:t>redbooks</a:t>
            </a:r>
            <a:r>
              <a:rPr lang="en-US" baseline="0" dirty="0" smtClean="0"/>
              <a:t>/pdfs/sg248235.pdf p.68-69:</a:t>
            </a:r>
          </a:p>
          <a:p>
            <a:r>
              <a:rPr lang="en-US" sz="1200" b="1" kern="1200" dirty="0" smtClean="0">
                <a:solidFill>
                  <a:schemeClr val="tx1"/>
                </a:solidFill>
                <a:effectLst/>
                <a:latin typeface="+mn-lt"/>
                <a:ea typeface="+mn-ea"/>
                <a:cs typeface="+mn-cs"/>
              </a:rPr>
              <a:t>Cartridge memory </a:t>
            </a:r>
            <a:endParaRPr lang="en-US" dirty="0" smtClean="0"/>
          </a:p>
          <a:p>
            <a:r>
              <a:rPr lang="en-US" sz="1200" kern="1200" dirty="0" smtClean="0">
                <a:solidFill>
                  <a:schemeClr val="tx1"/>
                </a:solidFill>
                <a:effectLst/>
                <a:latin typeface="+mn-lt"/>
                <a:ea typeface="+mn-ea"/>
                <a:cs typeface="+mn-cs"/>
              </a:rPr>
              <a:t>The cartridge memory (CM), which is a passive, contactless silicon storage device that is physically a part of the cartridge, is contained within the cartridge. The CM is used to hold information about that specific cartridge, the media in the cartridge, and the data on the media. </a:t>
            </a:r>
            <a:endParaRPr lang="en-US" dirty="0" smtClean="0"/>
          </a:p>
          <a:p>
            <a:r>
              <a:rPr lang="en-US" sz="1200" kern="1200" dirty="0" smtClean="0">
                <a:solidFill>
                  <a:schemeClr val="tx1"/>
                </a:solidFill>
                <a:effectLst/>
                <a:latin typeface="+mn-lt"/>
                <a:ea typeface="+mn-ea"/>
                <a:cs typeface="+mn-cs"/>
              </a:rPr>
              <a:t>The 3592 uses the same CM module as LTO media, with a capacity of 4 KiB, which is extended to 8 KiB on JB or JX media (and JC, JY, or JK media), and enhanced to 16 KiB for JD or JZ media. The CM was designed for 3592 to support the high-resolution tape directory feature. The CM differs from the LTO specification because it supports the high-resolution tape directory feature. See “High-resolution tape directory” on page 68. </a:t>
            </a:r>
            <a:endParaRPr lang="en-US" dirty="0" smtClean="0"/>
          </a:p>
          <a:p>
            <a:r>
              <a:rPr lang="en-US" sz="1200" kern="1200" dirty="0" smtClean="0">
                <a:solidFill>
                  <a:schemeClr val="tx1"/>
                </a:solidFill>
                <a:effectLst/>
                <a:latin typeface="+mn-lt"/>
                <a:ea typeface="+mn-ea"/>
                <a:cs typeface="+mn-cs"/>
              </a:rPr>
              <a:t>Communication between the drive and the CM occurs through a noncontact, passive radio frequency interface (RFI), which eliminates the need for physical connections to the cartridge for power or signals. </a:t>
            </a:r>
            <a:endParaRPr lang="en-US" dirty="0" smtClean="0"/>
          </a:p>
          <a:p>
            <a:r>
              <a:rPr lang="en-US" sz="1200" b="1" kern="1200" dirty="0" smtClean="0">
                <a:solidFill>
                  <a:schemeClr val="tx1"/>
                </a:solidFill>
                <a:effectLst/>
                <a:latin typeface="+mn-lt"/>
                <a:ea typeface="+mn-ea"/>
                <a:cs typeface="+mn-cs"/>
              </a:rPr>
              <a:t>High-resolution tape directory </a:t>
            </a:r>
            <a:endParaRPr lang="en-US" dirty="0" smtClean="0"/>
          </a:p>
          <a:p>
            <a:r>
              <a:rPr lang="en-US" sz="1200" kern="1200" dirty="0" smtClean="0">
                <a:solidFill>
                  <a:schemeClr val="tx1"/>
                </a:solidFill>
                <a:effectLst/>
                <a:latin typeface="+mn-lt"/>
                <a:ea typeface="+mn-ea"/>
                <a:cs typeface="+mn-cs"/>
              </a:rPr>
              <a:t>The 3592 drive maintains a tape directory structure with a higher granularity of information about the physical position of data blocks and file marks on the media. This feature gives the 3592 drive improved nominal and average access times for locate operations. Locate times are uniform. </a:t>
            </a:r>
            <a:endParaRPr lang="en-US" dirty="0" smtClean="0"/>
          </a:p>
          <a:p>
            <a:r>
              <a:rPr lang="en-US" sz="1200" b="1" kern="1200" dirty="0" smtClean="0">
                <a:solidFill>
                  <a:schemeClr val="tx1"/>
                </a:solidFill>
                <a:effectLst/>
                <a:latin typeface="+mn-lt"/>
                <a:ea typeface="+mn-ea"/>
                <a:cs typeface="+mn-cs"/>
              </a:rPr>
              <a:t>Important: </a:t>
            </a:r>
            <a:r>
              <a:rPr lang="en-US" sz="1200" kern="1200" dirty="0" smtClean="0">
                <a:solidFill>
                  <a:schemeClr val="tx1"/>
                </a:solidFill>
                <a:effectLst/>
                <a:latin typeface="+mn-lt"/>
                <a:ea typeface="+mn-ea"/>
                <a:cs typeface="+mn-cs"/>
              </a:rPr>
              <a:t>These features are generic for all 3592 tape drives. The TS1155, TS1150 and TS1140 offer other advanced features that are described in 2.2, “IBM TS1155 and TS1150 tape drive” on page 81 and 2.3, “IBM TS1140 tape drive (Model 3592 EH7)” on page 99. </a:t>
            </a:r>
            <a:endParaRPr lang="en-US" dirty="0" smtClean="0"/>
          </a:p>
          <a:p>
            <a:r>
              <a:rPr lang="en-US" sz="1200" b="1" kern="1200" dirty="0" smtClean="0">
                <a:solidFill>
                  <a:schemeClr val="tx1"/>
                </a:solidFill>
                <a:effectLst/>
                <a:latin typeface="+mn-lt"/>
                <a:ea typeface="+mn-ea"/>
                <a:cs typeface="+mn-cs"/>
              </a:rPr>
              <a:t>68 </a:t>
            </a:r>
            <a:r>
              <a:rPr lang="en-US" sz="1200" kern="1200" dirty="0" smtClean="0">
                <a:solidFill>
                  <a:schemeClr val="tx1"/>
                </a:solidFill>
                <a:effectLst/>
                <a:latin typeface="+mn-lt"/>
                <a:ea typeface="+mn-ea"/>
                <a:cs typeface="+mn-cs"/>
              </a:rPr>
              <a:t>IBM TS4500 R4 Tape Library Guide </a:t>
            </a:r>
            <a:endParaRPr lang="en-US" dirty="0" smtClean="0"/>
          </a:p>
          <a:p>
            <a:r>
              <a:rPr lang="en-US" sz="1200" kern="1200" dirty="0" smtClean="0">
                <a:solidFill>
                  <a:schemeClr val="tx1"/>
                </a:solidFill>
                <a:effectLst/>
                <a:latin typeface="+mn-lt"/>
                <a:ea typeface="+mn-ea"/>
                <a:cs typeface="+mn-cs"/>
              </a:rPr>
              <a:t>They are based on the position of the block or file mark on the tape, independently of the uniformity of the block size or file mark distribution along the length of the tape. Therefore, the 3592 locate and space performance is targeted to be completely and individually dependent on the longitudinal position on tape of the target block or file mark. </a:t>
            </a:r>
            <a:endParaRPr lang="en-US" dirty="0" smtClean="0"/>
          </a:p>
          <a:p>
            <a:endParaRPr lang="en-US" dirty="0"/>
          </a:p>
        </p:txBody>
      </p:sp>
      <p:sp>
        <p:nvSpPr>
          <p:cNvPr id="4" name="Header Placeholder 3"/>
          <p:cNvSpPr>
            <a:spLocks noGrp="1"/>
          </p:cNvSpPr>
          <p:nvPr>
            <p:ph type="hdr" sz="quarter" idx="10"/>
          </p:nvPr>
        </p:nvSpPr>
        <p:spPr/>
        <p:txBody>
          <a:bodyPr/>
          <a:lstStyle/>
          <a:p>
            <a:r>
              <a:rPr lang="en-US" smtClean="0"/>
              <a:t>NERSC Presentation</a:t>
            </a:r>
            <a:endParaRPr lang="en-US"/>
          </a:p>
        </p:txBody>
      </p:sp>
      <p:sp>
        <p:nvSpPr>
          <p:cNvPr id="5" name="Date Placeholder 4"/>
          <p:cNvSpPr>
            <a:spLocks noGrp="1"/>
          </p:cNvSpPr>
          <p:nvPr>
            <p:ph type="dt" idx="11"/>
          </p:nvPr>
        </p:nvSpPr>
        <p:spPr/>
        <p:txBody>
          <a:bodyPr/>
          <a:lstStyle/>
          <a:p>
            <a:fld id="{39FEAFF0-7375-1D4A-A389-D6238357B121}" type="datetime1">
              <a:rPr lang="en-US" smtClean="0"/>
              <a:pPr/>
              <a:t>5/11/18</a:t>
            </a:fld>
            <a:endParaRPr lang="en-US"/>
          </a:p>
        </p:txBody>
      </p:sp>
      <p:sp>
        <p:nvSpPr>
          <p:cNvPr id="6" name="Slide Number Placeholder 5"/>
          <p:cNvSpPr>
            <a:spLocks noGrp="1"/>
          </p:cNvSpPr>
          <p:nvPr>
            <p:ph type="sldNum" sz="quarter" idx="12"/>
          </p:nvPr>
        </p:nvSpPr>
        <p:spPr/>
        <p:txBody>
          <a:bodyPr/>
          <a:lstStyle/>
          <a:p>
            <a:fld id="{38B511CB-48C6-1D49-AC56-5A39CE8EA9E7}" type="slidenum">
              <a:rPr lang="en-US" smtClean="0"/>
              <a:pPr/>
              <a:t>21</a:t>
            </a:fld>
            <a:endParaRPr lang="en-US"/>
          </a:p>
        </p:txBody>
      </p:sp>
    </p:spTree>
    <p:extLst>
      <p:ext uri="{BB962C8B-B14F-4D97-AF65-F5344CB8AC3E}">
        <p14:creationId xmlns:p14="http://schemas.microsoft.com/office/powerpoint/2010/main" val="5228073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10000"/>
          </a:bodyPr>
          <a:lstStyle/>
          <a:p>
            <a:r>
              <a:rPr lang="en-US" dirty="0" smtClean="0"/>
              <a:t>For enterprise</a:t>
            </a:r>
            <a:r>
              <a:rPr lang="en-US" baseline="0" dirty="0" smtClean="0"/>
              <a:t> drives now choice of 1</a:t>
            </a:r>
            <a:r>
              <a:rPr lang="mr-IN" baseline="0" dirty="0" smtClean="0"/>
              <a:t>…</a:t>
            </a:r>
            <a:endParaRPr lang="en-US" baseline="0" dirty="0" smtClean="0"/>
          </a:p>
          <a:p>
            <a:endParaRPr lang="en-US" baseline="0" dirty="0" smtClean="0"/>
          </a:p>
          <a:p>
            <a:r>
              <a:rPr lang="en-US" baseline="0" dirty="0" err="1" smtClean="0"/>
              <a:t>Compariosn</a:t>
            </a:r>
            <a:r>
              <a:rPr lang="en-US" baseline="0" dirty="0" smtClean="0"/>
              <a:t> of T10KD to LTO 8 is not a reasonable comparison</a:t>
            </a:r>
            <a:r>
              <a:rPr lang="mr-IN" baseline="0" dirty="0" smtClean="0"/>
              <a:t>…</a:t>
            </a:r>
            <a:r>
              <a:rPr lang="en-US" baseline="0" dirty="0" smtClean="0"/>
              <a:t>IMO. T10KD release 2013</a:t>
            </a:r>
          </a:p>
          <a:p>
            <a:endParaRPr lang="en-US" baseline="0" dirty="0" smtClean="0"/>
          </a:p>
          <a:p>
            <a:r>
              <a:rPr lang="en-US" baseline="0" dirty="0" smtClean="0"/>
              <a:t>https://</a:t>
            </a:r>
            <a:r>
              <a:rPr lang="en-US" baseline="0" dirty="0" err="1" smtClean="0"/>
              <a:t>www.redbooks.ibm.com</a:t>
            </a:r>
            <a:r>
              <a:rPr lang="en-US" baseline="0" dirty="0" smtClean="0"/>
              <a:t>/</a:t>
            </a:r>
            <a:r>
              <a:rPr lang="en-US" baseline="0" dirty="0" err="1" smtClean="0"/>
              <a:t>redbooks</a:t>
            </a:r>
            <a:r>
              <a:rPr lang="en-US" baseline="0" dirty="0" smtClean="0"/>
              <a:t>/pdfs/sg248235.pdf p.68-69:</a:t>
            </a:r>
          </a:p>
          <a:p>
            <a:r>
              <a:rPr lang="en-US" sz="1200" b="1" kern="1200" dirty="0" smtClean="0">
                <a:solidFill>
                  <a:schemeClr val="tx1"/>
                </a:solidFill>
                <a:effectLst/>
                <a:latin typeface="+mn-lt"/>
                <a:ea typeface="+mn-ea"/>
                <a:cs typeface="+mn-cs"/>
              </a:rPr>
              <a:t>Cartridge memory </a:t>
            </a:r>
            <a:endParaRPr lang="en-US" dirty="0" smtClean="0"/>
          </a:p>
          <a:p>
            <a:r>
              <a:rPr lang="en-US" sz="1200" kern="1200" dirty="0" smtClean="0">
                <a:solidFill>
                  <a:schemeClr val="tx1"/>
                </a:solidFill>
                <a:effectLst/>
                <a:latin typeface="+mn-lt"/>
                <a:ea typeface="+mn-ea"/>
                <a:cs typeface="+mn-cs"/>
              </a:rPr>
              <a:t>The cartridge memory (CM), which is a passive, contactless silicon storage device that is physically a part of the cartridge, is contained within the cartridge. The CM is used to hold information about that specific cartridge, the media in the cartridge, and the data on the media. </a:t>
            </a:r>
            <a:endParaRPr lang="en-US" dirty="0" smtClean="0"/>
          </a:p>
          <a:p>
            <a:r>
              <a:rPr lang="en-US" sz="1200" kern="1200" dirty="0" smtClean="0">
                <a:solidFill>
                  <a:schemeClr val="tx1"/>
                </a:solidFill>
                <a:effectLst/>
                <a:latin typeface="+mn-lt"/>
                <a:ea typeface="+mn-ea"/>
                <a:cs typeface="+mn-cs"/>
              </a:rPr>
              <a:t>The 3592 uses the same CM module as LTO media, with a capacity of 4 KiB, which is extended to 8 KiB on JB or JX media (and JC, JY, or JK media), and enhanced to 16 KiB for JD or JZ media. The CM was designed for 3592 to support the high-resolution tape directory feature. The CM differs from the LTO specification because it supports the high-resolution tape directory feature. See “High-resolution tape directory” on page 68. </a:t>
            </a:r>
            <a:endParaRPr lang="en-US" dirty="0" smtClean="0"/>
          </a:p>
          <a:p>
            <a:r>
              <a:rPr lang="en-US" sz="1200" kern="1200" dirty="0" smtClean="0">
                <a:solidFill>
                  <a:schemeClr val="tx1"/>
                </a:solidFill>
                <a:effectLst/>
                <a:latin typeface="+mn-lt"/>
                <a:ea typeface="+mn-ea"/>
                <a:cs typeface="+mn-cs"/>
              </a:rPr>
              <a:t>Communication between the drive and the CM occurs through a noncontact, passive radio frequency interface (RFI), which eliminates the need for physical connections to the cartridge for power or signals. </a:t>
            </a:r>
            <a:endParaRPr lang="en-US" dirty="0" smtClean="0"/>
          </a:p>
          <a:p>
            <a:r>
              <a:rPr lang="en-US" sz="1200" b="1" kern="1200" dirty="0" smtClean="0">
                <a:solidFill>
                  <a:schemeClr val="tx1"/>
                </a:solidFill>
                <a:effectLst/>
                <a:latin typeface="+mn-lt"/>
                <a:ea typeface="+mn-ea"/>
                <a:cs typeface="+mn-cs"/>
              </a:rPr>
              <a:t>High-resolution tape directory </a:t>
            </a:r>
            <a:endParaRPr lang="en-US" dirty="0" smtClean="0"/>
          </a:p>
          <a:p>
            <a:r>
              <a:rPr lang="en-US" sz="1200" kern="1200" dirty="0" smtClean="0">
                <a:solidFill>
                  <a:schemeClr val="tx1"/>
                </a:solidFill>
                <a:effectLst/>
                <a:latin typeface="+mn-lt"/>
                <a:ea typeface="+mn-ea"/>
                <a:cs typeface="+mn-cs"/>
              </a:rPr>
              <a:t>The 3592 drive maintains a tape directory structure with a higher granularity of information about the physical position of data blocks and file marks on the media. This feature gives the 3592 drive improved nominal and average access times for locate operations. Locate times are uniform. </a:t>
            </a:r>
            <a:endParaRPr lang="en-US" dirty="0" smtClean="0"/>
          </a:p>
          <a:p>
            <a:r>
              <a:rPr lang="en-US" sz="1200" b="1" kern="1200" dirty="0" smtClean="0">
                <a:solidFill>
                  <a:schemeClr val="tx1"/>
                </a:solidFill>
                <a:effectLst/>
                <a:latin typeface="+mn-lt"/>
                <a:ea typeface="+mn-ea"/>
                <a:cs typeface="+mn-cs"/>
              </a:rPr>
              <a:t>Important: </a:t>
            </a:r>
            <a:r>
              <a:rPr lang="en-US" sz="1200" kern="1200" dirty="0" smtClean="0">
                <a:solidFill>
                  <a:schemeClr val="tx1"/>
                </a:solidFill>
                <a:effectLst/>
                <a:latin typeface="+mn-lt"/>
                <a:ea typeface="+mn-ea"/>
                <a:cs typeface="+mn-cs"/>
              </a:rPr>
              <a:t>These features are generic for all 3592 tape drives. The TS1155, TS1150 and TS1140 offer other advanced features that are described in 2.2, “IBM TS1155 and TS1150 tape drive” on page 81 and 2.3, “IBM TS1140 tape drive (Model 3592 EH7)” on page 99. </a:t>
            </a:r>
            <a:endParaRPr lang="en-US" dirty="0" smtClean="0"/>
          </a:p>
          <a:p>
            <a:r>
              <a:rPr lang="en-US" sz="1200" b="1" kern="1200" dirty="0" smtClean="0">
                <a:solidFill>
                  <a:schemeClr val="tx1"/>
                </a:solidFill>
                <a:effectLst/>
                <a:latin typeface="+mn-lt"/>
                <a:ea typeface="+mn-ea"/>
                <a:cs typeface="+mn-cs"/>
              </a:rPr>
              <a:t>68 </a:t>
            </a:r>
            <a:r>
              <a:rPr lang="en-US" sz="1200" kern="1200" dirty="0" smtClean="0">
                <a:solidFill>
                  <a:schemeClr val="tx1"/>
                </a:solidFill>
                <a:effectLst/>
                <a:latin typeface="+mn-lt"/>
                <a:ea typeface="+mn-ea"/>
                <a:cs typeface="+mn-cs"/>
              </a:rPr>
              <a:t>IBM TS4500 R4 Tape Library Guide </a:t>
            </a:r>
            <a:endParaRPr lang="en-US" dirty="0" smtClean="0"/>
          </a:p>
          <a:p>
            <a:r>
              <a:rPr lang="en-US" sz="1200" kern="1200" dirty="0" smtClean="0">
                <a:solidFill>
                  <a:schemeClr val="tx1"/>
                </a:solidFill>
                <a:effectLst/>
                <a:latin typeface="+mn-lt"/>
                <a:ea typeface="+mn-ea"/>
                <a:cs typeface="+mn-cs"/>
              </a:rPr>
              <a:t>They are based on the position of the block or file mark on the tape, independently of the uniformity of the block size or file mark distribution along the length of the tape. Therefore, the 3592 locate and space performance is targeted to be completely and individually dependent on the longitudinal position on tape of the target block or file mark. </a:t>
            </a:r>
            <a:endParaRPr lang="en-US" dirty="0" smtClean="0"/>
          </a:p>
          <a:p>
            <a:endParaRPr lang="en-US" dirty="0"/>
          </a:p>
        </p:txBody>
      </p:sp>
      <p:sp>
        <p:nvSpPr>
          <p:cNvPr id="4" name="Header Placeholder 3"/>
          <p:cNvSpPr>
            <a:spLocks noGrp="1"/>
          </p:cNvSpPr>
          <p:nvPr>
            <p:ph type="hdr" sz="quarter" idx="10"/>
          </p:nvPr>
        </p:nvSpPr>
        <p:spPr/>
        <p:txBody>
          <a:bodyPr/>
          <a:lstStyle/>
          <a:p>
            <a:r>
              <a:rPr lang="en-US" smtClean="0"/>
              <a:t>NERSC Presentation</a:t>
            </a:r>
            <a:endParaRPr lang="en-US"/>
          </a:p>
        </p:txBody>
      </p:sp>
      <p:sp>
        <p:nvSpPr>
          <p:cNvPr id="5" name="Date Placeholder 4"/>
          <p:cNvSpPr>
            <a:spLocks noGrp="1"/>
          </p:cNvSpPr>
          <p:nvPr>
            <p:ph type="dt" idx="11"/>
          </p:nvPr>
        </p:nvSpPr>
        <p:spPr/>
        <p:txBody>
          <a:bodyPr/>
          <a:lstStyle/>
          <a:p>
            <a:fld id="{39FEAFF0-7375-1D4A-A389-D6238357B121}" type="datetime1">
              <a:rPr lang="en-US" smtClean="0"/>
              <a:pPr/>
              <a:t>5/11/18</a:t>
            </a:fld>
            <a:endParaRPr lang="en-US"/>
          </a:p>
        </p:txBody>
      </p:sp>
      <p:sp>
        <p:nvSpPr>
          <p:cNvPr id="6" name="Slide Number Placeholder 5"/>
          <p:cNvSpPr>
            <a:spLocks noGrp="1"/>
          </p:cNvSpPr>
          <p:nvPr>
            <p:ph type="sldNum" sz="quarter" idx="12"/>
          </p:nvPr>
        </p:nvSpPr>
        <p:spPr/>
        <p:txBody>
          <a:bodyPr/>
          <a:lstStyle/>
          <a:p>
            <a:fld id="{38B511CB-48C6-1D49-AC56-5A39CE8EA9E7}" type="slidenum">
              <a:rPr lang="en-US" smtClean="0"/>
              <a:pPr/>
              <a:t>22</a:t>
            </a:fld>
            <a:endParaRPr lang="en-US"/>
          </a:p>
        </p:txBody>
      </p:sp>
    </p:spTree>
    <p:extLst>
      <p:ext uri="{BB962C8B-B14F-4D97-AF65-F5344CB8AC3E}">
        <p14:creationId xmlns:p14="http://schemas.microsoft.com/office/powerpoint/2010/main" val="112361852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10000"/>
          </a:bodyPr>
          <a:lstStyle/>
          <a:p>
            <a:r>
              <a:rPr lang="en-US" dirty="0" smtClean="0"/>
              <a:t>For enterprise</a:t>
            </a:r>
            <a:r>
              <a:rPr lang="en-US" baseline="0" dirty="0" smtClean="0"/>
              <a:t> drives now choice of 1</a:t>
            </a:r>
            <a:r>
              <a:rPr lang="mr-IN" baseline="0" dirty="0" smtClean="0"/>
              <a:t>…</a:t>
            </a:r>
            <a:endParaRPr lang="en-US" baseline="0" dirty="0" smtClean="0"/>
          </a:p>
          <a:p>
            <a:endParaRPr lang="en-US" baseline="0" dirty="0" smtClean="0"/>
          </a:p>
          <a:p>
            <a:r>
              <a:rPr lang="en-US" baseline="0" dirty="0" err="1" smtClean="0"/>
              <a:t>Compariosn</a:t>
            </a:r>
            <a:r>
              <a:rPr lang="en-US" baseline="0" dirty="0" smtClean="0"/>
              <a:t> of T10KD to LTO 8 is not a reasonable comparison</a:t>
            </a:r>
            <a:r>
              <a:rPr lang="mr-IN" baseline="0" dirty="0" smtClean="0"/>
              <a:t>…</a:t>
            </a:r>
            <a:r>
              <a:rPr lang="en-US" baseline="0" dirty="0" smtClean="0"/>
              <a:t>IMO. T10KD release 2013</a:t>
            </a:r>
          </a:p>
          <a:p>
            <a:endParaRPr lang="en-US" baseline="0" dirty="0" smtClean="0"/>
          </a:p>
          <a:p>
            <a:r>
              <a:rPr lang="en-US" baseline="0" dirty="0" smtClean="0"/>
              <a:t>https://</a:t>
            </a:r>
            <a:r>
              <a:rPr lang="en-US" baseline="0" dirty="0" err="1" smtClean="0"/>
              <a:t>www.redbooks.ibm.com</a:t>
            </a:r>
            <a:r>
              <a:rPr lang="en-US" baseline="0" dirty="0" smtClean="0"/>
              <a:t>/</a:t>
            </a:r>
            <a:r>
              <a:rPr lang="en-US" baseline="0" dirty="0" err="1" smtClean="0"/>
              <a:t>redbooks</a:t>
            </a:r>
            <a:r>
              <a:rPr lang="en-US" baseline="0" dirty="0" smtClean="0"/>
              <a:t>/pdfs/sg248235.pdf p.68-69:</a:t>
            </a:r>
          </a:p>
          <a:p>
            <a:r>
              <a:rPr lang="en-US" sz="1200" b="1" kern="1200" dirty="0" smtClean="0">
                <a:solidFill>
                  <a:schemeClr val="tx1"/>
                </a:solidFill>
                <a:effectLst/>
                <a:latin typeface="+mn-lt"/>
                <a:ea typeface="+mn-ea"/>
                <a:cs typeface="+mn-cs"/>
              </a:rPr>
              <a:t>Cartridge memory </a:t>
            </a:r>
            <a:endParaRPr lang="en-US" dirty="0" smtClean="0"/>
          </a:p>
          <a:p>
            <a:r>
              <a:rPr lang="en-US" sz="1200" kern="1200" dirty="0" smtClean="0">
                <a:solidFill>
                  <a:schemeClr val="tx1"/>
                </a:solidFill>
                <a:effectLst/>
                <a:latin typeface="+mn-lt"/>
                <a:ea typeface="+mn-ea"/>
                <a:cs typeface="+mn-cs"/>
              </a:rPr>
              <a:t>The cartridge memory (CM), which is a passive, contactless silicon storage device that is physically a part of the cartridge, is contained within the cartridge. The CM is used to hold information about that specific cartridge, the media in the cartridge, and the data on the media. </a:t>
            </a:r>
            <a:endParaRPr lang="en-US" dirty="0" smtClean="0"/>
          </a:p>
          <a:p>
            <a:r>
              <a:rPr lang="en-US" sz="1200" kern="1200" dirty="0" smtClean="0">
                <a:solidFill>
                  <a:schemeClr val="tx1"/>
                </a:solidFill>
                <a:effectLst/>
                <a:latin typeface="+mn-lt"/>
                <a:ea typeface="+mn-ea"/>
                <a:cs typeface="+mn-cs"/>
              </a:rPr>
              <a:t>The 3592 uses the same CM module as LTO media, with a capacity of 4 KiB, which is extended to 8 KiB on JB or JX media (and JC, JY, or JK media), and enhanced to 16 KiB for JD or JZ media. The CM was designed for 3592 to support the high-resolution tape directory feature. The CM differs from the LTO specification because it supports the high-resolution tape directory feature. See “High-resolution tape directory” on page 68. </a:t>
            </a:r>
            <a:endParaRPr lang="en-US" dirty="0" smtClean="0"/>
          </a:p>
          <a:p>
            <a:r>
              <a:rPr lang="en-US" sz="1200" kern="1200" dirty="0" smtClean="0">
                <a:solidFill>
                  <a:schemeClr val="tx1"/>
                </a:solidFill>
                <a:effectLst/>
                <a:latin typeface="+mn-lt"/>
                <a:ea typeface="+mn-ea"/>
                <a:cs typeface="+mn-cs"/>
              </a:rPr>
              <a:t>Communication between the drive and the CM occurs through a noncontact, passive radio frequency interface (RFI), which eliminates the need for physical connections to the cartridge for power or signals. </a:t>
            </a:r>
            <a:endParaRPr lang="en-US" dirty="0" smtClean="0"/>
          </a:p>
          <a:p>
            <a:r>
              <a:rPr lang="en-US" sz="1200" b="1" kern="1200" dirty="0" smtClean="0">
                <a:solidFill>
                  <a:schemeClr val="tx1"/>
                </a:solidFill>
                <a:effectLst/>
                <a:latin typeface="+mn-lt"/>
                <a:ea typeface="+mn-ea"/>
                <a:cs typeface="+mn-cs"/>
              </a:rPr>
              <a:t>High-resolution tape directory </a:t>
            </a:r>
            <a:endParaRPr lang="en-US" dirty="0" smtClean="0"/>
          </a:p>
          <a:p>
            <a:r>
              <a:rPr lang="en-US" sz="1200" kern="1200" dirty="0" smtClean="0">
                <a:solidFill>
                  <a:schemeClr val="tx1"/>
                </a:solidFill>
                <a:effectLst/>
                <a:latin typeface="+mn-lt"/>
                <a:ea typeface="+mn-ea"/>
                <a:cs typeface="+mn-cs"/>
              </a:rPr>
              <a:t>The 3592 drive maintains a tape directory structure with a higher granularity of information about the physical position of data blocks and file marks on the media. This feature gives the 3592 drive improved nominal and average access times for locate operations. Locate times are uniform. </a:t>
            </a:r>
            <a:endParaRPr lang="en-US" dirty="0" smtClean="0"/>
          </a:p>
          <a:p>
            <a:r>
              <a:rPr lang="en-US" sz="1200" b="1" kern="1200" dirty="0" smtClean="0">
                <a:solidFill>
                  <a:schemeClr val="tx1"/>
                </a:solidFill>
                <a:effectLst/>
                <a:latin typeface="+mn-lt"/>
                <a:ea typeface="+mn-ea"/>
                <a:cs typeface="+mn-cs"/>
              </a:rPr>
              <a:t>Important: </a:t>
            </a:r>
            <a:r>
              <a:rPr lang="en-US" sz="1200" kern="1200" dirty="0" smtClean="0">
                <a:solidFill>
                  <a:schemeClr val="tx1"/>
                </a:solidFill>
                <a:effectLst/>
                <a:latin typeface="+mn-lt"/>
                <a:ea typeface="+mn-ea"/>
                <a:cs typeface="+mn-cs"/>
              </a:rPr>
              <a:t>These features are generic for all 3592 tape drives. The TS1155, TS1150 and TS1140 offer other advanced features that are described in 2.2, “IBM TS1155 and TS1150 tape drive” on page 81 and 2.3, “IBM TS1140 tape drive (Model 3592 EH7)” on page 99. </a:t>
            </a:r>
            <a:endParaRPr lang="en-US" dirty="0" smtClean="0"/>
          </a:p>
          <a:p>
            <a:r>
              <a:rPr lang="en-US" sz="1200" b="1" kern="1200" dirty="0" smtClean="0">
                <a:solidFill>
                  <a:schemeClr val="tx1"/>
                </a:solidFill>
                <a:effectLst/>
                <a:latin typeface="+mn-lt"/>
                <a:ea typeface="+mn-ea"/>
                <a:cs typeface="+mn-cs"/>
              </a:rPr>
              <a:t>68 </a:t>
            </a:r>
            <a:r>
              <a:rPr lang="en-US" sz="1200" kern="1200" dirty="0" smtClean="0">
                <a:solidFill>
                  <a:schemeClr val="tx1"/>
                </a:solidFill>
                <a:effectLst/>
                <a:latin typeface="+mn-lt"/>
                <a:ea typeface="+mn-ea"/>
                <a:cs typeface="+mn-cs"/>
              </a:rPr>
              <a:t>IBM TS4500 R4 Tape Library Guide </a:t>
            </a:r>
            <a:endParaRPr lang="en-US" dirty="0" smtClean="0"/>
          </a:p>
          <a:p>
            <a:r>
              <a:rPr lang="en-US" sz="1200" kern="1200" dirty="0" smtClean="0">
                <a:solidFill>
                  <a:schemeClr val="tx1"/>
                </a:solidFill>
                <a:effectLst/>
                <a:latin typeface="+mn-lt"/>
                <a:ea typeface="+mn-ea"/>
                <a:cs typeface="+mn-cs"/>
              </a:rPr>
              <a:t>They are based on the position of the block or file mark on the tape, independently of the uniformity of the block size or file mark distribution along the length of the tape. Therefore, the 3592 locate and space performance is targeted to be completely and individually dependent on the longitudinal position on tape of the target block or file mark. </a:t>
            </a:r>
            <a:endParaRPr lang="en-US" dirty="0" smtClean="0"/>
          </a:p>
          <a:p>
            <a:endParaRPr lang="en-US" dirty="0"/>
          </a:p>
        </p:txBody>
      </p:sp>
      <p:sp>
        <p:nvSpPr>
          <p:cNvPr id="4" name="Header Placeholder 3"/>
          <p:cNvSpPr>
            <a:spLocks noGrp="1"/>
          </p:cNvSpPr>
          <p:nvPr>
            <p:ph type="hdr" sz="quarter" idx="10"/>
          </p:nvPr>
        </p:nvSpPr>
        <p:spPr/>
        <p:txBody>
          <a:bodyPr/>
          <a:lstStyle/>
          <a:p>
            <a:r>
              <a:rPr lang="en-US" smtClean="0"/>
              <a:t>NERSC Presentation</a:t>
            </a:r>
            <a:endParaRPr lang="en-US"/>
          </a:p>
        </p:txBody>
      </p:sp>
      <p:sp>
        <p:nvSpPr>
          <p:cNvPr id="5" name="Date Placeholder 4"/>
          <p:cNvSpPr>
            <a:spLocks noGrp="1"/>
          </p:cNvSpPr>
          <p:nvPr>
            <p:ph type="dt" idx="11"/>
          </p:nvPr>
        </p:nvSpPr>
        <p:spPr/>
        <p:txBody>
          <a:bodyPr/>
          <a:lstStyle/>
          <a:p>
            <a:fld id="{39FEAFF0-7375-1D4A-A389-D6238357B121}" type="datetime1">
              <a:rPr lang="en-US" smtClean="0"/>
              <a:pPr/>
              <a:t>5/11/18</a:t>
            </a:fld>
            <a:endParaRPr lang="en-US"/>
          </a:p>
        </p:txBody>
      </p:sp>
      <p:sp>
        <p:nvSpPr>
          <p:cNvPr id="6" name="Slide Number Placeholder 5"/>
          <p:cNvSpPr>
            <a:spLocks noGrp="1"/>
          </p:cNvSpPr>
          <p:nvPr>
            <p:ph type="sldNum" sz="quarter" idx="12"/>
          </p:nvPr>
        </p:nvSpPr>
        <p:spPr/>
        <p:txBody>
          <a:bodyPr/>
          <a:lstStyle/>
          <a:p>
            <a:fld id="{38B511CB-48C6-1D49-AC56-5A39CE8EA9E7}" type="slidenum">
              <a:rPr lang="en-US" smtClean="0"/>
              <a:pPr/>
              <a:t>23</a:t>
            </a:fld>
            <a:endParaRPr lang="en-US"/>
          </a:p>
        </p:txBody>
      </p:sp>
    </p:spTree>
    <p:extLst>
      <p:ext uri="{BB962C8B-B14F-4D97-AF65-F5344CB8AC3E}">
        <p14:creationId xmlns:p14="http://schemas.microsoft.com/office/powerpoint/2010/main" val="179851326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Library install in June due to</a:t>
            </a:r>
            <a:r>
              <a:rPr lang="en-US" baseline="0" dirty="0" smtClean="0"/>
              <a:t> fire suppression install and AC install</a:t>
            </a:r>
            <a:endParaRPr lang="en-US" dirty="0"/>
          </a:p>
        </p:txBody>
      </p:sp>
      <p:sp>
        <p:nvSpPr>
          <p:cNvPr id="4" name="Header Placeholder 3"/>
          <p:cNvSpPr>
            <a:spLocks noGrp="1"/>
          </p:cNvSpPr>
          <p:nvPr>
            <p:ph type="hdr" sz="quarter" idx="10"/>
          </p:nvPr>
        </p:nvSpPr>
        <p:spPr/>
        <p:txBody>
          <a:bodyPr/>
          <a:lstStyle/>
          <a:p>
            <a:r>
              <a:rPr lang="en-US" smtClean="0"/>
              <a:t>NERSC Presentation</a:t>
            </a:r>
            <a:endParaRPr lang="en-US"/>
          </a:p>
        </p:txBody>
      </p:sp>
      <p:sp>
        <p:nvSpPr>
          <p:cNvPr id="5" name="Date Placeholder 4"/>
          <p:cNvSpPr>
            <a:spLocks noGrp="1"/>
          </p:cNvSpPr>
          <p:nvPr>
            <p:ph type="dt" idx="11"/>
          </p:nvPr>
        </p:nvSpPr>
        <p:spPr/>
        <p:txBody>
          <a:bodyPr/>
          <a:lstStyle/>
          <a:p>
            <a:fld id="{39FEAFF0-7375-1D4A-A389-D6238357B121}" type="datetime1">
              <a:rPr lang="en-US" smtClean="0"/>
              <a:pPr/>
              <a:t>5/11/18</a:t>
            </a:fld>
            <a:endParaRPr lang="en-US"/>
          </a:p>
        </p:txBody>
      </p:sp>
      <p:sp>
        <p:nvSpPr>
          <p:cNvPr id="6" name="Slide Number Placeholder 5"/>
          <p:cNvSpPr>
            <a:spLocks noGrp="1"/>
          </p:cNvSpPr>
          <p:nvPr>
            <p:ph type="sldNum" sz="quarter" idx="12"/>
          </p:nvPr>
        </p:nvSpPr>
        <p:spPr/>
        <p:txBody>
          <a:bodyPr/>
          <a:lstStyle/>
          <a:p>
            <a:fld id="{38B511CB-48C6-1D49-AC56-5A39CE8EA9E7}" type="slidenum">
              <a:rPr lang="en-US" smtClean="0"/>
              <a:pPr/>
              <a:t>25</a:t>
            </a:fld>
            <a:endParaRPr lang="en-US"/>
          </a:p>
        </p:txBody>
      </p:sp>
    </p:spTree>
    <p:extLst>
      <p:ext uri="{BB962C8B-B14F-4D97-AF65-F5344CB8AC3E}">
        <p14:creationId xmlns:p14="http://schemas.microsoft.com/office/powerpoint/2010/main" val="5658104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t>NERSC Presentation</a:t>
            </a:r>
            <a:endParaRPr lang="en-US"/>
          </a:p>
        </p:txBody>
      </p:sp>
      <p:sp>
        <p:nvSpPr>
          <p:cNvPr id="5" name="Date Placeholder 4"/>
          <p:cNvSpPr>
            <a:spLocks noGrp="1"/>
          </p:cNvSpPr>
          <p:nvPr>
            <p:ph type="dt" idx="11"/>
          </p:nvPr>
        </p:nvSpPr>
        <p:spPr/>
        <p:txBody>
          <a:bodyPr/>
          <a:lstStyle/>
          <a:p>
            <a:fld id="{39FEAFF0-7375-1D4A-A389-D6238357B121}" type="datetime1">
              <a:rPr lang="en-US" smtClean="0"/>
              <a:pPr/>
              <a:t>5/11/18</a:t>
            </a:fld>
            <a:endParaRPr lang="en-US"/>
          </a:p>
        </p:txBody>
      </p:sp>
      <p:sp>
        <p:nvSpPr>
          <p:cNvPr id="6" name="Slide Number Placeholder 5"/>
          <p:cNvSpPr>
            <a:spLocks noGrp="1"/>
          </p:cNvSpPr>
          <p:nvPr>
            <p:ph type="sldNum" sz="quarter" idx="12"/>
          </p:nvPr>
        </p:nvSpPr>
        <p:spPr/>
        <p:txBody>
          <a:bodyPr/>
          <a:lstStyle/>
          <a:p>
            <a:fld id="{38B511CB-48C6-1D49-AC56-5A39CE8EA9E7}" type="slidenum">
              <a:rPr lang="en-US" smtClean="0"/>
              <a:pPr/>
              <a:t>27</a:t>
            </a:fld>
            <a:endParaRPr lang="en-US"/>
          </a:p>
        </p:txBody>
      </p:sp>
    </p:spTree>
    <p:extLst>
      <p:ext uri="{BB962C8B-B14F-4D97-AF65-F5344CB8AC3E}">
        <p14:creationId xmlns:p14="http://schemas.microsoft.com/office/powerpoint/2010/main" val="6205665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2"/>
          <p:cNvSpPr>
            <a:spLocks noGrp="1" noRot="1" noChangeAspect="1" noTextEdit="1"/>
          </p:cNvSpPr>
          <p:nvPr>
            <p:ph type="sldImg"/>
          </p:nvPr>
        </p:nvSpPr>
        <p:spPr bwMode="auto">
          <a:noFill/>
          <a:ln>
            <a:solidFill>
              <a:srgbClr val="000000"/>
            </a:solidFill>
            <a:miter lim="800000"/>
            <a:headEnd/>
            <a:tailEnd/>
          </a:ln>
        </p:spPr>
      </p:sp>
      <p:sp>
        <p:nvSpPr>
          <p:cNvPr id="196611" name="Rectangle 3"/>
          <p:cNvSpPr>
            <a:spLocks noGrp="1"/>
          </p:cNvSpPr>
          <p:nvPr>
            <p:ph type="body" idx="1"/>
          </p:nvPr>
        </p:nvSpPr>
        <p:spPr bwMode="auto">
          <a:noFill/>
        </p:spPr>
        <p:txBody>
          <a:bodyPr/>
          <a:lstStyle/>
          <a:p>
            <a:r>
              <a:rPr lang="en-US" sz="1200" b="0" i="0" kern="1200" dirty="0" smtClean="0">
                <a:solidFill>
                  <a:schemeClr val="tx1"/>
                </a:solidFill>
                <a:effectLst/>
                <a:latin typeface="+mn-lt"/>
                <a:ea typeface="+mn-ea"/>
                <a:cs typeface="+mn-cs"/>
              </a:rPr>
              <a:t>NERSC is a division of </a:t>
            </a:r>
            <a:r>
              <a:rPr lang="en-US" sz="1200" b="1" i="0" kern="1200" dirty="0" smtClean="0">
                <a:solidFill>
                  <a:schemeClr val="tx1"/>
                </a:solidFill>
                <a:effectLst/>
                <a:latin typeface="+mn-lt"/>
                <a:ea typeface="+mn-ea"/>
                <a:cs typeface="+mn-cs"/>
                <a:hlinkClick r:id="rId3"/>
              </a:rPr>
              <a:t>Lawrence Berkeley National Laboratory</a:t>
            </a:r>
            <a:r>
              <a:rPr lang="en-US" sz="1200" b="0" i="0" kern="1200" dirty="0" smtClean="0">
                <a:solidFill>
                  <a:schemeClr val="tx1"/>
                </a:solidFill>
                <a:effectLst/>
                <a:latin typeface="+mn-lt"/>
                <a:ea typeface="+mn-ea"/>
                <a:cs typeface="+mn-cs"/>
              </a:rPr>
              <a:t>,</a:t>
            </a:r>
            <a:endParaRPr lang="en-US" dirty="0"/>
          </a:p>
        </p:txBody>
      </p:sp>
    </p:spTree>
    <p:extLst>
      <p:ext uri="{BB962C8B-B14F-4D97-AF65-F5344CB8AC3E}">
        <p14:creationId xmlns:p14="http://schemas.microsoft.com/office/powerpoint/2010/main" val="189818238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a:t>
            </a:r>
            <a:r>
              <a:rPr lang="en-US" dirty="0" err="1" smtClean="0"/>
              <a:t>iq.quantum.com</a:t>
            </a:r>
            <a:r>
              <a:rPr lang="en-US" dirty="0" smtClean="0"/>
              <a:t>/exLink.asp?49663734OA24V33I185023536&amp;WP00233A&amp;view=1</a:t>
            </a:r>
            <a:endParaRPr lang="en-US" dirty="0"/>
          </a:p>
        </p:txBody>
      </p:sp>
      <p:sp>
        <p:nvSpPr>
          <p:cNvPr id="4" name="Header Placeholder 3"/>
          <p:cNvSpPr>
            <a:spLocks noGrp="1"/>
          </p:cNvSpPr>
          <p:nvPr>
            <p:ph type="hdr" sz="quarter" idx="10"/>
          </p:nvPr>
        </p:nvSpPr>
        <p:spPr/>
        <p:txBody>
          <a:bodyPr/>
          <a:lstStyle/>
          <a:p>
            <a:r>
              <a:rPr lang="en-US" smtClean="0"/>
              <a:t>NERSC Presentation</a:t>
            </a:r>
            <a:endParaRPr lang="en-US"/>
          </a:p>
        </p:txBody>
      </p:sp>
      <p:sp>
        <p:nvSpPr>
          <p:cNvPr id="5" name="Date Placeholder 4"/>
          <p:cNvSpPr>
            <a:spLocks noGrp="1"/>
          </p:cNvSpPr>
          <p:nvPr>
            <p:ph type="dt" idx="11"/>
          </p:nvPr>
        </p:nvSpPr>
        <p:spPr/>
        <p:txBody>
          <a:bodyPr/>
          <a:lstStyle/>
          <a:p>
            <a:fld id="{39FEAFF0-7375-1D4A-A389-D6238357B121}" type="datetime1">
              <a:rPr lang="en-US" smtClean="0"/>
              <a:pPr/>
              <a:t>5/11/18</a:t>
            </a:fld>
            <a:endParaRPr lang="en-US"/>
          </a:p>
        </p:txBody>
      </p:sp>
      <p:sp>
        <p:nvSpPr>
          <p:cNvPr id="6" name="Slide Number Placeholder 5"/>
          <p:cNvSpPr>
            <a:spLocks noGrp="1"/>
          </p:cNvSpPr>
          <p:nvPr>
            <p:ph type="sldNum" sz="quarter" idx="12"/>
          </p:nvPr>
        </p:nvSpPr>
        <p:spPr/>
        <p:txBody>
          <a:bodyPr/>
          <a:lstStyle/>
          <a:p>
            <a:fld id="{38B511CB-48C6-1D49-AC56-5A39CE8EA9E7}" type="slidenum">
              <a:rPr lang="en-US" smtClean="0"/>
              <a:pPr/>
              <a:t>33</a:t>
            </a:fld>
            <a:endParaRPr lang="en-US"/>
          </a:p>
        </p:txBody>
      </p:sp>
    </p:spTree>
    <p:extLst>
      <p:ext uri="{BB962C8B-B14F-4D97-AF65-F5344CB8AC3E}">
        <p14:creationId xmlns:p14="http://schemas.microsoft.com/office/powerpoint/2010/main" val="77101303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Shape 33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37" name="Shape 337"/>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98409000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Library install in June due to</a:t>
            </a:r>
            <a:r>
              <a:rPr lang="en-US" baseline="0" dirty="0" smtClean="0"/>
              <a:t> fire suppression install and AC install</a:t>
            </a:r>
            <a:endParaRPr lang="en-US" dirty="0"/>
          </a:p>
        </p:txBody>
      </p:sp>
      <p:sp>
        <p:nvSpPr>
          <p:cNvPr id="4" name="Header Placeholder 3"/>
          <p:cNvSpPr>
            <a:spLocks noGrp="1"/>
          </p:cNvSpPr>
          <p:nvPr>
            <p:ph type="hdr" sz="quarter" idx="10"/>
          </p:nvPr>
        </p:nvSpPr>
        <p:spPr/>
        <p:txBody>
          <a:bodyPr/>
          <a:lstStyle/>
          <a:p>
            <a:r>
              <a:rPr lang="en-US" smtClean="0"/>
              <a:t>NERSC Presentation</a:t>
            </a:r>
            <a:endParaRPr lang="en-US"/>
          </a:p>
        </p:txBody>
      </p:sp>
      <p:sp>
        <p:nvSpPr>
          <p:cNvPr id="5" name="Date Placeholder 4"/>
          <p:cNvSpPr>
            <a:spLocks noGrp="1"/>
          </p:cNvSpPr>
          <p:nvPr>
            <p:ph type="dt" idx="11"/>
          </p:nvPr>
        </p:nvSpPr>
        <p:spPr/>
        <p:txBody>
          <a:bodyPr/>
          <a:lstStyle/>
          <a:p>
            <a:fld id="{39FEAFF0-7375-1D4A-A389-D6238357B121}" type="datetime1">
              <a:rPr lang="en-US" smtClean="0"/>
              <a:pPr/>
              <a:t>5/11/18</a:t>
            </a:fld>
            <a:endParaRPr lang="en-US"/>
          </a:p>
        </p:txBody>
      </p:sp>
      <p:sp>
        <p:nvSpPr>
          <p:cNvPr id="6" name="Slide Number Placeholder 5"/>
          <p:cNvSpPr>
            <a:spLocks noGrp="1"/>
          </p:cNvSpPr>
          <p:nvPr>
            <p:ph type="sldNum" sz="quarter" idx="12"/>
          </p:nvPr>
        </p:nvSpPr>
        <p:spPr/>
        <p:txBody>
          <a:bodyPr/>
          <a:lstStyle/>
          <a:p>
            <a:fld id="{38B511CB-48C6-1D49-AC56-5A39CE8EA9E7}" type="slidenum">
              <a:rPr lang="en-US" smtClean="0"/>
              <a:pPr/>
              <a:t>37</a:t>
            </a:fld>
            <a:endParaRPr lang="en-US"/>
          </a:p>
        </p:txBody>
      </p:sp>
    </p:spTree>
    <p:extLst>
      <p:ext uri="{BB962C8B-B14F-4D97-AF65-F5344CB8AC3E}">
        <p14:creationId xmlns:p14="http://schemas.microsoft.com/office/powerpoint/2010/main" val="18057586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pPr marL="457200" lvl="0" indent="-355600" rtl="0">
              <a:lnSpc>
                <a:spcPct val="100000"/>
              </a:lnSpc>
              <a:spcBef>
                <a:spcPts val="0"/>
              </a:spcBef>
              <a:spcAft>
                <a:spcPts val="0"/>
              </a:spcAft>
              <a:buClr>
                <a:schemeClr val="dk2"/>
              </a:buClr>
              <a:buSzPct val="100000"/>
            </a:pPr>
            <a:r>
              <a:rPr lang="en-US" sz="2400" dirty="0" smtClean="0"/>
              <a:t>Cori - </a:t>
            </a:r>
            <a:r>
              <a:rPr lang="en" sz="2400" dirty="0" smtClean="0"/>
              <a:t>Heterogeneous compute architecture</a:t>
            </a:r>
            <a:r>
              <a:rPr lang="en-US" sz="2400" dirty="0" smtClean="0"/>
              <a:t>, </a:t>
            </a:r>
            <a:r>
              <a:rPr lang="en-US" sz="1200" b="0" i="0" kern="1200" dirty="0" smtClean="0">
                <a:solidFill>
                  <a:schemeClr val="tx1"/>
                </a:solidFill>
                <a:effectLst/>
                <a:latin typeface="+mn-lt"/>
                <a:ea typeface="+mn-ea"/>
                <a:cs typeface="+mn-cs"/>
              </a:rPr>
              <a:t>installed in 2015-2016.</a:t>
            </a:r>
            <a:endParaRPr lang="en" sz="2400" dirty="0" smtClean="0"/>
          </a:p>
          <a:p>
            <a:pPr marL="457200" lvl="0" indent="-355600" rtl="0">
              <a:lnSpc>
                <a:spcPct val="100000"/>
              </a:lnSpc>
              <a:spcBef>
                <a:spcPts val="0"/>
              </a:spcBef>
              <a:spcAft>
                <a:spcPts val="0"/>
              </a:spcAft>
              <a:buClr>
                <a:schemeClr val="dk2"/>
              </a:buClr>
              <a:buSzPct val="100000"/>
            </a:pPr>
            <a:r>
              <a:rPr lang="en" sz="2400" dirty="0" smtClean="0"/>
              <a:t>2004 Dual socket Haswell nodes (32 cores per node at 2.3 GHz)</a:t>
            </a:r>
          </a:p>
          <a:p>
            <a:pPr marL="457200" lvl="0" indent="-355600" rtl="0">
              <a:spcBef>
                <a:spcPts val="0"/>
              </a:spcBef>
              <a:spcAft>
                <a:spcPts val="0"/>
              </a:spcAft>
              <a:buClr>
                <a:schemeClr val="dk2"/>
              </a:buClr>
              <a:buSzPct val="100000"/>
            </a:pPr>
            <a:r>
              <a:rPr lang="en" sz="2400" dirty="0" smtClean="0"/>
              <a:t>9,300 Intel Knights Landing compute nodes</a:t>
            </a:r>
          </a:p>
          <a:p>
            <a:pPr marL="914400" lvl="1" indent="-355600" rtl="0">
              <a:lnSpc>
                <a:spcPct val="100000"/>
              </a:lnSpc>
              <a:spcBef>
                <a:spcPts val="0"/>
              </a:spcBef>
              <a:spcAft>
                <a:spcPts val="0"/>
              </a:spcAft>
              <a:buClr>
                <a:schemeClr val="dk2"/>
              </a:buClr>
              <a:buSzPct val="100000"/>
            </a:pPr>
            <a:r>
              <a:rPr lang="en" b="1" dirty="0" smtClean="0"/>
              <a:t>68 cores per node</a:t>
            </a:r>
          </a:p>
          <a:p>
            <a:pPr marL="914400" lvl="1" indent="-355600" rtl="0">
              <a:lnSpc>
                <a:spcPct val="100000"/>
              </a:lnSpc>
              <a:spcBef>
                <a:spcPts val="0"/>
              </a:spcBef>
              <a:spcAft>
                <a:spcPts val="0"/>
              </a:spcAft>
              <a:buClr>
                <a:schemeClr val="dk2"/>
              </a:buClr>
              <a:buSzPct val="100000"/>
            </a:pPr>
            <a:r>
              <a:rPr lang="en" b="1" dirty="0" smtClean="0"/>
              <a:t>16GB on-package high-bandwidth memory at ~490GB/s</a:t>
            </a:r>
          </a:p>
          <a:p>
            <a:pPr marL="914400" lvl="1" indent="-355600" rtl="0">
              <a:lnSpc>
                <a:spcPct val="100000"/>
              </a:lnSpc>
              <a:spcBef>
                <a:spcPts val="0"/>
              </a:spcBef>
              <a:spcAft>
                <a:spcPts val="0"/>
              </a:spcAft>
              <a:buClr>
                <a:schemeClr val="dk2"/>
              </a:buClr>
              <a:buSzPct val="100000"/>
            </a:pPr>
            <a:r>
              <a:rPr lang="en" b="1" dirty="0" smtClean="0"/>
              <a:t>96 GB DRAM</a:t>
            </a:r>
          </a:p>
          <a:p>
            <a:pPr marL="457200" lvl="0" indent="-355600" rtl="0">
              <a:lnSpc>
                <a:spcPct val="100000"/>
              </a:lnSpc>
              <a:spcBef>
                <a:spcPts val="0"/>
              </a:spcBef>
              <a:spcAft>
                <a:spcPts val="0"/>
              </a:spcAft>
              <a:buClr>
                <a:schemeClr val="dk2"/>
              </a:buClr>
              <a:buSzPct val="100000"/>
            </a:pPr>
            <a:r>
              <a:rPr lang="en" sz="2400" dirty="0" smtClean="0"/>
              <a:t>Storage</a:t>
            </a:r>
          </a:p>
          <a:p>
            <a:pPr marL="914400" lvl="1" indent="-355600" rtl="0">
              <a:lnSpc>
                <a:spcPct val="100000"/>
              </a:lnSpc>
              <a:spcBef>
                <a:spcPts val="0"/>
              </a:spcBef>
              <a:spcAft>
                <a:spcPts val="0"/>
              </a:spcAft>
              <a:buClr>
                <a:schemeClr val="dk2"/>
              </a:buClr>
              <a:buSzPct val="100000"/>
            </a:pPr>
            <a:r>
              <a:rPr lang="en" b="1" dirty="0" smtClean="0"/>
              <a:t>NVRAM Burst Buffer with 1.6PB of disk and 1.7TB/sec</a:t>
            </a:r>
          </a:p>
          <a:p>
            <a:pPr marL="914400" lvl="1" indent="-355600" rtl="0">
              <a:lnSpc>
                <a:spcPct val="100000"/>
              </a:lnSpc>
              <a:spcBef>
                <a:spcPts val="0"/>
              </a:spcBef>
              <a:spcAft>
                <a:spcPts val="0"/>
              </a:spcAft>
              <a:buClr>
                <a:schemeClr val="dk2"/>
              </a:buClr>
              <a:buSzPct val="100000"/>
            </a:pPr>
            <a:r>
              <a:rPr lang="en" b="1" dirty="0" smtClean="0"/>
              <a:t>28 PB of disk, &gt;700 GB/sec I/O bandwidth in </a:t>
            </a:r>
            <a:r>
              <a:rPr lang="en" b="1" dirty="0" err="1" smtClean="0"/>
              <a:t>Lustre</a:t>
            </a:r>
            <a:r>
              <a:rPr lang="en" b="1" dirty="0" smtClean="0"/>
              <a:t> bandwidth</a:t>
            </a:r>
          </a:p>
          <a:p>
            <a:pPr marL="514350" indent="-355600">
              <a:spcBef>
                <a:spcPts val="0"/>
              </a:spcBef>
              <a:buClr>
                <a:schemeClr val="dk2"/>
              </a:buClr>
              <a:buSzPct val="100000"/>
            </a:pPr>
            <a:r>
              <a:rPr lang="en" sz="2400" dirty="0" smtClean="0"/>
              <a:t>Plans for NERSC-9 Underway</a:t>
            </a:r>
          </a:p>
          <a:p>
            <a:endParaRPr lang="en-US" sz="1200" b="0" i="0" kern="1200" dirty="0" smtClean="0">
              <a:solidFill>
                <a:schemeClr val="tx1"/>
              </a:solidFill>
              <a:effectLst/>
              <a:latin typeface="+mn-lt"/>
              <a:ea typeface="+mn-ea"/>
              <a:cs typeface="+mn-cs"/>
            </a:endParaRP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The Burst Buffer is a layer of SSD storage in Cori that sits within the high-speed network.</a:t>
            </a:r>
          </a:p>
          <a:p>
            <a:r>
              <a:rPr lang="en-US" sz="1200" b="1" i="1" kern="1200" dirty="0" smtClean="0">
                <a:solidFill>
                  <a:schemeClr val="tx1"/>
                </a:solidFill>
                <a:effectLst/>
                <a:latin typeface="+mn-lt"/>
                <a:ea typeface="+mn-ea"/>
                <a:cs typeface="+mn-cs"/>
                <a:hlinkClick r:id="rId3"/>
              </a:rPr>
              <a:t>per-job or "scratch" reservation</a:t>
            </a:r>
            <a:r>
              <a:rPr lang="en-US" sz="1200" b="0" i="0" kern="1200" dirty="0" smtClean="0">
                <a:solidFill>
                  <a:schemeClr val="tx1"/>
                </a:solidFill>
                <a:effectLst/>
                <a:latin typeface="+mn-lt"/>
                <a:ea typeface="+mn-ea"/>
                <a:cs typeface="+mn-cs"/>
              </a:rPr>
              <a:t>:</a:t>
            </a:r>
          </a:p>
          <a:p>
            <a:r>
              <a:rPr lang="en-US" sz="1200" b="1" i="1" kern="1200" dirty="0" smtClean="0">
                <a:solidFill>
                  <a:schemeClr val="tx1"/>
                </a:solidFill>
                <a:effectLst/>
                <a:latin typeface="+mn-lt"/>
                <a:ea typeface="+mn-ea"/>
                <a:cs typeface="+mn-cs"/>
                <a:hlinkClick r:id="rId4"/>
              </a:rPr>
              <a:t>persistent reservation</a:t>
            </a:r>
            <a:r>
              <a:rPr lang="en-US" sz="1200" b="0" i="0" kern="1200" dirty="0" smtClean="0">
                <a:solidFill>
                  <a:schemeClr val="tx1"/>
                </a:solidFill>
                <a:effectLst/>
                <a:latin typeface="+mn-lt"/>
                <a:ea typeface="+mn-ea"/>
                <a:cs typeface="+mn-cs"/>
              </a:rPr>
              <a:t>: - Multiple compute jobs can access a persistent reservation, and if the permissions are set appropriately, multiple users as well. </a:t>
            </a:r>
          </a:p>
          <a:p>
            <a:r>
              <a:rPr lang="en-US" sz="1200" b="0" i="0" kern="1200" dirty="0" smtClean="0">
                <a:solidFill>
                  <a:schemeClr val="tx1"/>
                </a:solidFill>
                <a:effectLst/>
                <a:latin typeface="+mn-lt"/>
                <a:ea typeface="+mn-ea"/>
                <a:cs typeface="+mn-cs"/>
              </a:rPr>
              <a:t>Users have a quota of 50TB on the Burst Buffer.</a:t>
            </a:r>
          </a:p>
          <a:p>
            <a:r>
              <a:rPr lang="en-US" sz="1200" b="0" i="0" kern="1200" dirty="0" smtClean="0">
                <a:solidFill>
                  <a:schemeClr val="tx1"/>
                </a:solidFill>
                <a:effectLst/>
                <a:latin typeface="+mn-lt"/>
                <a:ea typeface="+mn-ea"/>
                <a:cs typeface="+mn-cs"/>
              </a:rPr>
              <a:t>The burst buffer is not mounted on the login nodes, so it must be accessed via a compute node. If you want to work interactively with the Burst Buffer, you can use the </a:t>
            </a:r>
            <a:r>
              <a:rPr lang="en-US" sz="1200" b="1" i="0" kern="1200" dirty="0" smtClean="0">
                <a:solidFill>
                  <a:schemeClr val="tx1"/>
                </a:solidFill>
                <a:effectLst/>
                <a:latin typeface="+mn-lt"/>
                <a:ea typeface="+mn-ea"/>
                <a:cs typeface="+mn-cs"/>
                <a:hlinkClick r:id="rId5"/>
              </a:rPr>
              <a:t>interactive queue</a:t>
            </a:r>
            <a:endParaRPr lang="en-US" sz="1200" b="0" i="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Plans for NERSC-9 Underway</a:t>
            </a:r>
          </a:p>
          <a:p>
            <a:endParaRPr lang="en-US" dirty="0"/>
          </a:p>
        </p:txBody>
      </p:sp>
      <p:sp>
        <p:nvSpPr>
          <p:cNvPr id="4" name="Header Placeholder 3"/>
          <p:cNvSpPr>
            <a:spLocks noGrp="1"/>
          </p:cNvSpPr>
          <p:nvPr>
            <p:ph type="hdr" sz="quarter" idx="10"/>
          </p:nvPr>
        </p:nvSpPr>
        <p:spPr/>
        <p:txBody>
          <a:bodyPr/>
          <a:lstStyle/>
          <a:p>
            <a:r>
              <a:rPr lang="en-US" smtClean="0"/>
              <a:t>NERSC Presentation</a:t>
            </a:r>
            <a:endParaRPr lang="en-US"/>
          </a:p>
        </p:txBody>
      </p:sp>
      <p:sp>
        <p:nvSpPr>
          <p:cNvPr id="5" name="Date Placeholder 4"/>
          <p:cNvSpPr>
            <a:spLocks noGrp="1"/>
          </p:cNvSpPr>
          <p:nvPr>
            <p:ph type="dt" idx="11"/>
          </p:nvPr>
        </p:nvSpPr>
        <p:spPr/>
        <p:txBody>
          <a:bodyPr/>
          <a:lstStyle/>
          <a:p>
            <a:fld id="{39FEAFF0-7375-1D4A-A389-D6238357B121}" type="datetime1">
              <a:rPr lang="en-US" smtClean="0"/>
              <a:pPr/>
              <a:t>5/11/18</a:t>
            </a:fld>
            <a:endParaRPr lang="en-US"/>
          </a:p>
        </p:txBody>
      </p:sp>
      <p:sp>
        <p:nvSpPr>
          <p:cNvPr id="6" name="Slide Number Placeholder 5"/>
          <p:cNvSpPr>
            <a:spLocks noGrp="1"/>
          </p:cNvSpPr>
          <p:nvPr>
            <p:ph type="sldNum" sz="quarter" idx="12"/>
          </p:nvPr>
        </p:nvSpPr>
        <p:spPr/>
        <p:txBody>
          <a:bodyPr/>
          <a:lstStyle/>
          <a:p>
            <a:fld id="{38B511CB-48C6-1D49-AC56-5A39CE8EA9E7}" type="slidenum">
              <a:rPr lang="en-US" smtClean="0"/>
              <a:pPr/>
              <a:t>5</a:t>
            </a:fld>
            <a:endParaRPr lang="en-US"/>
          </a:p>
        </p:txBody>
      </p:sp>
    </p:spTree>
    <p:extLst>
      <p:ext uri="{BB962C8B-B14F-4D97-AF65-F5344CB8AC3E}">
        <p14:creationId xmlns:p14="http://schemas.microsoft.com/office/powerpoint/2010/main" val="7980461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smtClean="0"/>
              <a:t>NERSC Presentation</a:t>
            </a:r>
            <a:endParaRPr lang="en-US"/>
          </a:p>
        </p:txBody>
      </p:sp>
      <p:sp>
        <p:nvSpPr>
          <p:cNvPr id="5" name="Date Placeholder 4"/>
          <p:cNvSpPr>
            <a:spLocks noGrp="1"/>
          </p:cNvSpPr>
          <p:nvPr>
            <p:ph type="dt" idx="11"/>
          </p:nvPr>
        </p:nvSpPr>
        <p:spPr/>
        <p:txBody>
          <a:bodyPr/>
          <a:lstStyle/>
          <a:p>
            <a:fld id="{39FEAFF0-7375-1D4A-A389-D6238357B121}" type="datetime1">
              <a:rPr lang="en-US" smtClean="0"/>
              <a:pPr/>
              <a:t>5/11/18</a:t>
            </a:fld>
            <a:endParaRPr lang="en-US"/>
          </a:p>
        </p:txBody>
      </p:sp>
      <p:sp>
        <p:nvSpPr>
          <p:cNvPr id="6" name="Slide Number Placeholder 5"/>
          <p:cNvSpPr>
            <a:spLocks noGrp="1"/>
          </p:cNvSpPr>
          <p:nvPr>
            <p:ph type="sldNum" sz="quarter" idx="12"/>
          </p:nvPr>
        </p:nvSpPr>
        <p:spPr/>
        <p:txBody>
          <a:bodyPr/>
          <a:lstStyle/>
          <a:p>
            <a:fld id="{38B511CB-48C6-1D49-AC56-5A39CE8EA9E7}" type="slidenum">
              <a:rPr lang="en-US" smtClean="0"/>
              <a:pPr/>
              <a:t>6</a:t>
            </a:fld>
            <a:endParaRPr lang="en-US"/>
          </a:p>
        </p:txBody>
      </p:sp>
    </p:spTree>
    <p:extLst>
      <p:ext uri="{BB962C8B-B14F-4D97-AF65-F5344CB8AC3E}">
        <p14:creationId xmlns:p14="http://schemas.microsoft.com/office/powerpoint/2010/main" val="6588152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Primary goals for HPSS software</a:t>
            </a:r>
          </a:p>
          <a:p>
            <a:pPr lvl="1"/>
            <a:r>
              <a:rPr lang="en-US" dirty="0" smtClean="0"/>
              <a:t> Stability</a:t>
            </a:r>
          </a:p>
          <a:p>
            <a:pPr lvl="1"/>
            <a:r>
              <a:rPr lang="en-US" dirty="0" smtClean="0"/>
              <a:t>Performance</a:t>
            </a:r>
          </a:p>
          <a:p>
            <a:pPr lvl="1"/>
            <a:r>
              <a:rPr lang="en-US" dirty="0" smtClean="0"/>
              <a:t>Scalability  </a:t>
            </a:r>
          </a:p>
          <a:p>
            <a:pPr lvl="1"/>
            <a:r>
              <a:rPr lang="en-US" dirty="0" smtClean="0"/>
              <a:t>It is unique in its ability to scale to support HPC workload</a:t>
            </a:r>
          </a:p>
          <a:p>
            <a:pPr lvl="1"/>
            <a:endParaRPr lang="en-US" dirty="0" smtClean="0"/>
          </a:p>
        </p:txBody>
      </p:sp>
      <p:sp>
        <p:nvSpPr>
          <p:cNvPr id="4" name="Slide Number Placeholder 3"/>
          <p:cNvSpPr>
            <a:spLocks noGrp="1"/>
          </p:cNvSpPr>
          <p:nvPr>
            <p:ph type="sldNum" sz="quarter" idx="10"/>
          </p:nvPr>
        </p:nvSpPr>
        <p:spPr/>
        <p:txBody>
          <a:bodyPr/>
          <a:lstStyle/>
          <a:p>
            <a:fld id="{E4C75FC8-C28B-0145-9AE4-D9C8C492078B}" type="slidenum">
              <a:rPr lang="en-US" smtClean="0"/>
              <a:t>7</a:t>
            </a:fld>
            <a:endParaRPr lang="en-US"/>
          </a:p>
        </p:txBody>
      </p:sp>
    </p:spTree>
    <p:extLst>
      <p:ext uri="{BB962C8B-B14F-4D97-AF65-F5344CB8AC3E}">
        <p14:creationId xmlns:p14="http://schemas.microsoft.com/office/powerpoint/2010/main" val="16250041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Primary goals for HPSS software</a:t>
            </a:r>
          </a:p>
          <a:p>
            <a:pPr lvl="1"/>
            <a:r>
              <a:rPr lang="en-US" dirty="0" smtClean="0"/>
              <a:t> Stability</a:t>
            </a:r>
          </a:p>
          <a:p>
            <a:pPr lvl="1"/>
            <a:r>
              <a:rPr lang="en-US" dirty="0" smtClean="0"/>
              <a:t>Performance</a:t>
            </a:r>
          </a:p>
          <a:p>
            <a:pPr lvl="1"/>
            <a:r>
              <a:rPr lang="en-US" dirty="0" smtClean="0"/>
              <a:t>Scalability  </a:t>
            </a:r>
          </a:p>
          <a:p>
            <a:pPr lvl="1"/>
            <a:r>
              <a:rPr lang="en-US" dirty="0" smtClean="0"/>
              <a:t>It is unique in its ability to scale to support HPC workload</a:t>
            </a:r>
          </a:p>
          <a:p>
            <a:pPr lvl="1"/>
            <a:endParaRPr lang="en-US" dirty="0" smtClean="0"/>
          </a:p>
          <a:p>
            <a:pPr lvl="1"/>
            <a:r>
              <a:rPr lang="en-US" dirty="0" smtClean="0"/>
              <a:t>https://</a:t>
            </a:r>
            <a:r>
              <a:rPr lang="en-US" dirty="0" err="1" smtClean="0"/>
              <a:t>hpss-collaboration.clearlake.ibm.com</a:t>
            </a:r>
            <a:r>
              <a:rPr lang="en-US" dirty="0" smtClean="0"/>
              <a:t>/</a:t>
            </a:r>
            <a:r>
              <a:rPr lang="en-US" dirty="0" err="1" smtClean="0"/>
              <a:t>adminwiki</a:t>
            </a:r>
            <a:r>
              <a:rPr lang="en-US" dirty="0" smtClean="0"/>
              <a:t>/</a:t>
            </a:r>
            <a:r>
              <a:rPr lang="en-US" dirty="0" err="1" smtClean="0"/>
              <a:t>doku.php?id</a:t>
            </a:r>
            <a:r>
              <a:rPr lang="en-US" dirty="0" smtClean="0"/>
              <a:t>=</a:t>
            </a:r>
            <a:r>
              <a:rPr lang="en-US" dirty="0" err="1" smtClean="0"/>
              <a:t>support:hpss_site_stats</a:t>
            </a:r>
            <a:endParaRPr lang="en-US" dirty="0" smtClean="0"/>
          </a:p>
          <a:p>
            <a:pPr lvl="1"/>
            <a:endParaRPr lang="en-US" dirty="0" smtClean="0"/>
          </a:p>
        </p:txBody>
      </p:sp>
      <p:sp>
        <p:nvSpPr>
          <p:cNvPr id="4" name="Slide Number Placeholder 3"/>
          <p:cNvSpPr>
            <a:spLocks noGrp="1"/>
          </p:cNvSpPr>
          <p:nvPr>
            <p:ph type="sldNum" sz="quarter" idx="10"/>
          </p:nvPr>
        </p:nvSpPr>
        <p:spPr/>
        <p:txBody>
          <a:bodyPr/>
          <a:lstStyle/>
          <a:p>
            <a:fld id="{E4C75FC8-C28B-0145-9AE4-D9C8C492078B}" type="slidenum">
              <a:rPr lang="en-US" smtClean="0"/>
              <a:t>8</a:t>
            </a:fld>
            <a:endParaRPr lang="en-US"/>
          </a:p>
        </p:txBody>
      </p:sp>
    </p:spTree>
    <p:extLst>
      <p:ext uri="{BB962C8B-B14F-4D97-AF65-F5344CB8AC3E}">
        <p14:creationId xmlns:p14="http://schemas.microsoft.com/office/powerpoint/2010/main" val="15374424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t>NERSC Presentation</a:t>
            </a:r>
            <a:endParaRPr lang="en-US"/>
          </a:p>
        </p:txBody>
      </p:sp>
      <p:sp>
        <p:nvSpPr>
          <p:cNvPr id="5" name="Date Placeholder 4"/>
          <p:cNvSpPr>
            <a:spLocks noGrp="1"/>
          </p:cNvSpPr>
          <p:nvPr>
            <p:ph type="dt" idx="11"/>
          </p:nvPr>
        </p:nvSpPr>
        <p:spPr/>
        <p:txBody>
          <a:bodyPr/>
          <a:lstStyle/>
          <a:p>
            <a:fld id="{39FEAFF0-7375-1D4A-A389-D6238357B121}" type="datetime1">
              <a:rPr lang="en-US" smtClean="0"/>
              <a:pPr/>
              <a:t>5/11/18</a:t>
            </a:fld>
            <a:endParaRPr lang="en-US"/>
          </a:p>
        </p:txBody>
      </p:sp>
      <p:sp>
        <p:nvSpPr>
          <p:cNvPr id="6" name="Slide Number Placeholder 5"/>
          <p:cNvSpPr>
            <a:spLocks noGrp="1"/>
          </p:cNvSpPr>
          <p:nvPr>
            <p:ph type="sldNum" sz="quarter" idx="12"/>
          </p:nvPr>
        </p:nvSpPr>
        <p:spPr/>
        <p:txBody>
          <a:bodyPr/>
          <a:lstStyle/>
          <a:p>
            <a:fld id="{38B511CB-48C6-1D49-AC56-5A39CE8EA9E7}" type="slidenum">
              <a:rPr lang="en-US" smtClean="0"/>
              <a:pPr/>
              <a:t>10</a:t>
            </a:fld>
            <a:endParaRPr lang="en-US"/>
          </a:p>
        </p:txBody>
      </p:sp>
    </p:spTree>
    <p:extLst>
      <p:ext uri="{BB962C8B-B14F-4D97-AF65-F5344CB8AC3E}">
        <p14:creationId xmlns:p14="http://schemas.microsoft.com/office/powerpoint/2010/main" val="9913312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Room within a room</a:t>
            </a:r>
            <a:r>
              <a:rPr lang="en-US" baseline="0" dirty="0" smtClean="0"/>
              <a:t> much larger foot print. </a:t>
            </a:r>
          </a:p>
          <a:p>
            <a:endParaRPr lang="en-US" baseline="0" dirty="0" smtClean="0"/>
          </a:p>
          <a:p>
            <a:r>
              <a:rPr lang="en-US" baseline="0" dirty="0" err="1" smtClean="0"/>
              <a:t>Eval’d</a:t>
            </a:r>
            <a:r>
              <a:rPr lang="en-US" baseline="0" dirty="0" smtClean="0"/>
              <a:t> doing </a:t>
            </a:r>
            <a:r>
              <a:rPr lang="en-US" baseline="0" dirty="0" err="1" smtClean="0"/>
              <a:t>colo</a:t>
            </a:r>
            <a:r>
              <a:rPr lang="en-US" baseline="0" dirty="0" smtClean="0"/>
              <a:t> or other off site options</a:t>
            </a:r>
            <a:endParaRPr lang="en-US" dirty="0"/>
          </a:p>
        </p:txBody>
      </p:sp>
      <p:sp>
        <p:nvSpPr>
          <p:cNvPr id="4" name="Header Placeholder 3"/>
          <p:cNvSpPr>
            <a:spLocks noGrp="1"/>
          </p:cNvSpPr>
          <p:nvPr>
            <p:ph type="hdr" sz="quarter" idx="10"/>
          </p:nvPr>
        </p:nvSpPr>
        <p:spPr/>
        <p:txBody>
          <a:bodyPr/>
          <a:lstStyle/>
          <a:p>
            <a:r>
              <a:rPr lang="en-US" smtClean="0"/>
              <a:t>NERSC Presentation</a:t>
            </a:r>
            <a:endParaRPr lang="en-US"/>
          </a:p>
        </p:txBody>
      </p:sp>
      <p:sp>
        <p:nvSpPr>
          <p:cNvPr id="5" name="Date Placeholder 4"/>
          <p:cNvSpPr>
            <a:spLocks noGrp="1"/>
          </p:cNvSpPr>
          <p:nvPr>
            <p:ph type="dt" idx="11"/>
          </p:nvPr>
        </p:nvSpPr>
        <p:spPr/>
        <p:txBody>
          <a:bodyPr/>
          <a:lstStyle/>
          <a:p>
            <a:fld id="{39FEAFF0-7375-1D4A-A389-D6238357B121}" type="datetime1">
              <a:rPr lang="en-US" smtClean="0"/>
              <a:pPr/>
              <a:t>5/11/18</a:t>
            </a:fld>
            <a:endParaRPr lang="en-US"/>
          </a:p>
        </p:txBody>
      </p:sp>
      <p:sp>
        <p:nvSpPr>
          <p:cNvPr id="6" name="Slide Number Placeholder 5"/>
          <p:cNvSpPr>
            <a:spLocks noGrp="1"/>
          </p:cNvSpPr>
          <p:nvPr>
            <p:ph type="sldNum" sz="quarter" idx="12"/>
          </p:nvPr>
        </p:nvSpPr>
        <p:spPr/>
        <p:txBody>
          <a:bodyPr/>
          <a:lstStyle/>
          <a:p>
            <a:fld id="{38B511CB-48C6-1D49-AC56-5A39CE8EA9E7}" type="slidenum">
              <a:rPr lang="en-US" smtClean="0"/>
              <a:pPr/>
              <a:t>11</a:t>
            </a:fld>
            <a:endParaRPr lang="en-US"/>
          </a:p>
        </p:txBody>
      </p:sp>
    </p:spTree>
    <p:extLst>
      <p:ext uri="{BB962C8B-B14F-4D97-AF65-F5344CB8AC3E}">
        <p14:creationId xmlns:p14="http://schemas.microsoft.com/office/powerpoint/2010/main" val="651992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Building</a:t>
            </a:r>
            <a:r>
              <a:rPr lang="en-US" baseline="0" dirty="0" smtClean="0"/>
              <a:t> position with cool air coming in from the bay was a design point for the building and generally this is effective.</a:t>
            </a:r>
            <a:endParaRPr lang="en-US" dirty="0"/>
          </a:p>
        </p:txBody>
      </p:sp>
      <p:sp>
        <p:nvSpPr>
          <p:cNvPr id="4" name="Header Placeholder 3"/>
          <p:cNvSpPr>
            <a:spLocks noGrp="1"/>
          </p:cNvSpPr>
          <p:nvPr>
            <p:ph type="hdr" sz="quarter" idx="10"/>
          </p:nvPr>
        </p:nvSpPr>
        <p:spPr/>
        <p:txBody>
          <a:bodyPr/>
          <a:lstStyle/>
          <a:p>
            <a:r>
              <a:rPr lang="en-US" smtClean="0"/>
              <a:t>NERSC Presentation</a:t>
            </a:r>
            <a:endParaRPr lang="en-US"/>
          </a:p>
        </p:txBody>
      </p:sp>
      <p:sp>
        <p:nvSpPr>
          <p:cNvPr id="5" name="Date Placeholder 4"/>
          <p:cNvSpPr>
            <a:spLocks noGrp="1"/>
          </p:cNvSpPr>
          <p:nvPr>
            <p:ph type="dt" idx="11"/>
          </p:nvPr>
        </p:nvSpPr>
        <p:spPr/>
        <p:txBody>
          <a:bodyPr/>
          <a:lstStyle/>
          <a:p>
            <a:fld id="{39FEAFF0-7375-1D4A-A389-D6238357B121}" type="datetime1">
              <a:rPr lang="en-US" smtClean="0"/>
              <a:pPr/>
              <a:t>5/11/18</a:t>
            </a:fld>
            <a:endParaRPr lang="en-US"/>
          </a:p>
        </p:txBody>
      </p:sp>
      <p:sp>
        <p:nvSpPr>
          <p:cNvPr id="6" name="Slide Number Placeholder 5"/>
          <p:cNvSpPr>
            <a:spLocks noGrp="1"/>
          </p:cNvSpPr>
          <p:nvPr>
            <p:ph type="sldNum" sz="quarter" idx="12"/>
          </p:nvPr>
        </p:nvSpPr>
        <p:spPr/>
        <p:txBody>
          <a:bodyPr/>
          <a:lstStyle/>
          <a:p>
            <a:fld id="{38B511CB-48C6-1D49-AC56-5A39CE8EA9E7}" type="slidenum">
              <a:rPr lang="en-US" smtClean="0"/>
              <a:pPr/>
              <a:t>12</a:t>
            </a:fld>
            <a:endParaRPr lang="en-US"/>
          </a:p>
        </p:txBody>
      </p:sp>
    </p:spTree>
    <p:extLst>
      <p:ext uri="{BB962C8B-B14F-4D97-AF65-F5344CB8AC3E}">
        <p14:creationId xmlns:p14="http://schemas.microsoft.com/office/powerpoint/2010/main" val="59689401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jpeg"/><Relationship Id="rId5" Type="http://schemas.openxmlformats.org/officeDocument/2006/relationships/image" Target="../media/image6.png"/><Relationship Id="rId6" Type="http://schemas.openxmlformats.org/officeDocument/2006/relationships/image" Target="../media/image7.png"/><Relationship Id="rId7" Type="http://schemas.openxmlformats.org/officeDocument/2006/relationships/image" Target="../media/image8.png"/><Relationship Id="rId8" Type="http://schemas.openxmlformats.org/officeDocument/2006/relationships/image" Target="../media/image9.png"/><Relationship Id="rId9" Type="http://schemas.openxmlformats.org/officeDocument/2006/relationships/image" Target="../media/image10.jpeg"/><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jpeg"/><Relationship Id="rId4" Type="http://schemas.openxmlformats.org/officeDocument/2006/relationships/image" Target="../media/image8.png"/><Relationship Id="rId5" Type="http://schemas.openxmlformats.org/officeDocument/2006/relationships/image" Target="../media/image9.png"/><Relationship Id="rId6" Type="http://schemas.openxmlformats.org/officeDocument/2006/relationships/image" Target="../media/image4.png"/><Relationship Id="rId7" Type="http://schemas.openxmlformats.org/officeDocument/2006/relationships/image" Target="../media/image11.png"/><Relationship Id="rId8" Type="http://schemas.openxmlformats.org/officeDocument/2006/relationships/image" Target="../media/image3.png"/><Relationship Id="rId9" Type="http://schemas.openxmlformats.org/officeDocument/2006/relationships/image" Target="../media/image12.jpeg"/><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png"/><Relationship Id="rId3" Type="http://schemas.openxmlformats.org/officeDocument/2006/relationships/image" Target="../media/image1.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31" name="Rectangle 30"/>
          <p:cNvSpPr/>
          <p:nvPr userDrawn="1"/>
        </p:nvSpPr>
        <p:spPr>
          <a:xfrm>
            <a:off x="282575" y="228600"/>
            <a:ext cx="4235450" cy="4187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0" name="Title 1"/>
          <p:cNvSpPr>
            <a:spLocks noGrp="1"/>
          </p:cNvSpPr>
          <p:nvPr>
            <p:ph type="ctrTitle" hasCustomPrompt="1"/>
          </p:nvPr>
        </p:nvSpPr>
        <p:spPr>
          <a:xfrm>
            <a:off x="4624388" y="4764682"/>
            <a:ext cx="4214812" cy="933450"/>
          </a:xfrm>
        </p:spPr>
        <p:txBody>
          <a:bodyPr anchor="ctr" anchorCtr="0">
            <a:normAutofit/>
          </a:bodyPr>
          <a:lstStyle>
            <a:lvl1pPr marL="0" indent="0">
              <a:defRPr sz="2800"/>
            </a:lvl1pPr>
          </a:lstStyle>
          <a:p>
            <a:r>
              <a:rPr lang="en-US" dirty="0" smtClean="0"/>
              <a:t>Click to edit Master subtitle style</a:t>
            </a:r>
            <a:endParaRPr dirty="0"/>
          </a:p>
        </p:txBody>
      </p:sp>
      <p:sp>
        <p:nvSpPr>
          <p:cNvPr id="25" name="Text Placeholder 3"/>
          <p:cNvSpPr>
            <a:spLocks noGrp="1"/>
          </p:cNvSpPr>
          <p:nvPr>
            <p:ph type="body" sz="half" idx="2" hasCustomPrompt="1"/>
          </p:nvPr>
        </p:nvSpPr>
        <p:spPr>
          <a:xfrm>
            <a:off x="674786" y="595580"/>
            <a:ext cx="3470021" cy="3468418"/>
          </a:xfrm>
        </p:spPr>
        <p:txBody>
          <a:bodyPr lIns="45720" tIns="45720" rIns="45720" anchor="ctr" anchorCtr="0">
            <a:normAutofit/>
          </a:bodyPr>
          <a:lstStyle>
            <a:lvl1pPr marL="0" indent="0" algn="l">
              <a:buNone/>
              <a:defRPr sz="3600" b="0" i="0">
                <a:solidFill>
                  <a:schemeClr val="bg1"/>
                </a:solidFill>
                <a:latin typeface="Helvetica Neue Bold Condensed"/>
                <a:cs typeface="Helvetica Neue Bold Condensed"/>
              </a:defRPr>
            </a:lvl1pPr>
            <a:lvl2pPr>
              <a:defRPr sz="1200"/>
            </a:lvl2pPr>
            <a:lvl3pPr>
              <a:defRPr sz="1000"/>
            </a:lvl3pPr>
            <a:lvl4pPr>
              <a:defRPr sz="900"/>
            </a:lvl4pPr>
            <a:lvl5pPr>
              <a:defRPr sz="900"/>
            </a:lvl5pPr>
          </a:lstStyle>
          <a:p>
            <a:pPr lvl="0" eaLnBrk="1" latinLnBrk="0" hangingPunct="1"/>
            <a:r>
              <a:rPr kumimoji="0" lang="en-US" dirty="0" smtClean="0"/>
              <a:t>Click to edit Master title styles</a:t>
            </a:r>
          </a:p>
        </p:txBody>
      </p:sp>
      <p:pic>
        <p:nvPicPr>
          <p:cNvPr id="26" name="Picture 25" descr="NERSC_logo_color_sm.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23950" y="4416552"/>
            <a:ext cx="2401904" cy="1615494"/>
          </a:xfrm>
          <a:prstGeom prst="rect">
            <a:avLst/>
          </a:prstGeom>
        </p:spPr>
      </p:pic>
      <p:sp>
        <p:nvSpPr>
          <p:cNvPr id="11" name="Footer Placeholder 2"/>
          <p:cNvSpPr>
            <a:spLocks noGrp="1"/>
          </p:cNvSpPr>
          <p:nvPr>
            <p:ph type="ftr" sz="quarter" idx="10"/>
          </p:nvPr>
        </p:nvSpPr>
        <p:spPr>
          <a:xfrm>
            <a:off x="5239927" y="6368805"/>
            <a:ext cx="2864157" cy="365125"/>
          </a:xfrm>
        </p:spPr>
        <p:txBody>
          <a:bodyPr/>
          <a:lstStyle/>
          <a:p>
            <a:r>
              <a:rPr lang="en-US" smtClean="0"/>
              <a:t>Footer Information</a:t>
            </a:r>
            <a:endParaRPr lang="en-US" dirty="0"/>
          </a:p>
        </p:txBody>
      </p:sp>
      <p:sp>
        <p:nvSpPr>
          <p:cNvPr id="12" name="Slide Number Placeholder 3"/>
          <p:cNvSpPr>
            <a:spLocks noGrp="1"/>
          </p:cNvSpPr>
          <p:nvPr>
            <p:ph type="sldNum" sz="quarter" idx="11"/>
          </p:nvPr>
        </p:nvSpPr>
        <p:spPr>
          <a:xfrm>
            <a:off x="4116656" y="6368805"/>
            <a:ext cx="925708" cy="365125"/>
          </a:xfrm>
        </p:spPr>
        <p:txBody>
          <a:bodyPr/>
          <a:lstStyle/>
          <a:p>
            <a:r>
              <a:rPr lang="en-US" smtClean="0"/>
              <a:t>- </a:t>
            </a:r>
            <a:fld id="{D174BAF6-F8F2-EF4F-936C-8DF63288C82F}" type="slidenum">
              <a:rPr lang="en-US" smtClean="0"/>
              <a:pPr/>
              <a:t>‹#›</a:t>
            </a:fld>
            <a:r>
              <a:rPr lang="en-US" smtClean="0"/>
              <a:t> -</a:t>
            </a:r>
            <a:endParaRPr lang="en-US" dirty="0"/>
          </a:p>
        </p:txBody>
      </p:sp>
      <p:sp>
        <p:nvSpPr>
          <p:cNvPr id="13" name="Date Placeholder 3"/>
          <p:cNvSpPr>
            <a:spLocks noGrp="1"/>
          </p:cNvSpPr>
          <p:nvPr>
            <p:ph type="dt" sz="half" idx="16"/>
          </p:nvPr>
        </p:nvSpPr>
        <p:spPr>
          <a:xfrm>
            <a:off x="4624388" y="5781988"/>
            <a:ext cx="2133600" cy="365125"/>
          </a:xfrm>
          <a:prstGeom prst="rect">
            <a:avLst/>
          </a:prstGeom>
        </p:spPr>
        <p:txBody>
          <a:bodyPr vert="horz" lIns="91440" tIns="45720" rIns="91440" bIns="45720" rtlCol="0" anchor="ctr" anchorCtr="0"/>
          <a:lstStyle>
            <a:lvl1pPr algn="l">
              <a:defRPr sz="1400" b="1" i="0">
                <a:solidFill>
                  <a:schemeClr val="accent5"/>
                </a:solidFill>
              </a:defRPr>
            </a:lvl1pPr>
          </a:lstStyle>
          <a:p>
            <a:fld id="{D897A66F-DFB6-CB44-8B31-7FAB7C20B0C7}" type="datetime4">
              <a:rPr lang="en-US" smtClean="0"/>
              <a:t>May 11, 2018</a:t>
            </a:fld>
            <a:endParaRPr lang="en-US" dirty="0"/>
          </a:p>
        </p:txBody>
      </p:sp>
      <p:pic>
        <p:nvPicPr>
          <p:cNvPr id="14" name="Picture Placeholder 17"/>
          <p:cNvPicPr>
            <a:picLocks/>
          </p:cNvPicPr>
          <p:nvPr userDrawn="1"/>
        </p:nvPicPr>
        <p:blipFill>
          <a:blip r:embed="rId3" cstate="screen">
            <a:extLst>
              <a:ext uri="{28A0092B-C50C-407E-A947-70E740481C1C}">
                <a14:useLocalDpi xmlns:a14="http://schemas.microsoft.com/office/drawing/2010/main"/>
              </a:ext>
            </a:extLst>
          </a:blip>
          <a:srcRect l="-467" r="-467"/>
          <a:stretch>
            <a:fillRect/>
          </a:stretch>
        </p:blipFill>
        <p:spPr>
          <a:xfrm>
            <a:off x="4624388" y="231648"/>
            <a:ext cx="2057400" cy="2057400"/>
          </a:xfrm>
          <a:prstGeom prst="rect">
            <a:avLst/>
          </a:prstGeom>
        </p:spPr>
      </p:pic>
      <p:pic>
        <p:nvPicPr>
          <p:cNvPr id="15" name="Picture Placeholder 19"/>
          <p:cNvPicPr>
            <a:picLocks/>
          </p:cNvPicPr>
          <p:nvPr userDrawn="1"/>
        </p:nvPicPr>
        <p:blipFill>
          <a:blip r:embed="rId4" cstate="screen">
            <a:extLst>
              <a:ext uri="{28A0092B-C50C-407E-A947-70E740481C1C}">
                <a14:useLocalDpi xmlns:a14="http://schemas.microsoft.com/office/drawing/2010/main"/>
              </a:ext>
            </a:extLst>
          </a:blip>
          <a:srcRect l="-895" r="-895"/>
          <a:stretch>
            <a:fillRect/>
          </a:stretch>
        </p:blipFill>
        <p:spPr>
          <a:xfrm>
            <a:off x="4636639" y="2383083"/>
            <a:ext cx="960120" cy="960120"/>
          </a:xfrm>
          <a:prstGeom prst="rect">
            <a:avLst/>
          </a:prstGeom>
        </p:spPr>
      </p:pic>
      <p:pic>
        <p:nvPicPr>
          <p:cNvPr id="16" name="Picture Placeholder 18"/>
          <p:cNvPicPr>
            <a:picLocks/>
          </p:cNvPicPr>
          <p:nvPr userDrawn="1"/>
        </p:nvPicPr>
        <p:blipFill>
          <a:blip r:embed="rId5" cstate="screen">
            <a:extLst>
              <a:ext uri="{28A0092B-C50C-407E-A947-70E740481C1C}">
                <a14:useLocalDpi xmlns:a14="http://schemas.microsoft.com/office/drawing/2010/main"/>
              </a:ext>
            </a:extLst>
          </a:blip>
          <a:srcRect l="-467" r="-467"/>
          <a:stretch>
            <a:fillRect/>
          </a:stretch>
        </p:blipFill>
        <p:spPr>
          <a:xfrm>
            <a:off x="6767402" y="231648"/>
            <a:ext cx="2057400" cy="2057400"/>
          </a:xfrm>
          <a:prstGeom prst="rect">
            <a:avLst/>
          </a:prstGeom>
        </p:spPr>
      </p:pic>
      <p:pic>
        <p:nvPicPr>
          <p:cNvPr id="18" name="Picture 17"/>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5720221" y="3454985"/>
            <a:ext cx="961567" cy="961568"/>
          </a:xfrm>
          <a:prstGeom prst="rect">
            <a:avLst/>
          </a:prstGeom>
        </p:spPr>
      </p:pic>
      <p:pic>
        <p:nvPicPr>
          <p:cNvPr id="21" name="Picture 20"/>
          <p:cNvPicPr>
            <a:picLocks noChangeAspect="1"/>
          </p:cNvPicPr>
          <p:nvPr userDrawn="1"/>
        </p:nvPicPr>
        <p:blipFill rotWithShape="1">
          <a:blip r:embed="rId7" cstate="print">
            <a:extLst>
              <a:ext uri="{28A0092B-C50C-407E-A947-70E740481C1C}">
                <a14:useLocalDpi xmlns:a14="http://schemas.microsoft.com/office/drawing/2010/main"/>
              </a:ext>
            </a:extLst>
          </a:blip>
          <a:srcRect/>
          <a:stretch/>
        </p:blipFill>
        <p:spPr>
          <a:xfrm>
            <a:off x="5720221" y="2383083"/>
            <a:ext cx="955924" cy="955925"/>
          </a:xfrm>
          <a:prstGeom prst="rect">
            <a:avLst/>
          </a:prstGeom>
        </p:spPr>
      </p:pic>
      <p:pic>
        <p:nvPicPr>
          <p:cNvPr id="22" name="Picture 21"/>
          <p:cNvPicPr>
            <a:picLocks noChangeAspect="1"/>
          </p:cNvPicPr>
          <p:nvPr userDrawn="1"/>
        </p:nvPicPr>
        <p:blipFill>
          <a:blip r:embed="rId8"/>
          <a:stretch>
            <a:fillRect/>
          </a:stretch>
        </p:blipFill>
        <p:spPr>
          <a:xfrm>
            <a:off x="4635192" y="3454985"/>
            <a:ext cx="961567" cy="961568"/>
          </a:xfrm>
          <a:prstGeom prst="rect">
            <a:avLst/>
          </a:prstGeom>
        </p:spPr>
      </p:pic>
      <p:pic>
        <p:nvPicPr>
          <p:cNvPr id="2" name="Picture 1" descr="m152_Ott_s271115_snap.png"/>
          <p:cNvPicPr>
            <a:picLocks/>
          </p:cNvPicPr>
          <p:nvPr userDrawn="1"/>
        </p:nvPicPr>
        <p:blipFill>
          <a:blip r:embed="rId9" cstate="screen">
            <a:extLst>
              <a:ext uri="{28A0092B-C50C-407E-A947-70E740481C1C}">
                <a14:useLocalDpi xmlns:a14="http://schemas.microsoft.com/office/drawing/2010/main"/>
              </a:ext>
            </a:extLst>
          </a:blip>
          <a:stretch>
            <a:fillRect/>
          </a:stretch>
        </p:blipFill>
        <p:spPr>
          <a:xfrm>
            <a:off x="6767402" y="2377440"/>
            <a:ext cx="2057400" cy="2039112"/>
          </a:xfrm>
          <a:prstGeom prst="rect">
            <a:avLst/>
          </a:prstGeom>
        </p:spPr>
      </p:pic>
    </p:spTree>
    <p:extLst>
      <p:ext uri="{BB962C8B-B14F-4D97-AF65-F5344CB8AC3E}">
        <p14:creationId xmlns:p14="http://schemas.microsoft.com/office/powerpoint/2010/main" val="36322039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Slide Number Placeholder 7"/>
          <p:cNvSpPr>
            <a:spLocks noGrp="1"/>
          </p:cNvSpPr>
          <p:nvPr>
            <p:ph type="sldNum" sz="quarter" idx="10"/>
          </p:nvPr>
        </p:nvSpPr>
        <p:spPr>
          <a:xfrm>
            <a:off x="4116656" y="6368805"/>
            <a:ext cx="925708" cy="365125"/>
          </a:xfrm>
          <a:prstGeom prst="rect">
            <a:avLst/>
          </a:prstGeom>
        </p:spPr>
        <p:txBody>
          <a:bodyPr/>
          <a:lstStyle/>
          <a:p>
            <a:r>
              <a:rPr lang="en-US" smtClean="0"/>
              <a:t>- </a:t>
            </a:r>
            <a:fld id="{D174BAF6-F8F2-EF4F-936C-8DF63288C82F}" type="slidenum">
              <a:rPr lang="en-US" smtClean="0"/>
              <a:pPr/>
              <a:t>‹#›</a:t>
            </a:fld>
            <a:r>
              <a:rPr lang="en-US" smtClean="0"/>
              <a:t> -</a:t>
            </a:r>
            <a:endParaRPr lang="en-US" dirty="0"/>
          </a:p>
        </p:txBody>
      </p:sp>
      <p:sp>
        <p:nvSpPr>
          <p:cNvPr id="9" name="Footer Placeholder 8"/>
          <p:cNvSpPr>
            <a:spLocks noGrp="1"/>
          </p:cNvSpPr>
          <p:nvPr>
            <p:ph type="ftr" sz="quarter" idx="11"/>
          </p:nvPr>
        </p:nvSpPr>
        <p:spPr>
          <a:xfrm>
            <a:off x="5239927" y="6368805"/>
            <a:ext cx="2864157" cy="365125"/>
          </a:xfrm>
          <a:prstGeom prst="rect">
            <a:avLst/>
          </a:prstGeom>
        </p:spPr>
        <p:txBody>
          <a:bodyPr/>
          <a:lstStyle/>
          <a:p>
            <a:r>
              <a:rPr lang="en-US" smtClean="0"/>
              <a:t>Footer Information</a:t>
            </a:r>
            <a:endParaRPr lang="en-US" dirty="0"/>
          </a:p>
        </p:txBody>
      </p:sp>
      <p:pic>
        <p:nvPicPr>
          <p:cNvPr id="6" name="Picture 1" descr="NERSC-logo-color-transparent-edges.gif"/>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7258753" y="357657"/>
            <a:ext cx="1558661" cy="591689"/>
          </a:xfrm>
          <a:prstGeom prst="rect">
            <a:avLst/>
          </a:prstGeom>
          <a:noFill/>
          <a:ln w="9525">
            <a:noFill/>
            <a:miter lim="800000"/>
            <a:headEnd/>
            <a:tailEnd/>
          </a:ln>
        </p:spPr>
      </p:pic>
      <p:cxnSp>
        <p:nvCxnSpPr>
          <p:cNvPr id="7" name="Straight Connector 6"/>
          <p:cNvCxnSpPr/>
          <p:nvPr userDrawn="1"/>
        </p:nvCxnSpPr>
        <p:spPr>
          <a:xfrm flipV="1">
            <a:off x="360342" y="1033027"/>
            <a:ext cx="8457072" cy="18814"/>
          </a:xfrm>
          <a:prstGeom prst="line">
            <a:avLst/>
          </a:prstGeom>
          <a:ln w="38100">
            <a:solidFill>
              <a:schemeClr val="tx2">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Logo Slide">
    <p:spTree>
      <p:nvGrpSpPr>
        <p:cNvPr id="1" name=""/>
        <p:cNvGrpSpPr/>
        <p:nvPr/>
      </p:nvGrpSpPr>
      <p:grpSpPr>
        <a:xfrm>
          <a:off x="0" y="0"/>
          <a:ext cx="0" cy="0"/>
          <a:chOff x="0" y="0"/>
          <a:chExt cx="0" cy="0"/>
        </a:xfrm>
      </p:grpSpPr>
      <p:sp>
        <p:nvSpPr>
          <p:cNvPr id="2" name="Title 1"/>
          <p:cNvSpPr>
            <a:spLocks noGrp="1"/>
          </p:cNvSpPr>
          <p:nvPr>
            <p:ph type="title"/>
          </p:nvPr>
        </p:nvSpPr>
        <p:spPr>
          <a:xfrm>
            <a:off x="360342" y="4450221"/>
            <a:ext cx="8499496" cy="769479"/>
          </a:xfrm>
        </p:spPr>
        <p:txBody>
          <a:bodyPr anchor="ctr" anchorCtr="0">
            <a:normAutofit/>
          </a:bodyPr>
          <a:lstStyle>
            <a:lvl1pPr algn="ctr">
              <a:defRPr sz="2800"/>
            </a:lvl1pPr>
          </a:lstStyle>
          <a:p>
            <a:r>
              <a:rPr lang="en-US" dirty="0" smtClean="0"/>
              <a:t>Click to edit Master title style</a:t>
            </a:r>
            <a:endParaRPr lang="en-US" dirty="0"/>
          </a:p>
        </p:txBody>
      </p:sp>
      <p:sp>
        <p:nvSpPr>
          <p:cNvPr id="3" name="Footer Placeholder 2"/>
          <p:cNvSpPr>
            <a:spLocks noGrp="1"/>
          </p:cNvSpPr>
          <p:nvPr>
            <p:ph type="ftr" sz="quarter" idx="10"/>
          </p:nvPr>
        </p:nvSpPr>
        <p:spPr/>
        <p:txBody>
          <a:bodyPr/>
          <a:lstStyle/>
          <a:p>
            <a:r>
              <a:rPr lang="en-US" smtClean="0"/>
              <a:t>Footer Information</a:t>
            </a:r>
            <a:endParaRPr lang="en-US" dirty="0"/>
          </a:p>
        </p:txBody>
      </p:sp>
      <p:sp>
        <p:nvSpPr>
          <p:cNvPr id="4" name="Slide Number Placeholder 3"/>
          <p:cNvSpPr>
            <a:spLocks noGrp="1"/>
          </p:cNvSpPr>
          <p:nvPr>
            <p:ph type="sldNum" sz="quarter" idx="11"/>
          </p:nvPr>
        </p:nvSpPr>
        <p:spPr/>
        <p:txBody>
          <a:bodyPr/>
          <a:lstStyle/>
          <a:p>
            <a:r>
              <a:rPr lang="en-US" smtClean="0"/>
              <a:t>- </a:t>
            </a:r>
            <a:fld id="{D174BAF6-F8F2-EF4F-936C-8DF63288C82F}" type="slidenum">
              <a:rPr lang="en-US" smtClean="0"/>
              <a:pPr/>
              <a:t>‹#›</a:t>
            </a:fld>
            <a:r>
              <a:rPr lang="en-US" smtClean="0"/>
              <a:t> -</a:t>
            </a:r>
            <a:endParaRPr lang="en-US" dirty="0"/>
          </a:p>
        </p:txBody>
      </p:sp>
      <p:pic>
        <p:nvPicPr>
          <p:cNvPr id="6" name="Picture 8" descr="NERSCvertLOCKUP.ai"/>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419358" y="1462527"/>
            <a:ext cx="8305800" cy="2957073"/>
          </a:xfrm>
          <a:prstGeom prst="rect">
            <a:avLst/>
          </a:prstGeom>
          <a:noFill/>
          <a:ln w="9525">
            <a:noFill/>
            <a:miter lim="800000"/>
            <a:headEnd/>
            <a:tailEnd/>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Subtitle Slide">
    <p:spTree>
      <p:nvGrpSpPr>
        <p:cNvPr id="1" name=""/>
        <p:cNvGrpSpPr/>
        <p:nvPr/>
      </p:nvGrpSpPr>
      <p:grpSpPr>
        <a:xfrm>
          <a:off x="0" y="0"/>
          <a:ext cx="0" cy="0"/>
          <a:chOff x="0" y="0"/>
          <a:chExt cx="0" cy="0"/>
        </a:xfrm>
      </p:grpSpPr>
      <p:sp>
        <p:nvSpPr>
          <p:cNvPr id="31" name="Rectangle 30"/>
          <p:cNvSpPr/>
          <p:nvPr userDrawn="1"/>
        </p:nvSpPr>
        <p:spPr>
          <a:xfrm>
            <a:off x="274564" y="1413567"/>
            <a:ext cx="6404872" cy="203911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ctrTitle"/>
          </p:nvPr>
        </p:nvSpPr>
        <p:spPr>
          <a:xfrm>
            <a:off x="656897" y="1499558"/>
            <a:ext cx="5937121" cy="1859978"/>
          </a:xfrm>
        </p:spPr>
        <p:txBody>
          <a:bodyPr anchor="ctr" anchorCtr="0">
            <a:normAutofit/>
          </a:bodyPr>
          <a:lstStyle>
            <a:lvl1pPr algn="l">
              <a:defRPr sz="3600">
                <a:solidFill>
                  <a:schemeClr val="bg1"/>
                </a:solidFill>
              </a:defRPr>
            </a:lvl1pPr>
          </a:lstStyle>
          <a:p>
            <a:r>
              <a:rPr lang="en-US" dirty="0" smtClean="0"/>
              <a:t>Click to edit Master title style</a:t>
            </a:r>
            <a:endParaRPr lang="en-US" dirty="0"/>
          </a:p>
        </p:txBody>
      </p:sp>
      <p:pic>
        <p:nvPicPr>
          <p:cNvPr id="7" name="Picture 10" descr="DOE LOGO"/>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247292" y="6277668"/>
            <a:ext cx="2209800" cy="503297"/>
          </a:xfrm>
          <a:prstGeom prst="rect">
            <a:avLst/>
          </a:prstGeom>
          <a:noFill/>
          <a:ln w="9525">
            <a:noFill/>
            <a:miter lim="800000"/>
            <a:headEnd/>
            <a:tailEnd/>
          </a:ln>
        </p:spPr>
      </p:pic>
      <p:sp>
        <p:nvSpPr>
          <p:cNvPr id="8" name="Footer Placeholder 11"/>
          <p:cNvSpPr>
            <a:spLocks noGrp="1"/>
          </p:cNvSpPr>
          <p:nvPr>
            <p:ph type="ftr" sz="quarter" idx="3"/>
          </p:nvPr>
        </p:nvSpPr>
        <p:spPr>
          <a:xfrm>
            <a:off x="5239927" y="6368805"/>
            <a:ext cx="2864157" cy="365125"/>
          </a:xfrm>
          <a:prstGeom prst="rect">
            <a:avLst/>
          </a:prstGeom>
        </p:spPr>
        <p:txBody>
          <a:bodyPr vert="horz" lIns="91440" tIns="45720" rIns="91440" bIns="45720" rtlCol="0" anchor="ctr"/>
          <a:lstStyle>
            <a:lvl1pPr algn="r">
              <a:defRPr sz="1100">
                <a:solidFill>
                  <a:srgbClr val="114766"/>
                </a:solidFill>
              </a:defRPr>
            </a:lvl1pPr>
          </a:lstStyle>
          <a:p>
            <a:r>
              <a:rPr lang="en-US" dirty="0" smtClean="0"/>
              <a:t>Footer Information</a:t>
            </a:r>
            <a:endParaRPr lang="en-US" dirty="0"/>
          </a:p>
        </p:txBody>
      </p:sp>
      <p:sp>
        <p:nvSpPr>
          <p:cNvPr id="9" name="Slide Number Placeholder 12"/>
          <p:cNvSpPr>
            <a:spLocks noGrp="1"/>
          </p:cNvSpPr>
          <p:nvPr>
            <p:ph type="sldNum" sz="quarter" idx="4"/>
          </p:nvPr>
        </p:nvSpPr>
        <p:spPr>
          <a:xfrm>
            <a:off x="4116656" y="6368805"/>
            <a:ext cx="925708" cy="365125"/>
          </a:xfrm>
          <a:prstGeom prst="rect">
            <a:avLst/>
          </a:prstGeom>
        </p:spPr>
        <p:txBody>
          <a:bodyPr vert="horz" lIns="91440" tIns="45720" rIns="91440" bIns="45720" rtlCol="0" anchor="ctr"/>
          <a:lstStyle>
            <a:lvl1pPr algn="ctr">
              <a:defRPr sz="1100">
                <a:solidFill>
                  <a:srgbClr val="114766"/>
                </a:solidFill>
              </a:defRPr>
            </a:lvl1pPr>
          </a:lstStyle>
          <a:p>
            <a:r>
              <a:rPr lang="en-US" dirty="0" smtClean="0"/>
              <a:t>- </a:t>
            </a:r>
            <a:fld id="{D174BAF6-F8F2-EF4F-936C-8DF63288C82F}" type="slidenum">
              <a:rPr lang="en-US" smtClean="0"/>
              <a:pPr/>
              <a:t>‹#›</a:t>
            </a:fld>
            <a:r>
              <a:rPr lang="en-US" dirty="0" smtClean="0"/>
              <a:t> -</a:t>
            </a:r>
            <a:endParaRPr lang="en-US" dirty="0"/>
          </a:p>
        </p:txBody>
      </p:sp>
      <p:sp>
        <p:nvSpPr>
          <p:cNvPr id="16" name="Subtitle 2"/>
          <p:cNvSpPr txBox="1">
            <a:spLocks/>
          </p:cNvSpPr>
          <p:nvPr userDrawn="1"/>
        </p:nvSpPr>
        <p:spPr>
          <a:xfrm>
            <a:off x="1983841" y="3810610"/>
            <a:ext cx="4214812" cy="467837"/>
          </a:xfrm>
          <a:prstGeom prst="rect">
            <a:avLst/>
          </a:prstGeom>
        </p:spPr>
        <p:txBody>
          <a:bodyPr vert="horz" lIns="91440" tIns="45720" rIns="91440" bIns="45720" rtlCol="0">
            <a:normAutofit/>
          </a:bodyPr>
          <a:lstStyle>
            <a:lvl1pPr marL="0" indent="0" algn="l">
              <a:spcBef>
                <a:spcPts val="300"/>
              </a:spcBef>
              <a:buNone/>
              <a:defRPr sz="1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marL="0" marR="0" lvl="0" indent="0" algn="l" defTabSz="457200" rtl="0" eaLnBrk="1" fontAlgn="auto" latinLnBrk="0" hangingPunct="1">
              <a:lnSpc>
                <a:spcPct val="100000"/>
              </a:lnSpc>
              <a:spcBef>
                <a:spcPts val="300"/>
              </a:spcBef>
              <a:spcAft>
                <a:spcPts val="0"/>
              </a:spcAft>
              <a:buClrTx/>
              <a:buSzTx/>
              <a:buFont typeface="Arial"/>
              <a:buNone/>
              <a:tabLst/>
              <a:defRPr/>
            </a:pPr>
            <a:endParaRPr kumimoji="0" lang="en-US" sz="1400" b="1" i="0" u="none" strike="noStrike" kern="1200" cap="none" spc="0" normalizeH="0" baseline="0" noProof="0" dirty="0">
              <a:ln>
                <a:noFill/>
              </a:ln>
              <a:solidFill>
                <a:schemeClr val="tx1">
                  <a:tint val="75000"/>
                </a:schemeClr>
              </a:solidFill>
              <a:effectLst/>
              <a:uLnTx/>
              <a:uFillTx/>
              <a:latin typeface="+mn-lt"/>
              <a:ea typeface="+mn-ea"/>
              <a:cs typeface="+mn-cs"/>
            </a:endParaRPr>
          </a:p>
        </p:txBody>
      </p:sp>
      <p:sp>
        <p:nvSpPr>
          <p:cNvPr id="17" name="Title 1"/>
          <p:cNvSpPr txBox="1">
            <a:spLocks/>
          </p:cNvSpPr>
          <p:nvPr userDrawn="1"/>
        </p:nvSpPr>
        <p:spPr>
          <a:xfrm>
            <a:off x="1983840" y="2382290"/>
            <a:ext cx="6586999" cy="933450"/>
          </a:xfrm>
          <a:prstGeom prst="rect">
            <a:avLst/>
          </a:prstGeom>
        </p:spPr>
        <p:txBody>
          <a:bodyPr vert="horz" lIns="91440" tIns="0" rIns="91440" bIns="0" rtlCol="0" anchor="ctr" anchorCtr="0">
            <a:normAutofit/>
          </a:bodyPr>
          <a:lstStyle>
            <a:lvl1pPr marL="0" indent="0">
              <a:defRPr sz="2800"/>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2800" b="0" i="0" u="none" strike="noStrike" kern="1200" cap="none" spc="0" normalizeH="0" baseline="0" noProof="0" dirty="0">
              <a:ln>
                <a:noFill/>
              </a:ln>
              <a:solidFill>
                <a:schemeClr val="tx2"/>
              </a:solidFill>
              <a:effectLst/>
              <a:uLnTx/>
              <a:uFillTx/>
              <a:latin typeface="Helvetica Neue Bold Condensed"/>
              <a:ea typeface="+mj-ea"/>
              <a:cs typeface="Helvetica Neue Bold Condensed"/>
            </a:endParaRPr>
          </a:p>
        </p:txBody>
      </p:sp>
      <p:pic>
        <p:nvPicPr>
          <p:cNvPr id="13" name="Picture Placeholder 19"/>
          <p:cNvPicPr>
            <a:picLocks/>
          </p:cNvPicPr>
          <p:nvPr userDrawn="1"/>
        </p:nvPicPr>
        <p:blipFill>
          <a:blip r:embed="rId3" cstate="screen">
            <a:extLst>
              <a:ext uri="{28A0092B-C50C-407E-A947-70E740481C1C}">
                <a14:useLocalDpi xmlns:a14="http://schemas.microsoft.com/office/drawing/2010/main"/>
              </a:ext>
            </a:extLst>
          </a:blip>
          <a:srcRect l="-895" r="-895"/>
          <a:stretch>
            <a:fillRect/>
          </a:stretch>
        </p:blipFill>
        <p:spPr>
          <a:xfrm>
            <a:off x="3534123" y="3555702"/>
            <a:ext cx="1004970" cy="955925"/>
          </a:xfrm>
          <a:prstGeom prst="rect">
            <a:avLst/>
          </a:prstGeom>
        </p:spPr>
      </p:pic>
      <p:pic>
        <p:nvPicPr>
          <p:cNvPr id="18" name="Picture 17"/>
          <p:cNvPicPr>
            <a:picLocks noChangeAspect="1"/>
          </p:cNvPicPr>
          <p:nvPr userDrawn="1"/>
        </p:nvPicPr>
        <p:blipFill rotWithShape="1">
          <a:blip r:embed="rId4" cstate="print">
            <a:extLst>
              <a:ext uri="{28A0092B-C50C-407E-A947-70E740481C1C}">
                <a14:useLocalDpi xmlns:a14="http://schemas.microsoft.com/office/drawing/2010/main"/>
              </a:ext>
            </a:extLst>
          </a:blip>
          <a:srcRect/>
          <a:stretch/>
        </p:blipFill>
        <p:spPr>
          <a:xfrm>
            <a:off x="7884814" y="3555702"/>
            <a:ext cx="955924" cy="955925"/>
          </a:xfrm>
          <a:prstGeom prst="rect">
            <a:avLst/>
          </a:prstGeom>
        </p:spPr>
      </p:pic>
      <p:pic>
        <p:nvPicPr>
          <p:cNvPr id="19" name="Picture 18"/>
          <p:cNvPicPr>
            <a:picLocks noChangeAspect="1"/>
          </p:cNvPicPr>
          <p:nvPr userDrawn="1"/>
        </p:nvPicPr>
        <p:blipFill>
          <a:blip r:embed="rId5"/>
          <a:stretch>
            <a:fillRect/>
          </a:stretch>
        </p:blipFill>
        <p:spPr>
          <a:xfrm>
            <a:off x="5717869" y="3550059"/>
            <a:ext cx="961567" cy="961568"/>
          </a:xfrm>
          <a:prstGeom prst="rect">
            <a:avLst/>
          </a:prstGeom>
        </p:spPr>
      </p:pic>
      <p:pic>
        <p:nvPicPr>
          <p:cNvPr id="21" name="Picture Placeholder 17"/>
          <p:cNvPicPr>
            <a:picLocks/>
          </p:cNvPicPr>
          <p:nvPr userDrawn="1"/>
        </p:nvPicPr>
        <p:blipFill>
          <a:blip r:embed="rId6" cstate="screen">
            <a:extLst>
              <a:ext uri="{28A0092B-C50C-407E-A947-70E740481C1C}">
                <a14:useLocalDpi xmlns:a14="http://schemas.microsoft.com/office/drawing/2010/main"/>
              </a:ext>
            </a:extLst>
          </a:blip>
          <a:srcRect l="-467" r="-467"/>
          <a:stretch>
            <a:fillRect/>
          </a:stretch>
        </p:blipFill>
        <p:spPr>
          <a:xfrm>
            <a:off x="6783338" y="1413567"/>
            <a:ext cx="2057400" cy="2039112"/>
          </a:xfrm>
          <a:prstGeom prst="rect">
            <a:avLst/>
          </a:prstGeom>
        </p:spPr>
      </p:pic>
      <p:pic>
        <p:nvPicPr>
          <p:cNvPr id="22" name="Picture Placeholder 18"/>
          <p:cNvPicPr>
            <a:picLocks/>
          </p:cNvPicPr>
          <p:nvPr userDrawn="1"/>
        </p:nvPicPr>
        <p:blipFill>
          <a:blip r:embed="rId7" cstate="screen">
            <a:extLst>
              <a:ext uri="{28A0092B-C50C-407E-A947-70E740481C1C}">
                <a14:useLocalDpi xmlns:a14="http://schemas.microsoft.com/office/drawing/2010/main"/>
              </a:ext>
            </a:extLst>
          </a:blip>
          <a:srcRect l="-467" r="-467"/>
          <a:stretch>
            <a:fillRect/>
          </a:stretch>
        </p:blipFill>
        <p:spPr>
          <a:xfrm>
            <a:off x="4643122" y="3550059"/>
            <a:ext cx="970192" cy="961568"/>
          </a:xfrm>
          <a:prstGeom prst="rect">
            <a:avLst/>
          </a:prstGeom>
        </p:spPr>
      </p:pic>
      <p:pic>
        <p:nvPicPr>
          <p:cNvPr id="23" name="Picture 22" descr="NERSC_logo_color_sm.png"/>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589674" y="3254428"/>
            <a:ext cx="2401904" cy="1615494"/>
          </a:xfrm>
          <a:prstGeom prst="rect">
            <a:avLst/>
          </a:prstGeom>
        </p:spPr>
      </p:pic>
      <p:pic>
        <p:nvPicPr>
          <p:cNvPr id="20" name="Picture 19" descr="m152_Ott_s271115_snap.png"/>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a:off x="6793678" y="3550059"/>
            <a:ext cx="960120" cy="961568"/>
          </a:xfrm>
          <a:prstGeom prst="rect">
            <a:avLst/>
          </a:prstGeom>
        </p:spPr>
      </p:pic>
    </p:spTree>
    <p:extLst>
      <p:ext uri="{BB962C8B-B14F-4D97-AF65-F5344CB8AC3E}">
        <p14:creationId xmlns:p14="http://schemas.microsoft.com/office/powerpoint/2010/main" val="20137841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pic>
        <p:nvPicPr>
          <p:cNvPr id="6" name="Picture 1" descr="NERSC-logo-color-transparent-edges.gif"/>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7258753" y="357657"/>
            <a:ext cx="1558661" cy="591689"/>
          </a:xfrm>
          <a:prstGeom prst="rect">
            <a:avLst/>
          </a:prstGeom>
          <a:noFill/>
          <a:ln w="9525">
            <a:noFill/>
            <a:miter lim="800000"/>
            <a:headEnd/>
            <a:tailEnd/>
          </a:ln>
        </p:spPr>
      </p:pic>
      <p:cxnSp>
        <p:nvCxnSpPr>
          <p:cNvPr id="7" name="Straight Connector 6"/>
          <p:cNvCxnSpPr/>
          <p:nvPr userDrawn="1"/>
        </p:nvCxnSpPr>
        <p:spPr>
          <a:xfrm flipV="1">
            <a:off x="360342" y="1033027"/>
            <a:ext cx="8457072" cy="18814"/>
          </a:xfrm>
          <a:prstGeom prst="line">
            <a:avLst/>
          </a:prstGeom>
          <a:ln w="38100">
            <a:solidFill>
              <a:schemeClr val="tx2">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pic>
        <p:nvPicPr>
          <p:cNvPr id="14" name="Picture 10" descr="DOE LOGO"/>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247292" y="6277668"/>
            <a:ext cx="2209800" cy="503297"/>
          </a:xfrm>
          <a:prstGeom prst="rect">
            <a:avLst/>
          </a:prstGeom>
          <a:noFill/>
          <a:ln w="9525">
            <a:noFill/>
            <a:miter lim="800000"/>
            <a:headEnd/>
            <a:tailEnd/>
          </a:ln>
        </p:spPr>
      </p:pic>
      <p:sp>
        <p:nvSpPr>
          <p:cNvPr id="15" name="Footer Placeholder 11"/>
          <p:cNvSpPr>
            <a:spLocks noGrp="1"/>
          </p:cNvSpPr>
          <p:nvPr>
            <p:ph type="ftr" sz="quarter" idx="3"/>
          </p:nvPr>
        </p:nvSpPr>
        <p:spPr>
          <a:xfrm>
            <a:off x="5239927" y="6368805"/>
            <a:ext cx="2864157" cy="365125"/>
          </a:xfrm>
          <a:prstGeom prst="rect">
            <a:avLst/>
          </a:prstGeom>
        </p:spPr>
        <p:txBody>
          <a:bodyPr vert="horz" lIns="91440" tIns="45720" rIns="91440" bIns="45720" rtlCol="0" anchor="ctr"/>
          <a:lstStyle>
            <a:lvl1pPr algn="r">
              <a:defRPr sz="1100">
                <a:solidFill>
                  <a:srgbClr val="114766"/>
                </a:solidFill>
              </a:defRPr>
            </a:lvl1pPr>
          </a:lstStyle>
          <a:p>
            <a:r>
              <a:rPr lang="en-US" dirty="0" smtClean="0"/>
              <a:t>Footer Information</a:t>
            </a:r>
            <a:endParaRPr lang="en-US" dirty="0"/>
          </a:p>
        </p:txBody>
      </p:sp>
      <p:sp>
        <p:nvSpPr>
          <p:cNvPr id="16" name="Slide Number Placeholder 12"/>
          <p:cNvSpPr>
            <a:spLocks noGrp="1"/>
          </p:cNvSpPr>
          <p:nvPr>
            <p:ph type="sldNum" sz="quarter" idx="4"/>
          </p:nvPr>
        </p:nvSpPr>
        <p:spPr>
          <a:xfrm>
            <a:off x="4116656" y="6368805"/>
            <a:ext cx="925708" cy="365125"/>
          </a:xfrm>
          <a:prstGeom prst="rect">
            <a:avLst/>
          </a:prstGeom>
        </p:spPr>
        <p:txBody>
          <a:bodyPr vert="horz" lIns="91440" tIns="45720" rIns="91440" bIns="45720" rtlCol="0" anchor="ctr"/>
          <a:lstStyle>
            <a:lvl1pPr algn="ctr">
              <a:defRPr sz="1100">
                <a:solidFill>
                  <a:srgbClr val="114766"/>
                </a:solidFill>
              </a:defRPr>
            </a:lvl1pPr>
          </a:lstStyle>
          <a:p>
            <a:r>
              <a:rPr lang="en-US" dirty="0" smtClean="0"/>
              <a:t>- </a:t>
            </a:r>
            <a:fld id="{D174BAF6-F8F2-EF4F-936C-8DF63288C82F}" type="slidenum">
              <a:rPr lang="en-US" smtClean="0"/>
              <a:pPr/>
              <a:t>‹#›</a:t>
            </a:fld>
            <a:r>
              <a:rPr lang="en-US" dirty="0" smtClean="0"/>
              <a:t> -</a:t>
            </a:r>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457200" y="1260480"/>
            <a:ext cx="4038600" cy="486568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260480"/>
            <a:ext cx="4038600" cy="486568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9" name="Slide Number Placeholder 8"/>
          <p:cNvSpPr>
            <a:spLocks noGrp="1"/>
          </p:cNvSpPr>
          <p:nvPr>
            <p:ph type="sldNum" sz="quarter" idx="10"/>
          </p:nvPr>
        </p:nvSpPr>
        <p:spPr>
          <a:xfrm>
            <a:off x="4116656" y="6368805"/>
            <a:ext cx="925708" cy="365125"/>
          </a:xfrm>
          <a:prstGeom prst="rect">
            <a:avLst/>
          </a:prstGeom>
        </p:spPr>
        <p:txBody>
          <a:bodyPr/>
          <a:lstStyle/>
          <a:p>
            <a:r>
              <a:rPr lang="en-US" smtClean="0"/>
              <a:t>- </a:t>
            </a:r>
            <a:fld id="{D174BAF6-F8F2-EF4F-936C-8DF63288C82F}" type="slidenum">
              <a:rPr lang="en-US" smtClean="0"/>
              <a:pPr/>
              <a:t>‹#›</a:t>
            </a:fld>
            <a:r>
              <a:rPr lang="en-US" smtClean="0"/>
              <a:t> -</a:t>
            </a:r>
            <a:endParaRPr lang="en-US" dirty="0"/>
          </a:p>
        </p:txBody>
      </p:sp>
      <p:sp>
        <p:nvSpPr>
          <p:cNvPr id="10" name="Footer Placeholder 9"/>
          <p:cNvSpPr>
            <a:spLocks noGrp="1"/>
          </p:cNvSpPr>
          <p:nvPr>
            <p:ph type="ftr" sz="quarter" idx="11"/>
          </p:nvPr>
        </p:nvSpPr>
        <p:spPr>
          <a:xfrm>
            <a:off x="5239927" y="6368805"/>
            <a:ext cx="2864157" cy="365125"/>
          </a:xfrm>
          <a:prstGeom prst="rect">
            <a:avLst/>
          </a:prstGeom>
        </p:spPr>
        <p:txBody>
          <a:bodyPr/>
          <a:lstStyle/>
          <a:p>
            <a:r>
              <a:rPr lang="en-US" smtClean="0"/>
              <a:t>Footer Information</a:t>
            </a:r>
            <a:endParaRPr lang="en-US" dirty="0"/>
          </a:p>
        </p:txBody>
      </p:sp>
      <p:pic>
        <p:nvPicPr>
          <p:cNvPr id="7" name="Picture 1" descr="NERSC-logo-color-transparent-edges.gif"/>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7258753" y="357657"/>
            <a:ext cx="1558661" cy="591689"/>
          </a:xfrm>
          <a:prstGeom prst="rect">
            <a:avLst/>
          </a:prstGeom>
          <a:noFill/>
          <a:ln w="9525">
            <a:noFill/>
            <a:miter lim="800000"/>
            <a:headEnd/>
            <a:tailEnd/>
          </a:ln>
        </p:spPr>
      </p:pic>
      <p:cxnSp>
        <p:nvCxnSpPr>
          <p:cNvPr id="8" name="Straight Connector 7"/>
          <p:cNvCxnSpPr/>
          <p:nvPr userDrawn="1"/>
        </p:nvCxnSpPr>
        <p:spPr>
          <a:xfrm flipV="1">
            <a:off x="360342" y="1033027"/>
            <a:ext cx="8457072" cy="18814"/>
          </a:xfrm>
          <a:prstGeom prst="line">
            <a:avLst/>
          </a:prstGeom>
          <a:ln w="38100">
            <a:solidFill>
              <a:schemeClr val="tx2">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125080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1890565"/>
            <a:ext cx="4040188" cy="423559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25080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1890565"/>
            <a:ext cx="4041775" cy="423559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Slide Number Placeholder 10"/>
          <p:cNvSpPr>
            <a:spLocks noGrp="1"/>
          </p:cNvSpPr>
          <p:nvPr>
            <p:ph type="sldNum" sz="quarter" idx="10"/>
          </p:nvPr>
        </p:nvSpPr>
        <p:spPr>
          <a:xfrm>
            <a:off x="4116656" y="6368805"/>
            <a:ext cx="925708" cy="365125"/>
          </a:xfrm>
          <a:prstGeom prst="rect">
            <a:avLst/>
          </a:prstGeom>
        </p:spPr>
        <p:txBody>
          <a:bodyPr/>
          <a:lstStyle/>
          <a:p>
            <a:r>
              <a:rPr lang="en-US" smtClean="0"/>
              <a:t>- </a:t>
            </a:r>
            <a:fld id="{D174BAF6-F8F2-EF4F-936C-8DF63288C82F}" type="slidenum">
              <a:rPr lang="en-US" smtClean="0"/>
              <a:pPr/>
              <a:t>‹#›</a:t>
            </a:fld>
            <a:r>
              <a:rPr lang="en-US" smtClean="0"/>
              <a:t> -</a:t>
            </a:r>
            <a:endParaRPr lang="en-US" dirty="0"/>
          </a:p>
        </p:txBody>
      </p:sp>
      <p:sp>
        <p:nvSpPr>
          <p:cNvPr id="12" name="Footer Placeholder 11"/>
          <p:cNvSpPr>
            <a:spLocks noGrp="1"/>
          </p:cNvSpPr>
          <p:nvPr>
            <p:ph type="ftr" sz="quarter" idx="11"/>
          </p:nvPr>
        </p:nvSpPr>
        <p:spPr>
          <a:xfrm>
            <a:off x="5239927" y="6368805"/>
            <a:ext cx="2864157" cy="365125"/>
          </a:xfrm>
          <a:prstGeom prst="rect">
            <a:avLst/>
          </a:prstGeom>
        </p:spPr>
        <p:txBody>
          <a:bodyPr/>
          <a:lstStyle/>
          <a:p>
            <a:r>
              <a:rPr lang="en-US" smtClean="0"/>
              <a:t>Footer Information</a:t>
            </a:r>
            <a:endParaRPr lang="en-US" dirty="0"/>
          </a:p>
        </p:txBody>
      </p:sp>
      <p:pic>
        <p:nvPicPr>
          <p:cNvPr id="9" name="Picture 1" descr="NERSC-logo-color-transparent-edges.gif"/>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7258753" y="357657"/>
            <a:ext cx="1558661" cy="591689"/>
          </a:xfrm>
          <a:prstGeom prst="rect">
            <a:avLst/>
          </a:prstGeom>
          <a:noFill/>
          <a:ln w="9525">
            <a:noFill/>
            <a:miter lim="800000"/>
            <a:headEnd/>
            <a:tailEnd/>
          </a:ln>
        </p:spPr>
      </p:pic>
      <p:cxnSp>
        <p:nvCxnSpPr>
          <p:cNvPr id="10" name="Straight Connector 9"/>
          <p:cNvCxnSpPr/>
          <p:nvPr userDrawn="1"/>
        </p:nvCxnSpPr>
        <p:spPr>
          <a:xfrm flipV="1">
            <a:off x="360342" y="1033027"/>
            <a:ext cx="8457072" cy="18814"/>
          </a:xfrm>
          <a:prstGeom prst="line">
            <a:avLst/>
          </a:prstGeom>
          <a:ln w="38100">
            <a:solidFill>
              <a:schemeClr val="tx2">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7" name="Slide Number Placeholder 6"/>
          <p:cNvSpPr>
            <a:spLocks noGrp="1"/>
          </p:cNvSpPr>
          <p:nvPr>
            <p:ph type="sldNum" sz="quarter" idx="10"/>
          </p:nvPr>
        </p:nvSpPr>
        <p:spPr>
          <a:xfrm>
            <a:off x="4116656" y="6368805"/>
            <a:ext cx="925708" cy="365125"/>
          </a:xfrm>
          <a:prstGeom prst="rect">
            <a:avLst/>
          </a:prstGeom>
        </p:spPr>
        <p:txBody>
          <a:bodyPr/>
          <a:lstStyle/>
          <a:p>
            <a:r>
              <a:rPr lang="en-US" smtClean="0"/>
              <a:t>- </a:t>
            </a:r>
            <a:fld id="{D174BAF6-F8F2-EF4F-936C-8DF63288C82F}" type="slidenum">
              <a:rPr lang="en-US" smtClean="0"/>
              <a:pPr/>
              <a:t>‹#›</a:t>
            </a:fld>
            <a:r>
              <a:rPr lang="en-US" smtClean="0"/>
              <a:t> -</a:t>
            </a:r>
            <a:endParaRPr lang="en-US" dirty="0"/>
          </a:p>
        </p:txBody>
      </p:sp>
      <p:sp>
        <p:nvSpPr>
          <p:cNvPr id="8" name="Footer Placeholder 7"/>
          <p:cNvSpPr>
            <a:spLocks noGrp="1"/>
          </p:cNvSpPr>
          <p:nvPr>
            <p:ph type="ftr" sz="quarter" idx="11"/>
          </p:nvPr>
        </p:nvSpPr>
        <p:spPr>
          <a:xfrm>
            <a:off x="5239927" y="6368805"/>
            <a:ext cx="2864157" cy="365125"/>
          </a:xfrm>
          <a:prstGeom prst="rect">
            <a:avLst/>
          </a:prstGeom>
        </p:spPr>
        <p:txBody>
          <a:bodyPr/>
          <a:lstStyle/>
          <a:p>
            <a:r>
              <a:rPr lang="en-US" smtClean="0"/>
              <a:t>Footer Information</a:t>
            </a:r>
            <a:endParaRPr lang="en-US" dirty="0"/>
          </a:p>
        </p:txBody>
      </p:sp>
      <p:pic>
        <p:nvPicPr>
          <p:cNvPr id="5" name="Picture 1" descr="NERSC-logo-color-transparent-edges.gif"/>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7258753" y="357657"/>
            <a:ext cx="1558661" cy="591689"/>
          </a:xfrm>
          <a:prstGeom prst="rect">
            <a:avLst/>
          </a:prstGeom>
          <a:noFill/>
          <a:ln w="9525">
            <a:noFill/>
            <a:miter lim="800000"/>
            <a:headEnd/>
            <a:tailEnd/>
          </a:ln>
        </p:spPr>
      </p:pic>
      <p:cxnSp>
        <p:nvCxnSpPr>
          <p:cNvPr id="6" name="Straight Connector 5"/>
          <p:cNvCxnSpPr/>
          <p:nvPr userDrawn="1"/>
        </p:nvCxnSpPr>
        <p:spPr>
          <a:xfrm flipV="1">
            <a:off x="360342" y="1033027"/>
            <a:ext cx="8457072" cy="18814"/>
          </a:xfrm>
          <a:prstGeom prst="line">
            <a:avLst/>
          </a:prstGeom>
          <a:ln w="38100">
            <a:solidFill>
              <a:schemeClr val="tx2">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6" name="Slide Number Placeholder 5"/>
          <p:cNvSpPr>
            <a:spLocks noGrp="1"/>
          </p:cNvSpPr>
          <p:nvPr>
            <p:ph type="sldNum" sz="quarter" idx="10"/>
          </p:nvPr>
        </p:nvSpPr>
        <p:spPr>
          <a:xfrm>
            <a:off x="4116656" y="6368805"/>
            <a:ext cx="925708" cy="365125"/>
          </a:xfrm>
          <a:prstGeom prst="rect">
            <a:avLst/>
          </a:prstGeom>
        </p:spPr>
        <p:txBody>
          <a:bodyPr/>
          <a:lstStyle/>
          <a:p>
            <a:r>
              <a:rPr lang="en-US" smtClean="0"/>
              <a:t>- </a:t>
            </a:r>
            <a:fld id="{D174BAF6-F8F2-EF4F-936C-8DF63288C82F}" type="slidenum">
              <a:rPr lang="en-US" smtClean="0"/>
              <a:pPr/>
              <a:t>‹#›</a:t>
            </a:fld>
            <a:r>
              <a:rPr lang="en-US" smtClean="0"/>
              <a:t> -</a:t>
            </a:r>
            <a:endParaRPr lang="en-US" dirty="0"/>
          </a:p>
        </p:txBody>
      </p:sp>
      <p:sp>
        <p:nvSpPr>
          <p:cNvPr id="7" name="Footer Placeholder 6"/>
          <p:cNvSpPr>
            <a:spLocks noGrp="1"/>
          </p:cNvSpPr>
          <p:nvPr>
            <p:ph type="ftr" sz="quarter" idx="11"/>
          </p:nvPr>
        </p:nvSpPr>
        <p:spPr>
          <a:xfrm>
            <a:off x="5239927" y="6368805"/>
            <a:ext cx="2864157" cy="365125"/>
          </a:xfrm>
          <a:prstGeom prst="rect">
            <a:avLst/>
          </a:prstGeom>
        </p:spPr>
        <p:txBody>
          <a:bodyPr/>
          <a:lstStyle/>
          <a:p>
            <a:r>
              <a:rPr lang="en-US" smtClean="0"/>
              <a:t>Footer Information</a:t>
            </a:r>
            <a:endParaRPr lang="en-US" dirty="0"/>
          </a:p>
        </p:txBody>
      </p:sp>
      <p:pic>
        <p:nvPicPr>
          <p:cNvPr id="4" name="Picture 1" descr="NERSC-logo-color-transparent-edges.gif"/>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7258753" y="357657"/>
            <a:ext cx="1558661" cy="591689"/>
          </a:xfrm>
          <a:prstGeom prst="rect">
            <a:avLst/>
          </a:prstGeom>
          <a:noFill/>
          <a:ln w="9525">
            <a:noFill/>
            <a:miter lim="800000"/>
            <a:headEnd/>
            <a:tailEnd/>
          </a:ln>
        </p:spPr>
      </p:pic>
      <p:cxnSp>
        <p:nvCxnSpPr>
          <p:cNvPr id="5" name="Straight Connector 4"/>
          <p:cNvCxnSpPr/>
          <p:nvPr userDrawn="1"/>
        </p:nvCxnSpPr>
        <p:spPr>
          <a:xfrm flipV="1">
            <a:off x="360342" y="1033027"/>
            <a:ext cx="8457072" cy="18814"/>
          </a:xfrm>
          <a:prstGeom prst="line">
            <a:avLst/>
          </a:prstGeom>
          <a:ln w="38100">
            <a:solidFill>
              <a:schemeClr val="tx2">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1191171"/>
            <a:ext cx="3008313" cy="1030519"/>
          </a:xfrm>
        </p:spPr>
        <p:txBody>
          <a:bodyPr anchor="ctr" anchorCtr="0"/>
          <a:lstStyle>
            <a:lvl1pPr algn="l">
              <a:defRPr sz="2000" b="1"/>
            </a:lvl1pPr>
          </a:lstStyle>
          <a:p>
            <a:r>
              <a:rPr lang="en-US" dirty="0" smtClean="0"/>
              <a:t>Click to edit Master title style</a:t>
            </a:r>
            <a:endParaRPr lang="en-US" dirty="0"/>
          </a:p>
        </p:txBody>
      </p:sp>
      <p:sp>
        <p:nvSpPr>
          <p:cNvPr id="3" name="Content Placeholder 2"/>
          <p:cNvSpPr>
            <a:spLocks noGrp="1"/>
          </p:cNvSpPr>
          <p:nvPr>
            <p:ph idx="1"/>
          </p:nvPr>
        </p:nvSpPr>
        <p:spPr>
          <a:xfrm>
            <a:off x="3575050" y="1191171"/>
            <a:ext cx="5111750" cy="4934991"/>
          </a:xfrm>
        </p:spPr>
        <p:txBody>
          <a:bodyPr/>
          <a:lstStyle>
            <a:lvl1pPr>
              <a:defRPr sz="2800"/>
            </a:lvl1pPr>
            <a:lvl2pPr>
              <a:defRPr sz="2400"/>
            </a:lvl2pPr>
            <a:lvl3pPr>
              <a:defRPr sz="2000"/>
            </a:lvl3pPr>
            <a:lvl4pPr>
              <a:defRPr sz="2000"/>
            </a:lvl4pPr>
            <a:lvl5pPr>
              <a:defRPr sz="20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57200" y="2328798"/>
            <a:ext cx="3008313" cy="379736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9" name="Slide Number Placeholder 8"/>
          <p:cNvSpPr>
            <a:spLocks noGrp="1"/>
          </p:cNvSpPr>
          <p:nvPr>
            <p:ph type="sldNum" sz="quarter" idx="10"/>
          </p:nvPr>
        </p:nvSpPr>
        <p:spPr>
          <a:xfrm>
            <a:off x="4116656" y="6368805"/>
            <a:ext cx="925708" cy="365125"/>
          </a:xfrm>
          <a:prstGeom prst="rect">
            <a:avLst/>
          </a:prstGeom>
        </p:spPr>
        <p:txBody>
          <a:bodyPr/>
          <a:lstStyle/>
          <a:p>
            <a:r>
              <a:rPr lang="en-US" smtClean="0"/>
              <a:t>- </a:t>
            </a:r>
            <a:fld id="{D174BAF6-F8F2-EF4F-936C-8DF63288C82F}" type="slidenum">
              <a:rPr lang="en-US" smtClean="0"/>
              <a:pPr/>
              <a:t>‹#›</a:t>
            </a:fld>
            <a:r>
              <a:rPr lang="en-US" smtClean="0"/>
              <a:t> -</a:t>
            </a:r>
            <a:endParaRPr lang="en-US" dirty="0"/>
          </a:p>
        </p:txBody>
      </p:sp>
      <p:sp>
        <p:nvSpPr>
          <p:cNvPr id="10" name="Footer Placeholder 9"/>
          <p:cNvSpPr>
            <a:spLocks noGrp="1"/>
          </p:cNvSpPr>
          <p:nvPr>
            <p:ph type="ftr" sz="quarter" idx="11"/>
          </p:nvPr>
        </p:nvSpPr>
        <p:spPr>
          <a:xfrm>
            <a:off x="5239927" y="6368805"/>
            <a:ext cx="2864157" cy="365125"/>
          </a:xfrm>
          <a:prstGeom prst="rect">
            <a:avLst/>
          </a:prstGeom>
        </p:spPr>
        <p:txBody>
          <a:bodyPr/>
          <a:lstStyle/>
          <a:p>
            <a:r>
              <a:rPr lang="en-US" smtClean="0"/>
              <a:t>Footer Information</a:t>
            </a:r>
            <a:endParaRPr lang="en-US" dirty="0"/>
          </a:p>
        </p:txBody>
      </p:sp>
      <p:pic>
        <p:nvPicPr>
          <p:cNvPr id="7" name="Picture 1" descr="NERSC-logo-color-transparent-edges.gif"/>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7258753" y="357657"/>
            <a:ext cx="1558661" cy="591689"/>
          </a:xfrm>
          <a:prstGeom prst="rect">
            <a:avLst/>
          </a:prstGeom>
          <a:noFill/>
          <a:ln w="9525">
            <a:noFill/>
            <a:miter lim="800000"/>
            <a:headEnd/>
            <a:tailEnd/>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1232047"/>
            <a:ext cx="5486400" cy="349552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0" name="Slide Number Placeholder 9"/>
          <p:cNvSpPr>
            <a:spLocks noGrp="1"/>
          </p:cNvSpPr>
          <p:nvPr>
            <p:ph type="sldNum" sz="quarter" idx="10"/>
          </p:nvPr>
        </p:nvSpPr>
        <p:spPr>
          <a:xfrm>
            <a:off x="4116656" y="6368805"/>
            <a:ext cx="925708" cy="365125"/>
          </a:xfrm>
          <a:prstGeom prst="rect">
            <a:avLst/>
          </a:prstGeom>
        </p:spPr>
        <p:txBody>
          <a:bodyPr/>
          <a:lstStyle/>
          <a:p>
            <a:r>
              <a:rPr lang="en-US" smtClean="0"/>
              <a:t>- </a:t>
            </a:r>
            <a:fld id="{D174BAF6-F8F2-EF4F-936C-8DF63288C82F}" type="slidenum">
              <a:rPr lang="en-US" smtClean="0"/>
              <a:pPr/>
              <a:t>‹#›</a:t>
            </a:fld>
            <a:r>
              <a:rPr lang="en-US" smtClean="0"/>
              <a:t> -</a:t>
            </a:r>
            <a:endParaRPr lang="en-US" dirty="0"/>
          </a:p>
        </p:txBody>
      </p:sp>
      <p:sp>
        <p:nvSpPr>
          <p:cNvPr id="11" name="Footer Placeholder 10"/>
          <p:cNvSpPr>
            <a:spLocks noGrp="1"/>
          </p:cNvSpPr>
          <p:nvPr>
            <p:ph type="ftr" sz="quarter" idx="11"/>
          </p:nvPr>
        </p:nvSpPr>
        <p:spPr>
          <a:xfrm>
            <a:off x="5239927" y="6368805"/>
            <a:ext cx="2864157" cy="365125"/>
          </a:xfrm>
          <a:prstGeom prst="rect">
            <a:avLst/>
          </a:prstGeom>
        </p:spPr>
        <p:txBody>
          <a:bodyPr/>
          <a:lstStyle/>
          <a:p>
            <a:r>
              <a:rPr lang="en-US" smtClean="0"/>
              <a:t>Footer Information</a:t>
            </a:r>
            <a:endParaRPr lang="en-US" dirty="0"/>
          </a:p>
        </p:txBody>
      </p:sp>
      <p:pic>
        <p:nvPicPr>
          <p:cNvPr id="7" name="Picture 1" descr="NERSC-logo-color-transparent-edges.gif"/>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7258753" y="357657"/>
            <a:ext cx="1558661" cy="591689"/>
          </a:xfrm>
          <a:prstGeom prst="rect">
            <a:avLst/>
          </a:prstGeom>
          <a:noFill/>
          <a:ln w="9525">
            <a:noFill/>
            <a:miter lim="800000"/>
            <a:headEnd/>
            <a:tailEnd/>
          </a:ln>
        </p:spPr>
      </p:pic>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png"/><Relationship Id="rId14"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60342" y="179868"/>
            <a:ext cx="6819032" cy="769479"/>
          </a:xfrm>
          <a:prstGeom prst="rect">
            <a:avLst/>
          </a:prstGeom>
        </p:spPr>
        <p:txBody>
          <a:bodyPr vert="horz" lIns="91440" tIns="0" rIns="91440" bIns="0" rtlCol="0" anchor="b" anchorCtr="0">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295400"/>
            <a:ext cx="8229600" cy="4830764"/>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7" name="Footer Placeholder 11"/>
          <p:cNvSpPr>
            <a:spLocks noGrp="1"/>
          </p:cNvSpPr>
          <p:nvPr>
            <p:ph type="ftr" sz="quarter" idx="3"/>
          </p:nvPr>
        </p:nvSpPr>
        <p:spPr>
          <a:xfrm>
            <a:off x="5239927" y="6368805"/>
            <a:ext cx="2864157" cy="365125"/>
          </a:xfrm>
          <a:prstGeom prst="rect">
            <a:avLst/>
          </a:prstGeom>
        </p:spPr>
        <p:txBody>
          <a:bodyPr vert="horz" lIns="91440" tIns="45720" rIns="91440" bIns="45720" rtlCol="0" anchor="ctr"/>
          <a:lstStyle>
            <a:lvl1pPr algn="r">
              <a:defRPr sz="1100">
                <a:solidFill>
                  <a:srgbClr val="114766"/>
                </a:solidFill>
              </a:defRPr>
            </a:lvl1pPr>
          </a:lstStyle>
          <a:p>
            <a:r>
              <a:rPr lang="en-US" dirty="0" smtClean="0"/>
              <a:t>Footer Information</a:t>
            </a:r>
            <a:endParaRPr lang="en-US" dirty="0"/>
          </a:p>
        </p:txBody>
      </p:sp>
      <p:sp>
        <p:nvSpPr>
          <p:cNvPr id="18" name="Slide Number Placeholder 12"/>
          <p:cNvSpPr>
            <a:spLocks noGrp="1"/>
          </p:cNvSpPr>
          <p:nvPr>
            <p:ph type="sldNum" sz="quarter" idx="4"/>
          </p:nvPr>
        </p:nvSpPr>
        <p:spPr>
          <a:xfrm>
            <a:off x="4116656" y="6368805"/>
            <a:ext cx="925708" cy="365125"/>
          </a:xfrm>
          <a:prstGeom prst="rect">
            <a:avLst/>
          </a:prstGeom>
        </p:spPr>
        <p:txBody>
          <a:bodyPr vert="horz" lIns="91440" tIns="45720" rIns="91440" bIns="45720" rtlCol="0" anchor="ctr"/>
          <a:lstStyle>
            <a:lvl1pPr algn="ctr">
              <a:defRPr sz="1100">
                <a:solidFill>
                  <a:srgbClr val="114766"/>
                </a:solidFill>
              </a:defRPr>
            </a:lvl1pPr>
          </a:lstStyle>
          <a:p>
            <a:r>
              <a:rPr lang="en-US" dirty="0" smtClean="0"/>
              <a:t>- </a:t>
            </a:r>
            <a:fld id="{D174BAF6-F8F2-EF4F-936C-8DF63288C82F}" type="slidenum">
              <a:rPr lang="en-US" smtClean="0"/>
              <a:pPr/>
              <a:t>‹#›</a:t>
            </a:fld>
            <a:r>
              <a:rPr lang="en-US" dirty="0" smtClean="0"/>
              <a:t> -</a:t>
            </a:r>
            <a:endParaRPr lang="en-US" dirty="0"/>
          </a:p>
        </p:txBody>
      </p:sp>
      <p:pic>
        <p:nvPicPr>
          <p:cNvPr id="9" name="Picture 10" descr="DOE LOGO"/>
          <p:cNvPicPr>
            <a:picLocks noChangeAspect="1" noChangeArrowheads="1"/>
          </p:cNvPicPr>
          <p:nvPr userDrawn="1"/>
        </p:nvPicPr>
        <p:blipFill>
          <a:blip r:embed="rId13" cstate="screen">
            <a:extLst>
              <a:ext uri="{28A0092B-C50C-407E-A947-70E740481C1C}">
                <a14:useLocalDpi xmlns:a14="http://schemas.microsoft.com/office/drawing/2010/main"/>
              </a:ext>
            </a:extLst>
          </a:blip>
          <a:srcRect/>
          <a:stretch>
            <a:fillRect/>
          </a:stretch>
        </p:blipFill>
        <p:spPr bwMode="auto">
          <a:xfrm>
            <a:off x="247292" y="6277668"/>
            <a:ext cx="2209800" cy="503297"/>
          </a:xfrm>
          <a:prstGeom prst="rect">
            <a:avLst/>
          </a:prstGeom>
          <a:noFill/>
          <a:ln w="9525">
            <a:noFill/>
            <a:miter lim="800000"/>
            <a:headEnd/>
            <a:tailEnd/>
          </a:ln>
        </p:spPr>
      </p:pic>
      <p:pic>
        <p:nvPicPr>
          <p:cNvPr id="10" name="Picture 11" descr="LBNL_Logo-Full.png"/>
          <p:cNvPicPr>
            <a:picLocks noChangeAspect="1"/>
          </p:cNvPicPr>
          <p:nvPr userDrawn="1"/>
        </p:nvPicPr>
        <p:blipFill>
          <a:blip r:embed="rId14" cstate="screen">
            <a:extLst>
              <a:ext uri="{28A0092B-C50C-407E-A947-70E740481C1C}">
                <a14:useLocalDpi xmlns:a14="http://schemas.microsoft.com/office/drawing/2010/main"/>
              </a:ext>
            </a:extLst>
          </a:blip>
          <a:srcRect/>
          <a:stretch>
            <a:fillRect/>
          </a:stretch>
        </p:blipFill>
        <p:spPr bwMode="auto">
          <a:xfrm>
            <a:off x="8227394" y="6277227"/>
            <a:ext cx="590020" cy="503738"/>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p:txStyles>
    <p:titleStyle>
      <a:lvl1pPr marL="228600" indent="-228600" algn="l" defTabSz="457200" rtl="0" eaLnBrk="1" latinLnBrk="0" hangingPunct="1">
        <a:spcBef>
          <a:spcPct val="0"/>
        </a:spcBef>
        <a:buNone/>
        <a:defRPr sz="3200" b="0" i="0" u="none" kern="1200" cap="none">
          <a:solidFill>
            <a:schemeClr val="tx2"/>
          </a:solidFill>
          <a:latin typeface="Helvetica Neue Bold Condensed"/>
          <a:ea typeface="+mj-ea"/>
          <a:cs typeface="Helvetica Neue Bold Condensed"/>
        </a:defRPr>
      </a:lvl1pPr>
    </p:titleStyle>
    <p:bodyStyle>
      <a:lvl1pPr marL="342900" indent="-342900" algn="l" defTabSz="457200" rtl="0" eaLnBrk="1" latinLnBrk="0" hangingPunct="1">
        <a:spcBef>
          <a:spcPct val="20000"/>
        </a:spcBef>
        <a:buFont typeface="Arial"/>
        <a:buChar char="•"/>
        <a:defRPr sz="2800" b="1"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2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2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2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2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25.tif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6.tif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27.jpeg"/><Relationship Id="rId4" Type="http://schemas.openxmlformats.org/officeDocument/2006/relationships/image" Target="../media/image28.jpg"/><Relationship Id="rId1" Type="http://schemas.openxmlformats.org/officeDocument/2006/relationships/slideLayout" Target="../slideLayouts/slideLayout3.xml"/><Relationship Id="rId2" Type="http://schemas.openxmlformats.org/officeDocument/2006/relationships/notesSlide" Target="../notesSlides/notesSlide1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27.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29.tiff"/></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0.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0.xml"/><Relationship Id="rId3" Type="http://schemas.openxmlformats.org/officeDocument/2006/relationships/image" Target="../media/image31.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8.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32.png"/></Relationships>
</file>

<file path=ppt/slides/_rels/slide36.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35.gif"/><Relationship Id="rId5" Type="http://schemas.openxmlformats.org/officeDocument/2006/relationships/image" Target="../media/image36.jpeg"/><Relationship Id="rId1" Type="http://schemas.openxmlformats.org/officeDocument/2006/relationships/slideLayout" Target="../slideLayouts/slideLayout3.xml"/><Relationship Id="rId2" Type="http://schemas.openxmlformats.org/officeDocument/2006/relationships/image" Target="../media/image33.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6.png"/><Relationship Id="rId5" Type="http://schemas.openxmlformats.org/officeDocument/2006/relationships/image" Target="../media/image17.png"/><Relationship Id="rId1" Type="http://schemas.openxmlformats.org/officeDocument/2006/relationships/slideLayout" Target="../slideLayouts/slideLayout3.xml"/><Relationship Id="rId2" Type="http://schemas.openxmlformats.org/officeDocument/2006/relationships/notesSlide" Target="../notesSlides/notesSlide2.xml"/></Relationships>
</file>

<file path=ppt/slides/_rels/slide5.xml.rels><?xml version="1.0" encoding="UTF-8" standalone="yes"?>
<Relationships xmlns="http://schemas.openxmlformats.org/package/2006/relationships"><Relationship Id="rId20" Type="http://schemas.openxmlformats.org/officeDocument/2006/relationships/diagramQuickStyle" Target="../diagrams/quickStyle4.xml"/><Relationship Id="rId21" Type="http://schemas.openxmlformats.org/officeDocument/2006/relationships/diagramColors" Target="../diagrams/colors4.xml"/><Relationship Id="rId22" Type="http://schemas.microsoft.com/office/2007/relationships/diagramDrawing" Target="../diagrams/drawing4.xml"/><Relationship Id="rId23" Type="http://schemas.openxmlformats.org/officeDocument/2006/relationships/diagramData" Target="../diagrams/data5.xml"/><Relationship Id="rId24" Type="http://schemas.openxmlformats.org/officeDocument/2006/relationships/diagramLayout" Target="../diagrams/layout5.xml"/><Relationship Id="rId25" Type="http://schemas.openxmlformats.org/officeDocument/2006/relationships/diagramQuickStyle" Target="../diagrams/quickStyle5.xml"/><Relationship Id="rId26" Type="http://schemas.openxmlformats.org/officeDocument/2006/relationships/diagramColors" Target="../diagrams/colors5.xml"/><Relationship Id="rId27" Type="http://schemas.microsoft.com/office/2007/relationships/diagramDrawing" Target="../diagrams/drawing5.xml"/><Relationship Id="rId28" Type="http://schemas.openxmlformats.org/officeDocument/2006/relationships/diagramData" Target="../diagrams/data6.xml"/><Relationship Id="rId29" Type="http://schemas.openxmlformats.org/officeDocument/2006/relationships/diagramLayout" Target="../diagrams/layout6.xml"/><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diagramData" Target="../diagrams/data1.xml"/><Relationship Id="rId4" Type="http://schemas.openxmlformats.org/officeDocument/2006/relationships/diagramLayout" Target="../diagrams/layout1.xml"/><Relationship Id="rId5" Type="http://schemas.openxmlformats.org/officeDocument/2006/relationships/diagramQuickStyle" Target="../diagrams/quickStyle1.xml"/><Relationship Id="rId30" Type="http://schemas.openxmlformats.org/officeDocument/2006/relationships/diagramQuickStyle" Target="../diagrams/quickStyle6.xml"/><Relationship Id="rId31" Type="http://schemas.openxmlformats.org/officeDocument/2006/relationships/diagramColors" Target="../diagrams/colors6.xml"/><Relationship Id="rId32" Type="http://schemas.microsoft.com/office/2007/relationships/diagramDrawing" Target="../diagrams/drawing6.xml"/><Relationship Id="rId9" Type="http://schemas.openxmlformats.org/officeDocument/2006/relationships/diagramLayout" Target="../diagrams/layout2.xml"/><Relationship Id="rId6" Type="http://schemas.openxmlformats.org/officeDocument/2006/relationships/diagramColors" Target="../diagrams/colors1.xml"/><Relationship Id="rId7" Type="http://schemas.microsoft.com/office/2007/relationships/diagramDrawing" Target="../diagrams/drawing1.xml"/><Relationship Id="rId8" Type="http://schemas.openxmlformats.org/officeDocument/2006/relationships/diagramData" Target="../diagrams/data2.xml"/><Relationship Id="rId33" Type="http://schemas.openxmlformats.org/officeDocument/2006/relationships/image" Target="../media/image18.jpeg"/><Relationship Id="rId34" Type="http://schemas.openxmlformats.org/officeDocument/2006/relationships/diagramData" Target="../diagrams/data7.xml"/><Relationship Id="rId35" Type="http://schemas.openxmlformats.org/officeDocument/2006/relationships/diagramLayout" Target="../diagrams/layout7.xml"/><Relationship Id="rId36" Type="http://schemas.openxmlformats.org/officeDocument/2006/relationships/diagramQuickStyle" Target="../diagrams/quickStyle7.xml"/><Relationship Id="rId10" Type="http://schemas.openxmlformats.org/officeDocument/2006/relationships/diagramQuickStyle" Target="../diagrams/quickStyle2.xml"/><Relationship Id="rId11" Type="http://schemas.openxmlformats.org/officeDocument/2006/relationships/diagramColors" Target="../diagrams/colors2.xml"/><Relationship Id="rId12" Type="http://schemas.microsoft.com/office/2007/relationships/diagramDrawing" Target="../diagrams/drawing2.xml"/><Relationship Id="rId13" Type="http://schemas.openxmlformats.org/officeDocument/2006/relationships/diagramData" Target="../diagrams/data3.xml"/><Relationship Id="rId14" Type="http://schemas.openxmlformats.org/officeDocument/2006/relationships/diagramLayout" Target="../diagrams/layout3.xml"/><Relationship Id="rId15" Type="http://schemas.openxmlformats.org/officeDocument/2006/relationships/diagramQuickStyle" Target="../diagrams/quickStyle3.xml"/><Relationship Id="rId16" Type="http://schemas.openxmlformats.org/officeDocument/2006/relationships/diagramColors" Target="../diagrams/colors3.xml"/><Relationship Id="rId17" Type="http://schemas.microsoft.com/office/2007/relationships/diagramDrawing" Target="../diagrams/drawing3.xml"/><Relationship Id="rId18" Type="http://schemas.openxmlformats.org/officeDocument/2006/relationships/diagramData" Target="../diagrams/data4.xml"/><Relationship Id="rId19" Type="http://schemas.openxmlformats.org/officeDocument/2006/relationships/diagramLayout" Target="../diagrams/layout4.xml"/><Relationship Id="rId37" Type="http://schemas.openxmlformats.org/officeDocument/2006/relationships/diagramColors" Target="../diagrams/colors7.xml"/><Relationship Id="rId38" Type="http://schemas.microsoft.com/office/2007/relationships/diagramDrawing" Target="../diagrams/drawing7.xml"/><Relationship Id="rId39" Type="http://schemas.openxmlformats.org/officeDocument/2006/relationships/image" Target="../media/image19.png"/><Relationship Id="rId40" Type="http://schemas.openxmlformats.org/officeDocument/2006/relationships/image" Target="../media/image20.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Nicholas Balthaser</a:t>
            </a:r>
            <a:br>
              <a:rPr lang="en-US" dirty="0" smtClean="0"/>
            </a:br>
            <a:r>
              <a:rPr lang="en-US" sz="2000" dirty="0" smtClean="0"/>
              <a:t>LBNL/NERSC Storage Systems</a:t>
            </a:r>
            <a:endParaRPr lang="en-US" sz="2000" dirty="0"/>
          </a:p>
        </p:txBody>
      </p:sp>
      <p:sp>
        <p:nvSpPr>
          <p:cNvPr id="3" name="Text Placeholder 2"/>
          <p:cNvSpPr>
            <a:spLocks noGrp="1"/>
          </p:cNvSpPr>
          <p:nvPr>
            <p:ph type="body" sz="half" idx="2"/>
          </p:nvPr>
        </p:nvSpPr>
        <p:spPr/>
        <p:txBody>
          <a:bodyPr/>
          <a:lstStyle/>
          <a:p>
            <a:r>
              <a:rPr lang="en-US" dirty="0" smtClean="0"/>
              <a:t>NERSC</a:t>
            </a:r>
          </a:p>
          <a:p>
            <a:r>
              <a:rPr lang="en-US" dirty="0" smtClean="0"/>
              <a:t>Tape Tech</a:t>
            </a:r>
          </a:p>
          <a:p>
            <a:r>
              <a:rPr lang="en-US" dirty="0" smtClean="0"/>
              <a:t>@MSST</a:t>
            </a:r>
            <a:endParaRPr lang="en-US" dirty="0"/>
          </a:p>
        </p:txBody>
      </p:sp>
      <p:sp>
        <p:nvSpPr>
          <p:cNvPr id="4" name="Slide Number Placeholder 3"/>
          <p:cNvSpPr>
            <a:spLocks noGrp="1"/>
          </p:cNvSpPr>
          <p:nvPr>
            <p:ph type="sldNum" sz="quarter" idx="11"/>
          </p:nvPr>
        </p:nvSpPr>
        <p:spPr/>
        <p:txBody>
          <a:bodyPr/>
          <a:lstStyle/>
          <a:p>
            <a:r>
              <a:rPr lang="en-US" smtClean="0"/>
              <a:t>- </a:t>
            </a:r>
            <a:fld id="{D174BAF6-F8F2-EF4F-936C-8DF63288C82F}" type="slidenum">
              <a:rPr lang="en-US" smtClean="0"/>
              <a:pPr/>
              <a:t>1</a:t>
            </a:fld>
            <a:r>
              <a:rPr lang="en-US" smtClean="0"/>
              <a:t> -</a:t>
            </a:r>
            <a:endParaRPr lang="en-US" dirty="0"/>
          </a:p>
        </p:txBody>
      </p:sp>
      <p:sp>
        <p:nvSpPr>
          <p:cNvPr id="5" name="Date Placeholder 4"/>
          <p:cNvSpPr>
            <a:spLocks noGrp="1"/>
          </p:cNvSpPr>
          <p:nvPr>
            <p:ph type="dt" sz="half" idx="16"/>
          </p:nvPr>
        </p:nvSpPr>
        <p:spPr/>
        <p:txBody>
          <a:bodyPr/>
          <a:lstStyle/>
          <a:p>
            <a:r>
              <a:rPr lang="en-US" dirty="0" smtClean="0"/>
              <a:t>May 16, 2018</a:t>
            </a:r>
            <a:endParaRPr lang="en-US" dirty="0"/>
          </a:p>
        </p:txBody>
      </p:sp>
    </p:spTree>
    <p:extLst>
      <p:ext uri="{BB962C8B-B14F-4D97-AF65-F5344CB8AC3E}">
        <p14:creationId xmlns:p14="http://schemas.microsoft.com/office/powerpoint/2010/main" val="3060973821"/>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HPSS Archive </a:t>
            </a:r>
            <a:r>
              <a:rPr lang="mr-IN" dirty="0" smtClean="0"/>
              <a:t>–</a:t>
            </a:r>
            <a:r>
              <a:rPr lang="en-US" dirty="0" smtClean="0"/>
              <a:t> Two significant needs</a:t>
            </a:r>
            <a:endParaRPr lang="en-US" dirty="0"/>
          </a:p>
        </p:txBody>
      </p:sp>
      <p:sp>
        <p:nvSpPr>
          <p:cNvPr id="3" name="Content Placeholder 2"/>
          <p:cNvSpPr>
            <a:spLocks noGrp="1"/>
          </p:cNvSpPr>
          <p:nvPr>
            <p:ph idx="1"/>
          </p:nvPr>
        </p:nvSpPr>
        <p:spPr/>
        <p:txBody>
          <a:bodyPr/>
          <a:lstStyle/>
          <a:p>
            <a:r>
              <a:rPr lang="en-US" dirty="0" smtClean="0"/>
              <a:t>Technology decision needed</a:t>
            </a:r>
          </a:p>
          <a:p>
            <a:pPr lvl="1"/>
            <a:r>
              <a:rPr lang="en-US" dirty="0" smtClean="0"/>
              <a:t>Discontinued Oracle Enterprise Tape Drive</a:t>
            </a:r>
          </a:p>
          <a:p>
            <a:pPr lvl="2"/>
            <a:r>
              <a:rPr lang="en-US" dirty="0" smtClean="0"/>
              <a:t>4 fully-configured Oracle SL8500 libraries (archive)</a:t>
            </a:r>
          </a:p>
          <a:p>
            <a:pPr lvl="2"/>
            <a:r>
              <a:rPr lang="en-US" dirty="0" smtClean="0"/>
              <a:t>60 Oracle T10KC tape drives (archive)</a:t>
            </a:r>
          </a:p>
          <a:p>
            <a:pPr lvl="2"/>
            <a:r>
              <a:rPr lang="en-US" dirty="0" smtClean="0"/>
              <a:t>1 IBM TS3500 (mainly system backups)</a:t>
            </a:r>
          </a:p>
          <a:p>
            <a:pPr lvl="2"/>
            <a:r>
              <a:rPr lang="en-US" dirty="0" smtClean="0"/>
              <a:t>36 IBM TS1150 tape drives </a:t>
            </a:r>
            <a:r>
              <a:rPr lang="en-US" dirty="0"/>
              <a:t>(mainly system backups</a:t>
            </a:r>
            <a:r>
              <a:rPr lang="en-US" dirty="0" smtClean="0"/>
              <a:t>)</a:t>
            </a:r>
          </a:p>
          <a:p>
            <a:r>
              <a:rPr lang="en-US" dirty="0"/>
              <a:t>Physical move required </a:t>
            </a:r>
          </a:p>
          <a:p>
            <a:pPr lvl="1"/>
            <a:r>
              <a:rPr lang="en-US" dirty="0"/>
              <a:t>Oakland to Berkeley (~6 mi/~9 km)</a:t>
            </a:r>
          </a:p>
          <a:p>
            <a:endParaRPr lang="en-US" dirty="0" smtClean="0"/>
          </a:p>
          <a:p>
            <a:pPr lvl="2"/>
            <a:endParaRPr lang="en-US" dirty="0" smtClean="0"/>
          </a:p>
        </p:txBody>
      </p:sp>
      <p:sp>
        <p:nvSpPr>
          <p:cNvPr id="4" name="Slide Number Placeholder 3"/>
          <p:cNvSpPr>
            <a:spLocks noGrp="1"/>
          </p:cNvSpPr>
          <p:nvPr>
            <p:ph type="sldNum" sz="quarter" idx="4"/>
          </p:nvPr>
        </p:nvSpPr>
        <p:spPr>
          <a:xfrm>
            <a:off x="4116656" y="6368805"/>
            <a:ext cx="925708" cy="365125"/>
          </a:xfrm>
          <a:prstGeom prst="rect">
            <a:avLst/>
          </a:prstGeom>
        </p:spPr>
        <p:txBody>
          <a:bodyPr/>
          <a:lstStyle/>
          <a:p>
            <a:r>
              <a:rPr lang="en-US" smtClean="0"/>
              <a:t>- </a:t>
            </a:r>
            <a:fld id="{D174BAF6-F8F2-EF4F-936C-8DF63288C82F}" type="slidenum">
              <a:rPr lang="en-US" smtClean="0"/>
              <a:pPr/>
              <a:t>10</a:t>
            </a:fld>
            <a:r>
              <a:rPr lang="en-US" smtClean="0"/>
              <a:t> -</a:t>
            </a:r>
            <a:endParaRPr lang="en-US" dirty="0"/>
          </a:p>
        </p:txBody>
      </p:sp>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631093" y="3727938"/>
            <a:ext cx="3339991" cy="3005992"/>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HPSS Archive </a:t>
            </a:r>
            <a:r>
              <a:rPr lang="mr-IN" dirty="0" smtClean="0"/>
              <a:t>–</a:t>
            </a:r>
            <a:r>
              <a:rPr lang="en-US" dirty="0" smtClean="0"/>
              <a:t> Data Center Constraints</a:t>
            </a:r>
            <a:endParaRPr lang="en-US" dirty="0"/>
          </a:p>
        </p:txBody>
      </p:sp>
      <p:sp>
        <p:nvSpPr>
          <p:cNvPr id="3" name="Content Placeholder 2"/>
          <p:cNvSpPr>
            <a:spLocks noGrp="1"/>
          </p:cNvSpPr>
          <p:nvPr>
            <p:ph idx="1"/>
          </p:nvPr>
        </p:nvSpPr>
        <p:spPr/>
        <p:txBody>
          <a:bodyPr>
            <a:normAutofit/>
          </a:bodyPr>
          <a:lstStyle/>
          <a:p>
            <a:r>
              <a:rPr lang="en-US" dirty="0"/>
              <a:t>Berkeley </a:t>
            </a:r>
            <a:r>
              <a:rPr lang="en-US" dirty="0" smtClean="0"/>
              <a:t>Data Center (BDC) </a:t>
            </a:r>
            <a:r>
              <a:rPr lang="en-US" dirty="0"/>
              <a:t>is green </a:t>
            </a:r>
            <a:r>
              <a:rPr lang="en-US" dirty="0" smtClean="0"/>
              <a:t>(LEED Gold)</a:t>
            </a:r>
          </a:p>
          <a:p>
            <a:pPr lvl="1"/>
            <a:r>
              <a:rPr lang="en-US" dirty="0" smtClean="0"/>
              <a:t>Reliance on </a:t>
            </a:r>
            <a:r>
              <a:rPr lang="en-US" dirty="0"/>
              <a:t>ambient conditions for </a:t>
            </a:r>
            <a:r>
              <a:rPr lang="en-US" dirty="0" smtClean="0"/>
              <a:t>year-round “free” </a:t>
            </a:r>
            <a:r>
              <a:rPr lang="en-US" dirty="0"/>
              <a:t>air and water </a:t>
            </a:r>
            <a:r>
              <a:rPr lang="en-US" dirty="0" smtClean="0"/>
              <a:t>cooling</a:t>
            </a:r>
          </a:p>
          <a:p>
            <a:pPr lvl="2"/>
            <a:r>
              <a:rPr lang="en-US" dirty="0"/>
              <a:t>Intakes outside air, optionally cooled with tower water or heated with system exhaust </a:t>
            </a:r>
            <a:endParaRPr lang="en-US" dirty="0" smtClean="0"/>
          </a:p>
          <a:p>
            <a:pPr lvl="2"/>
            <a:r>
              <a:rPr lang="en-US" dirty="0" smtClean="0"/>
              <a:t>No </a:t>
            </a:r>
            <a:r>
              <a:rPr lang="en-US" dirty="0"/>
              <a:t>chillers</a:t>
            </a:r>
          </a:p>
          <a:p>
            <a:pPr lvl="1"/>
            <a:r>
              <a:rPr lang="en-US" dirty="0" smtClean="0"/>
              <a:t>(Ideally) take advantage of:</a:t>
            </a:r>
          </a:p>
          <a:p>
            <a:pPr lvl="2"/>
            <a:r>
              <a:rPr lang="en-US" dirty="0" smtClean="0"/>
              <a:t>&lt;</a:t>
            </a:r>
            <a:r>
              <a:rPr lang="en-US" dirty="0"/>
              <a:t>75°F (23.9C) air year </a:t>
            </a:r>
            <a:r>
              <a:rPr lang="en-US" dirty="0" smtClean="0"/>
              <a:t>round</a:t>
            </a:r>
            <a:endParaRPr lang="en-US" dirty="0"/>
          </a:p>
          <a:p>
            <a:pPr lvl="2"/>
            <a:r>
              <a:rPr lang="en-US" dirty="0" smtClean="0"/>
              <a:t>&lt;70°F </a:t>
            </a:r>
            <a:r>
              <a:rPr lang="en-US" dirty="0"/>
              <a:t>(21.1C)for 85% of </a:t>
            </a:r>
            <a:r>
              <a:rPr lang="en-US" dirty="0" smtClean="0"/>
              <a:t>year</a:t>
            </a:r>
          </a:p>
          <a:p>
            <a:pPr lvl="2"/>
            <a:r>
              <a:rPr lang="en-US" dirty="0" smtClean="0"/>
              <a:t>RH 10</a:t>
            </a:r>
            <a:r>
              <a:rPr lang="en-US" dirty="0"/>
              <a:t>% to </a:t>
            </a:r>
            <a:r>
              <a:rPr lang="en-US" dirty="0" smtClean="0"/>
              <a:t>80%, </a:t>
            </a:r>
            <a:r>
              <a:rPr lang="en-US" dirty="0"/>
              <a:t>but can change </a:t>
            </a:r>
            <a:r>
              <a:rPr lang="en-US" dirty="0" smtClean="0"/>
              <a:t>quickly</a:t>
            </a:r>
          </a:p>
          <a:p>
            <a:pPr lvl="3"/>
            <a:r>
              <a:rPr lang="en-US" dirty="0" smtClean="0"/>
              <a:t>Usually more in 30% - 70% range</a:t>
            </a:r>
            <a:endParaRPr lang="en-US" dirty="0"/>
          </a:p>
        </p:txBody>
      </p:sp>
      <p:sp>
        <p:nvSpPr>
          <p:cNvPr id="4" name="Slide Number Placeholder 3"/>
          <p:cNvSpPr>
            <a:spLocks noGrp="1"/>
          </p:cNvSpPr>
          <p:nvPr>
            <p:ph type="sldNum" sz="quarter" idx="4"/>
          </p:nvPr>
        </p:nvSpPr>
        <p:spPr>
          <a:xfrm>
            <a:off x="4116656" y="6368805"/>
            <a:ext cx="925708" cy="365125"/>
          </a:xfrm>
          <a:prstGeom prst="rect">
            <a:avLst/>
          </a:prstGeom>
        </p:spPr>
        <p:txBody>
          <a:bodyPr/>
          <a:lstStyle/>
          <a:p>
            <a:r>
              <a:rPr lang="en-US" smtClean="0"/>
              <a:t>- </a:t>
            </a:r>
            <a:fld id="{D174BAF6-F8F2-EF4F-936C-8DF63288C82F}" type="slidenum">
              <a:rPr lang="en-US" smtClean="0"/>
              <a:pPr/>
              <a:t>11</a:t>
            </a:fld>
            <a:r>
              <a:rPr lang="en-US" smtClean="0"/>
              <a:t> -</a:t>
            </a:r>
            <a:endParaRPr lang="en-US" dirty="0"/>
          </a:p>
        </p:txBody>
      </p:sp>
    </p:spTree>
    <p:extLst>
      <p:ext uri="{BB962C8B-B14F-4D97-AF65-F5344CB8AC3E}">
        <p14:creationId xmlns:p14="http://schemas.microsoft.com/office/powerpoint/2010/main" val="1764982221"/>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HPSS Archive </a:t>
            </a:r>
            <a:r>
              <a:rPr lang="mr-IN" dirty="0" smtClean="0"/>
              <a:t>–</a:t>
            </a:r>
            <a:r>
              <a:rPr lang="en-US" dirty="0" smtClean="0"/>
              <a:t> Data Center Realities</a:t>
            </a:r>
            <a:endParaRPr lang="en-US" dirty="0"/>
          </a:p>
        </p:txBody>
      </p:sp>
      <p:sp>
        <p:nvSpPr>
          <p:cNvPr id="3" name="Content Placeholder 2"/>
          <p:cNvSpPr>
            <a:spLocks noGrp="1"/>
          </p:cNvSpPr>
          <p:nvPr>
            <p:ph idx="1"/>
          </p:nvPr>
        </p:nvSpPr>
        <p:spPr/>
        <p:txBody>
          <a:bodyPr/>
          <a:lstStyle/>
          <a:p>
            <a:pPr marL="342900" lvl="1" indent="-342900" defTabSz="914400">
              <a:spcBef>
                <a:spcPts val="0"/>
              </a:spcBef>
            </a:pPr>
            <a:r>
              <a:rPr lang="en-US" dirty="0" smtClean="0"/>
              <a:t>And, sometimes it’s too sunny in California</a:t>
            </a:r>
          </a:p>
        </p:txBody>
      </p:sp>
      <p:sp>
        <p:nvSpPr>
          <p:cNvPr id="4" name="Slide Number Placeholder 3"/>
          <p:cNvSpPr>
            <a:spLocks noGrp="1"/>
          </p:cNvSpPr>
          <p:nvPr>
            <p:ph type="sldNum" sz="quarter" idx="4"/>
          </p:nvPr>
        </p:nvSpPr>
        <p:spPr>
          <a:xfrm>
            <a:off x="4116656" y="6368805"/>
            <a:ext cx="925708" cy="365125"/>
          </a:xfrm>
          <a:prstGeom prst="rect">
            <a:avLst/>
          </a:prstGeom>
        </p:spPr>
        <p:txBody>
          <a:bodyPr/>
          <a:lstStyle/>
          <a:p>
            <a:r>
              <a:rPr lang="en-US" smtClean="0"/>
              <a:t>- </a:t>
            </a:r>
            <a:fld id="{D174BAF6-F8F2-EF4F-936C-8DF63288C82F}" type="slidenum">
              <a:rPr lang="en-US" smtClean="0"/>
              <a:pPr/>
              <a:t>12</a:t>
            </a:fld>
            <a:r>
              <a:rPr lang="en-US" smtClean="0"/>
              <a:t> -</a:t>
            </a:r>
            <a:endParaRPr lang="en-US" dirty="0"/>
          </a:p>
        </p:txBody>
      </p:sp>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57200" y="1761144"/>
            <a:ext cx="6846208" cy="1773364"/>
          </a:xfrm>
          <a:prstGeom prst="rect">
            <a:avLst/>
          </a:prstGeom>
        </p:spPr>
      </p:pic>
      <p:sp>
        <p:nvSpPr>
          <p:cNvPr id="7" name="Oval 6"/>
          <p:cNvSpPr/>
          <p:nvPr/>
        </p:nvSpPr>
        <p:spPr>
          <a:xfrm>
            <a:off x="102896" y="2880332"/>
            <a:ext cx="8027520" cy="597877"/>
          </a:xfrm>
          <a:prstGeom prst="ellipse">
            <a:avLst/>
          </a:prstGeom>
          <a:noFill/>
          <a:ln w="28575">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Oval 7"/>
          <p:cNvSpPr/>
          <p:nvPr/>
        </p:nvSpPr>
        <p:spPr>
          <a:xfrm>
            <a:off x="5205046" y="2567354"/>
            <a:ext cx="967156" cy="360484"/>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Oval 8"/>
          <p:cNvSpPr/>
          <p:nvPr/>
        </p:nvSpPr>
        <p:spPr>
          <a:xfrm>
            <a:off x="6212218" y="2567354"/>
            <a:ext cx="967156" cy="360484"/>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09896849"/>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Alternatives to Consider</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Co-lo to a data center elsewhere</a:t>
            </a:r>
          </a:p>
          <a:p>
            <a:pPr lvl="1"/>
            <a:r>
              <a:rPr lang="en-US" dirty="0" smtClean="0"/>
              <a:t>Costly</a:t>
            </a:r>
          </a:p>
          <a:p>
            <a:pPr lvl="1"/>
            <a:r>
              <a:rPr lang="en-US" dirty="0" smtClean="0"/>
              <a:t>System management concerns</a:t>
            </a:r>
          </a:p>
          <a:p>
            <a:r>
              <a:rPr lang="en-US" dirty="0" smtClean="0"/>
              <a:t>Cloud</a:t>
            </a:r>
          </a:p>
          <a:p>
            <a:pPr lvl="1"/>
            <a:r>
              <a:rPr lang="en-US" dirty="0" smtClean="0"/>
              <a:t>not performant enough</a:t>
            </a:r>
          </a:p>
          <a:p>
            <a:pPr lvl="2"/>
            <a:r>
              <a:rPr lang="en-US" dirty="0" smtClean="0"/>
              <a:t>queue issues </a:t>
            </a:r>
            <a:r>
              <a:rPr lang="mr-IN" dirty="0" smtClean="0"/>
              <a:t>–</a:t>
            </a:r>
            <a:r>
              <a:rPr lang="en-US" dirty="0" smtClean="0"/>
              <a:t> need my data now</a:t>
            </a:r>
          </a:p>
          <a:p>
            <a:pPr lvl="1"/>
            <a:r>
              <a:rPr lang="en-US" dirty="0" smtClean="0"/>
              <a:t>too costly</a:t>
            </a:r>
          </a:p>
          <a:p>
            <a:pPr lvl="2"/>
            <a:r>
              <a:rPr lang="en-US" dirty="0" smtClean="0"/>
              <a:t>General expectation that data retrieval is the cloud killer, </a:t>
            </a:r>
          </a:p>
          <a:p>
            <a:pPr lvl="3"/>
            <a:r>
              <a:rPr lang="en-US" dirty="0" smtClean="0"/>
              <a:t>but just letting 150PBs sit is more </a:t>
            </a:r>
            <a:r>
              <a:rPr lang="en-US" dirty="0" smtClean="0"/>
              <a:t>expensive</a:t>
            </a:r>
            <a:endParaRPr lang="en-US" dirty="0" smtClean="0"/>
          </a:p>
          <a:p>
            <a:r>
              <a:rPr lang="en-US" dirty="0" smtClean="0"/>
              <a:t>Room-within-a-room</a:t>
            </a:r>
          </a:p>
          <a:p>
            <a:pPr lvl="1"/>
            <a:r>
              <a:rPr lang="en-US" dirty="0"/>
              <a:t>Space utilization goals and budget </a:t>
            </a:r>
            <a:r>
              <a:rPr lang="en-US" dirty="0" smtClean="0"/>
              <a:t>constraints </a:t>
            </a:r>
          </a:p>
          <a:p>
            <a:r>
              <a:rPr lang="en-US" dirty="0" smtClean="0"/>
              <a:t>Disk-only</a:t>
            </a:r>
          </a:p>
          <a:p>
            <a:pPr lvl="1"/>
            <a:r>
              <a:rPr lang="en-US" dirty="0" smtClean="0"/>
              <a:t>Too costly</a:t>
            </a:r>
          </a:p>
          <a:p>
            <a:pPr lvl="1"/>
            <a:r>
              <a:rPr lang="en-US" dirty="0" smtClean="0"/>
              <a:t>Increased power consumption</a:t>
            </a:r>
          </a:p>
          <a:p>
            <a:endParaRPr lang="en-US" dirty="0" smtClean="0"/>
          </a:p>
          <a:p>
            <a:endParaRPr lang="en-US" dirty="0"/>
          </a:p>
        </p:txBody>
      </p:sp>
      <p:sp>
        <p:nvSpPr>
          <p:cNvPr id="4" name="Slide Number Placeholder 3"/>
          <p:cNvSpPr>
            <a:spLocks noGrp="1"/>
          </p:cNvSpPr>
          <p:nvPr>
            <p:ph type="sldNum" sz="quarter" idx="4"/>
          </p:nvPr>
        </p:nvSpPr>
        <p:spPr/>
        <p:txBody>
          <a:bodyPr/>
          <a:lstStyle/>
          <a:p>
            <a:r>
              <a:rPr lang="en-US" smtClean="0"/>
              <a:t>- </a:t>
            </a:r>
            <a:fld id="{D174BAF6-F8F2-EF4F-936C-8DF63288C82F}" type="slidenum">
              <a:rPr lang="en-US" smtClean="0"/>
              <a:pPr/>
              <a:t>13</a:t>
            </a:fld>
            <a:r>
              <a:rPr lang="en-US" smtClean="0"/>
              <a:t> -</a:t>
            </a:r>
            <a:endParaRPr lang="en-US" dirty="0"/>
          </a:p>
        </p:txBody>
      </p:sp>
    </p:spTree>
    <p:extLst>
      <p:ext uri="{BB962C8B-B14F-4D97-AF65-F5344CB8AC3E}">
        <p14:creationId xmlns:p14="http://schemas.microsoft.com/office/powerpoint/2010/main" val="645744048"/>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HPSS Archive </a:t>
            </a:r>
            <a:r>
              <a:rPr lang="mr-IN" dirty="0" smtClean="0"/>
              <a:t>–</a:t>
            </a:r>
            <a:r>
              <a:rPr lang="en-US" dirty="0" smtClean="0"/>
              <a:t> Green Data Center Solution</a:t>
            </a:r>
            <a:endParaRPr lang="en-US" dirty="0"/>
          </a:p>
        </p:txBody>
      </p:sp>
      <p:sp>
        <p:nvSpPr>
          <p:cNvPr id="3" name="Content Placeholder 2"/>
          <p:cNvSpPr>
            <a:spLocks noGrp="1"/>
          </p:cNvSpPr>
          <p:nvPr>
            <p:ph idx="1"/>
          </p:nvPr>
        </p:nvSpPr>
        <p:spPr>
          <a:xfrm>
            <a:off x="457200" y="1295400"/>
            <a:ext cx="8229600" cy="1845733"/>
          </a:xfrm>
        </p:spPr>
        <p:txBody>
          <a:bodyPr>
            <a:normAutofit fontScale="92500"/>
          </a:bodyPr>
          <a:lstStyle/>
          <a:p>
            <a:r>
              <a:rPr lang="en-US" dirty="0" smtClean="0"/>
              <a:t>IBM TS4500 Tape Library </a:t>
            </a:r>
            <a:r>
              <a:rPr lang="en-US" i="1" dirty="0" smtClean="0"/>
              <a:t>with Integrated Cooling</a:t>
            </a:r>
          </a:p>
          <a:p>
            <a:pPr lvl="1"/>
            <a:r>
              <a:rPr lang="en-US" dirty="0" smtClean="0"/>
              <a:t>seals off the library from ambient temperature and humidity</a:t>
            </a:r>
          </a:p>
          <a:p>
            <a:pPr lvl="1"/>
            <a:r>
              <a:rPr lang="en-US" dirty="0"/>
              <a:t>b</a:t>
            </a:r>
            <a:r>
              <a:rPr lang="en-US" dirty="0" smtClean="0"/>
              <a:t>uilt-in AC units (atop library) keeps tapes and drives within operating spec</a:t>
            </a:r>
          </a:p>
        </p:txBody>
      </p:sp>
      <p:sp>
        <p:nvSpPr>
          <p:cNvPr id="4" name="Slide Number Placeholder 3"/>
          <p:cNvSpPr>
            <a:spLocks noGrp="1"/>
          </p:cNvSpPr>
          <p:nvPr>
            <p:ph type="sldNum" sz="quarter" idx="4"/>
          </p:nvPr>
        </p:nvSpPr>
        <p:spPr>
          <a:xfrm>
            <a:off x="4116656" y="6368805"/>
            <a:ext cx="925708" cy="365125"/>
          </a:xfrm>
          <a:prstGeom prst="rect">
            <a:avLst/>
          </a:prstGeom>
        </p:spPr>
        <p:txBody>
          <a:bodyPr/>
          <a:lstStyle/>
          <a:p>
            <a:r>
              <a:rPr lang="en-US" smtClean="0"/>
              <a:t>- </a:t>
            </a:r>
            <a:fld id="{D174BAF6-F8F2-EF4F-936C-8DF63288C82F}" type="slidenum">
              <a:rPr lang="en-US" smtClean="0"/>
              <a:pPr/>
              <a:t>14</a:t>
            </a:fld>
            <a:r>
              <a:rPr lang="en-US" smtClean="0"/>
              <a:t> -</a:t>
            </a:r>
            <a:endParaRPr lang="en-US" dirty="0"/>
          </a:p>
        </p:txBody>
      </p:sp>
      <p:pic>
        <p:nvPicPr>
          <p:cNvPr id="5" name="Picture 4"/>
          <p:cNvPicPr>
            <a:picLocks noChangeAspect="1"/>
          </p:cNvPicPr>
          <p:nvPr/>
        </p:nvPicPr>
        <p:blipFill>
          <a:blip r:embed="rId3"/>
          <a:stretch>
            <a:fillRect/>
          </a:stretch>
        </p:blipFill>
        <p:spPr>
          <a:xfrm>
            <a:off x="1935935" y="2884741"/>
            <a:ext cx="6212857" cy="3414272"/>
          </a:xfrm>
          <a:prstGeom prst="rect">
            <a:avLst/>
          </a:prstGeom>
        </p:spPr>
      </p:pic>
    </p:spTree>
    <p:extLst>
      <p:ext uri="{BB962C8B-B14F-4D97-AF65-F5344CB8AC3E}">
        <p14:creationId xmlns:p14="http://schemas.microsoft.com/office/powerpoint/2010/main" val="1918242479"/>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HPSS Archive </a:t>
            </a:r>
            <a:r>
              <a:rPr lang="mr-IN" dirty="0" smtClean="0"/>
              <a:t>–</a:t>
            </a:r>
            <a:r>
              <a:rPr lang="en-US" dirty="0" smtClean="0"/>
              <a:t> Tape Tech Decision</a:t>
            </a:r>
            <a:endParaRPr lang="en-US" dirty="0"/>
          </a:p>
        </p:txBody>
      </p:sp>
      <p:sp>
        <p:nvSpPr>
          <p:cNvPr id="3" name="Content Placeholder 2"/>
          <p:cNvSpPr>
            <a:spLocks noGrp="1"/>
          </p:cNvSpPr>
          <p:nvPr>
            <p:ph idx="1"/>
          </p:nvPr>
        </p:nvSpPr>
        <p:spPr>
          <a:xfrm>
            <a:off x="457200" y="1295401"/>
            <a:ext cx="7882467" cy="1167268"/>
          </a:xfrm>
        </p:spPr>
        <p:txBody>
          <a:bodyPr>
            <a:normAutofit fontScale="92500" lnSpcReduction="20000"/>
          </a:bodyPr>
          <a:lstStyle/>
          <a:p>
            <a:r>
              <a:rPr lang="en-US" dirty="0" smtClean="0"/>
              <a:t>IBM had the library tech ready</a:t>
            </a:r>
          </a:p>
          <a:p>
            <a:r>
              <a:rPr lang="en-US" dirty="0" smtClean="0"/>
              <a:t>We have experience with TS3500/3592 drives for our backup system</a:t>
            </a:r>
          </a:p>
        </p:txBody>
      </p:sp>
      <p:sp>
        <p:nvSpPr>
          <p:cNvPr id="4" name="Slide Number Placeholder 3"/>
          <p:cNvSpPr>
            <a:spLocks noGrp="1"/>
          </p:cNvSpPr>
          <p:nvPr>
            <p:ph type="sldNum" sz="quarter" idx="4"/>
          </p:nvPr>
        </p:nvSpPr>
        <p:spPr>
          <a:xfrm>
            <a:off x="4116656" y="6368805"/>
            <a:ext cx="925708" cy="365125"/>
          </a:xfrm>
          <a:prstGeom prst="rect">
            <a:avLst/>
          </a:prstGeom>
        </p:spPr>
        <p:txBody>
          <a:bodyPr/>
          <a:lstStyle/>
          <a:p>
            <a:r>
              <a:rPr lang="en-US" smtClean="0"/>
              <a:t>- </a:t>
            </a:r>
            <a:fld id="{D174BAF6-F8F2-EF4F-936C-8DF63288C82F}" type="slidenum">
              <a:rPr lang="en-US" smtClean="0"/>
              <a:pPr/>
              <a:t>15</a:t>
            </a:fld>
            <a:r>
              <a:rPr lang="en-US" smtClean="0"/>
              <a:t> -</a:t>
            </a:r>
            <a:endParaRPr lang="en-US" dirty="0"/>
          </a:p>
        </p:txBody>
      </p:sp>
      <p:pic>
        <p:nvPicPr>
          <p:cNvPr id="5" name="Picture 4"/>
          <p:cNvPicPr>
            <a:picLocks noChangeAspect="1"/>
          </p:cNvPicPr>
          <p:nvPr/>
        </p:nvPicPr>
        <p:blipFill>
          <a:blip r:embed="rId3"/>
          <a:stretch>
            <a:fillRect/>
          </a:stretch>
        </p:blipFill>
        <p:spPr>
          <a:xfrm>
            <a:off x="3277363" y="2267936"/>
            <a:ext cx="4800002" cy="3906137"/>
          </a:xfrm>
          <a:prstGeom prst="rect">
            <a:avLst/>
          </a:prstGeom>
        </p:spPr>
      </p:pic>
    </p:spTree>
    <p:extLst>
      <p:ext uri="{BB962C8B-B14F-4D97-AF65-F5344CB8AC3E}">
        <p14:creationId xmlns:p14="http://schemas.microsoft.com/office/powerpoint/2010/main" val="2145392438"/>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HPSS Archive </a:t>
            </a:r>
            <a:r>
              <a:rPr lang="mr-IN" dirty="0" smtClean="0"/>
              <a:t>–</a:t>
            </a:r>
            <a:r>
              <a:rPr lang="en-US" dirty="0" smtClean="0"/>
              <a:t> Tech Change</a:t>
            </a:r>
            <a:endParaRPr lang="en-US" dirty="0"/>
          </a:p>
        </p:txBody>
      </p:sp>
      <p:sp>
        <p:nvSpPr>
          <p:cNvPr id="4" name="Slide Number Placeholder 3"/>
          <p:cNvSpPr>
            <a:spLocks noGrp="1"/>
          </p:cNvSpPr>
          <p:nvPr>
            <p:ph type="sldNum" sz="quarter" idx="4"/>
          </p:nvPr>
        </p:nvSpPr>
        <p:spPr>
          <a:xfrm>
            <a:off x="4116656" y="6368805"/>
            <a:ext cx="925708" cy="365125"/>
          </a:xfrm>
          <a:prstGeom prst="rect">
            <a:avLst/>
          </a:prstGeom>
        </p:spPr>
        <p:txBody>
          <a:bodyPr/>
          <a:lstStyle/>
          <a:p>
            <a:r>
              <a:rPr lang="en-US" smtClean="0"/>
              <a:t>- </a:t>
            </a:r>
            <a:fld id="{D174BAF6-F8F2-EF4F-936C-8DF63288C82F}" type="slidenum">
              <a:rPr lang="en-US" smtClean="0"/>
              <a:pPr/>
              <a:t>16</a:t>
            </a:fld>
            <a:r>
              <a:rPr lang="en-US" smtClean="0"/>
              <a:t> -</a:t>
            </a:r>
            <a:endParaRPr lang="en-US" dirty="0"/>
          </a:p>
        </p:txBody>
      </p:sp>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60342" y="1139276"/>
            <a:ext cx="6515022" cy="4952869"/>
          </a:xfrm>
          <a:prstGeom prst="rect">
            <a:avLst/>
          </a:prstGeom>
        </p:spPr>
      </p:pic>
      <p:sp>
        <p:nvSpPr>
          <p:cNvPr id="7" name="TextBox 6"/>
          <p:cNvSpPr txBox="1"/>
          <p:nvPr/>
        </p:nvSpPr>
        <p:spPr>
          <a:xfrm>
            <a:off x="158261" y="6091976"/>
            <a:ext cx="8616462" cy="276999"/>
          </a:xfrm>
          <a:prstGeom prst="rect">
            <a:avLst/>
          </a:prstGeom>
          <a:noFill/>
        </p:spPr>
        <p:txBody>
          <a:bodyPr wrap="square" rtlCol="0">
            <a:spAutoFit/>
          </a:bodyPr>
          <a:lstStyle/>
          <a:p>
            <a:r>
              <a:rPr lang="en-US" sz="1200" dirty="0"/>
              <a:t>Slide from Lee </a:t>
            </a:r>
            <a:r>
              <a:rPr lang="en-US" sz="1200" dirty="0" smtClean="0"/>
              <a:t>Jesionowski: https</a:t>
            </a:r>
            <a:r>
              <a:rPr lang="en-US" sz="1200" dirty="0"/>
              <a:t>://conference-</a:t>
            </a:r>
            <a:r>
              <a:rPr lang="en-US" sz="1200" dirty="0" err="1"/>
              <a:t>indico.kek.jp</a:t>
            </a:r>
            <a:r>
              <a:rPr lang="en-US" sz="1200" dirty="0"/>
              <a:t>/</a:t>
            </a:r>
            <a:r>
              <a:rPr lang="en-US" sz="1200" dirty="0" err="1"/>
              <a:t>indico</a:t>
            </a:r>
            <a:r>
              <a:rPr lang="en-US" sz="1200" dirty="0"/>
              <a:t>/event/28/session/12/contribution/30/material/slides/0.pdf</a:t>
            </a:r>
            <a:endParaRPr lang="en-US" sz="1200" dirty="0" smtClean="0"/>
          </a:p>
        </p:txBody>
      </p:sp>
    </p:spTree>
    <p:extLst>
      <p:ext uri="{BB962C8B-B14F-4D97-AF65-F5344CB8AC3E}">
        <p14:creationId xmlns:p14="http://schemas.microsoft.com/office/powerpoint/2010/main" val="1818166077"/>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HPSS Archive </a:t>
            </a:r>
            <a:r>
              <a:rPr lang="mr-IN" dirty="0" smtClean="0"/>
              <a:t>–</a:t>
            </a:r>
            <a:r>
              <a:rPr lang="en-US" dirty="0" smtClean="0"/>
              <a:t> Tech Change</a:t>
            </a:r>
            <a:endParaRPr lang="en-US" dirty="0"/>
          </a:p>
        </p:txBody>
      </p:sp>
      <p:sp>
        <p:nvSpPr>
          <p:cNvPr id="3" name="Content Placeholder 2"/>
          <p:cNvSpPr>
            <a:spLocks noGrp="1"/>
          </p:cNvSpPr>
          <p:nvPr>
            <p:ph idx="1"/>
          </p:nvPr>
        </p:nvSpPr>
        <p:spPr/>
        <p:txBody>
          <a:bodyPr>
            <a:normAutofit/>
          </a:bodyPr>
          <a:lstStyle/>
          <a:p>
            <a:r>
              <a:rPr lang="en-US" dirty="0" smtClean="0"/>
              <a:t>One “Storage Unit” (my term) [Cooling Zone]</a:t>
            </a:r>
          </a:p>
          <a:p>
            <a:pPr lvl="1"/>
            <a:r>
              <a:rPr lang="en-US" dirty="0" smtClean="0"/>
              <a:t>Two S25 frames sandwich, one L25 and one D25 frame</a:t>
            </a:r>
          </a:p>
          <a:p>
            <a:pPr lvl="2"/>
            <a:r>
              <a:rPr lang="en-US" dirty="0" smtClean="0"/>
              <a:t>S25: High-density frame, tape slots (798-1000)</a:t>
            </a:r>
          </a:p>
          <a:p>
            <a:pPr lvl="2"/>
            <a:r>
              <a:rPr lang="en-US" dirty="0" smtClean="0"/>
              <a:t>D25: Expansion frame, drive (12-16), tape slots (590-740)</a:t>
            </a:r>
          </a:p>
          <a:p>
            <a:pPr lvl="2"/>
            <a:r>
              <a:rPr lang="en-US" dirty="0"/>
              <a:t>L25: Base frame, drive (12-16), tape slots (550-660), I/O station and control </a:t>
            </a:r>
            <a:r>
              <a:rPr lang="en-US" dirty="0" smtClean="0"/>
              <a:t>electronics (for subsequent zones no L25, D25 instead)</a:t>
            </a:r>
          </a:p>
          <a:p>
            <a:pPr lvl="1"/>
            <a:r>
              <a:rPr lang="en-US" dirty="0" smtClean="0"/>
              <a:t>Each one of these storage units considered it’s own cooling zone</a:t>
            </a:r>
          </a:p>
          <a:p>
            <a:r>
              <a:rPr lang="en-US" dirty="0" smtClean="0"/>
              <a:t>AC units go atop L and D frames</a:t>
            </a:r>
          </a:p>
          <a:p>
            <a:pPr lvl="1"/>
            <a:r>
              <a:rPr lang="en-US" dirty="0" smtClean="0"/>
              <a:t>Air recirculated, no special filters</a:t>
            </a:r>
          </a:p>
          <a:p>
            <a:pPr lvl="1"/>
            <a:r>
              <a:rPr lang="en-US" dirty="0" smtClean="0"/>
              <a:t>Fire suppression a little trickier, but possible </a:t>
            </a:r>
          </a:p>
          <a:p>
            <a:pPr lvl="1"/>
            <a:endParaRPr lang="en-US" dirty="0" smtClean="0"/>
          </a:p>
        </p:txBody>
      </p:sp>
      <p:sp>
        <p:nvSpPr>
          <p:cNvPr id="4" name="Slide Number Placeholder 3"/>
          <p:cNvSpPr>
            <a:spLocks noGrp="1"/>
          </p:cNvSpPr>
          <p:nvPr>
            <p:ph type="sldNum" sz="quarter" idx="4"/>
          </p:nvPr>
        </p:nvSpPr>
        <p:spPr>
          <a:xfrm>
            <a:off x="4116656" y="6368805"/>
            <a:ext cx="925708" cy="365125"/>
          </a:xfrm>
          <a:prstGeom prst="rect">
            <a:avLst/>
          </a:prstGeom>
        </p:spPr>
        <p:txBody>
          <a:bodyPr/>
          <a:lstStyle/>
          <a:p>
            <a:r>
              <a:rPr lang="en-US" smtClean="0"/>
              <a:t>- </a:t>
            </a:r>
            <a:fld id="{D174BAF6-F8F2-EF4F-936C-8DF63288C82F}" type="slidenum">
              <a:rPr lang="en-US" smtClean="0"/>
              <a:pPr/>
              <a:t>17</a:t>
            </a:fld>
            <a:r>
              <a:rPr lang="en-US" smtClean="0"/>
              <a:t> -</a:t>
            </a:r>
            <a:endParaRPr lang="en-US" dirty="0"/>
          </a:p>
        </p:txBody>
      </p:sp>
    </p:spTree>
    <p:extLst>
      <p:ext uri="{BB962C8B-B14F-4D97-AF65-F5344CB8AC3E}">
        <p14:creationId xmlns:p14="http://schemas.microsoft.com/office/powerpoint/2010/main" val="962017572"/>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HPSS Archive </a:t>
            </a:r>
            <a:r>
              <a:rPr lang="mr-IN" dirty="0" smtClean="0"/>
              <a:t>–</a:t>
            </a:r>
            <a:r>
              <a:rPr lang="en-US" dirty="0" smtClean="0"/>
              <a:t> Tech Change</a:t>
            </a:r>
            <a:endParaRPr lang="en-US" dirty="0"/>
          </a:p>
        </p:txBody>
      </p:sp>
      <p:sp>
        <p:nvSpPr>
          <p:cNvPr id="4" name="Slide Number Placeholder 3"/>
          <p:cNvSpPr>
            <a:spLocks noGrp="1"/>
          </p:cNvSpPr>
          <p:nvPr>
            <p:ph type="sldNum" sz="quarter" idx="4"/>
          </p:nvPr>
        </p:nvSpPr>
        <p:spPr>
          <a:xfrm>
            <a:off x="4116656" y="6368805"/>
            <a:ext cx="925708" cy="365125"/>
          </a:xfrm>
          <a:prstGeom prst="rect">
            <a:avLst/>
          </a:prstGeom>
        </p:spPr>
        <p:txBody>
          <a:bodyPr/>
          <a:lstStyle/>
          <a:p>
            <a:r>
              <a:rPr lang="en-US" smtClean="0"/>
              <a:t>- </a:t>
            </a:r>
            <a:fld id="{D174BAF6-F8F2-EF4F-936C-8DF63288C82F}" type="slidenum">
              <a:rPr lang="en-US" smtClean="0"/>
              <a:pPr/>
              <a:t>18</a:t>
            </a:fld>
            <a:r>
              <a:rPr lang="en-US" smtClean="0"/>
              <a:t> -</a:t>
            </a:r>
            <a:endParaRPr lang="en-US" dirty="0"/>
          </a:p>
        </p:txBody>
      </p:sp>
      <p:sp>
        <p:nvSpPr>
          <p:cNvPr id="7" name="TextBox 6"/>
          <p:cNvSpPr txBox="1"/>
          <p:nvPr/>
        </p:nvSpPr>
        <p:spPr>
          <a:xfrm>
            <a:off x="158261" y="6091976"/>
            <a:ext cx="8616462" cy="276999"/>
          </a:xfrm>
          <a:prstGeom prst="rect">
            <a:avLst/>
          </a:prstGeom>
          <a:noFill/>
        </p:spPr>
        <p:txBody>
          <a:bodyPr wrap="square" rtlCol="0">
            <a:spAutoFit/>
          </a:bodyPr>
          <a:lstStyle/>
          <a:p>
            <a:r>
              <a:rPr lang="en-US" sz="1200" dirty="0"/>
              <a:t>Slide from Lee </a:t>
            </a:r>
            <a:r>
              <a:rPr lang="en-US" sz="1200" dirty="0" smtClean="0"/>
              <a:t>Jesionowski: https</a:t>
            </a:r>
            <a:r>
              <a:rPr lang="en-US" sz="1200" dirty="0"/>
              <a:t>://conference-</a:t>
            </a:r>
            <a:r>
              <a:rPr lang="en-US" sz="1200" dirty="0" err="1"/>
              <a:t>indico.kek.jp</a:t>
            </a:r>
            <a:r>
              <a:rPr lang="en-US" sz="1200" dirty="0"/>
              <a:t>/</a:t>
            </a:r>
            <a:r>
              <a:rPr lang="en-US" sz="1200" dirty="0" err="1"/>
              <a:t>indico</a:t>
            </a:r>
            <a:r>
              <a:rPr lang="en-US" sz="1200" dirty="0"/>
              <a:t>/event/28/session/12/contribution/30/material/slides/0.pdf</a:t>
            </a:r>
            <a:endParaRPr lang="en-US" sz="1200" dirty="0" smtClean="0"/>
          </a:p>
        </p:txBody>
      </p:sp>
      <p:pic>
        <p:nvPicPr>
          <p:cNvPr id="8" name="Picture 7"/>
          <p:cNvPicPr>
            <a:picLocks noChangeAspect="1"/>
          </p:cNvPicPr>
          <p:nvPr/>
        </p:nvPicPr>
        <p:blipFill>
          <a:blip r:embed="rId2"/>
          <a:stretch>
            <a:fillRect/>
          </a:stretch>
        </p:blipFill>
        <p:spPr>
          <a:xfrm>
            <a:off x="360481" y="1122995"/>
            <a:ext cx="6678212" cy="4968981"/>
          </a:xfrm>
          <a:prstGeom prst="rect">
            <a:avLst/>
          </a:prstGeom>
        </p:spPr>
      </p:pic>
    </p:spTree>
    <p:extLst>
      <p:ext uri="{BB962C8B-B14F-4D97-AF65-F5344CB8AC3E}">
        <p14:creationId xmlns:p14="http://schemas.microsoft.com/office/powerpoint/2010/main" val="379753189"/>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HPSS Archive </a:t>
            </a:r>
            <a:r>
              <a:rPr lang="mr-IN" dirty="0" smtClean="0"/>
              <a:t>–</a:t>
            </a:r>
            <a:r>
              <a:rPr lang="en-US" dirty="0" smtClean="0"/>
              <a:t> Tech Change (CRT)</a:t>
            </a:r>
            <a:endParaRPr lang="en-US" dirty="0"/>
          </a:p>
        </p:txBody>
      </p:sp>
      <p:sp>
        <p:nvSpPr>
          <p:cNvPr id="3" name="Content Placeholder 2"/>
          <p:cNvSpPr>
            <a:spLocks noGrp="1"/>
          </p:cNvSpPr>
          <p:nvPr>
            <p:ph idx="1"/>
          </p:nvPr>
        </p:nvSpPr>
        <p:spPr/>
        <p:txBody>
          <a:bodyPr>
            <a:normAutofit/>
          </a:bodyPr>
          <a:lstStyle/>
          <a:p>
            <a:r>
              <a:rPr lang="en-US" dirty="0" smtClean="0"/>
              <a:t>Each library will </a:t>
            </a:r>
            <a:r>
              <a:rPr lang="en-US" dirty="0"/>
              <a:t>be 4 </a:t>
            </a:r>
            <a:r>
              <a:rPr lang="en-US" dirty="0" smtClean="0"/>
              <a:t>“cooling zones”</a:t>
            </a:r>
          </a:p>
          <a:p>
            <a:pPr lvl="1"/>
            <a:r>
              <a:rPr lang="en-US" dirty="0" smtClean="0"/>
              <a:t>Cooling zone </a:t>
            </a:r>
            <a:r>
              <a:rPr lang="mr-IN" dirty="0" smtClean="0"/>
              <a:t>–</a:t>
            </a:r>
            <a:r>
              <a:rPr lang="en-US" dirty="0" smtClean="0"/>
              <a:t>logical separation</a:t>
            </a:r>
            <a:endParaRPr lang="en-US" dirty="0"/>
          </a:p>
          <a:p>
            <a:pPr lvl="1"/>
            <a:r>
              <a:rPr lang="en-US" dirty="0"/>
              <a:t>16 </a:t>
            </a:r>
            <a:r>
              <a:rPr lang="en-US" dirty="0" smtClean="0"/>
              <a:t>frames</a:t>
            </a:r>
          </a:p>
          <a:p>
            <a:pPr lvl="1"/>
            <a:r>
              <a:rPr lang="en-US" dirty="0" smtClean="0"/>
              <a:t>64 TS1155/3592-55F(FC)/Jag(</a:t>
            </a:r>
            <a:r>
              <a:rPr lang="en-US" dirty="0" err="1" smtClean="0"/>
              <a:t>uar</a:t>
            </a:r>
            <a:r>
              <a:rPr lang="en-US" dirty="0" smtClean="0"/>
              <a:t>)6 tape drives</a:t>
            </a:r>
          </a:p>
          <a:p>
            <a:pPr lvl="1"/>
            <a:r>
              <a:rPr lang="en-US" dirty="0" smtClean="0"/>
              <a:t>~13,000 tape slots</a:t>
            </a:r>
          </a:p>
          <a:p>
            <a:pPr lvl="2"/>
            <a:r>
              <a:rPr lang="en-US" dirty="0" smtClean="0"/>
              <a:t>JD media @15TB/cartridge</a:t>
            </a:r>
            <a:endParaRPr lang="en-US" dirty="0"/>
          </a:p>
          <a:p>
            <a:r>
              <a:rPr lang="en-US" dirty="0" smtClean="0"/>
              <a:t>We’ll install 2 of the above</a:t>
            </a:r>
          </a:p>
        </p:txBody>
      </p:sp>
      <p:sp>
        <p:nvSpPr>
          <p:cNvPr id="4" name="Slide Number Placeholder 3"/>
          <p:cNvSpPr>
            <a:spLocks noGrp="1"/>
          </p:cNvSpPr>
          <p:nvPr>
            <p:ph type="sldNum" sz="quarter" idx="4"/>
          </p:nvPr>
        </p:nvSpPr>
        <p:spPr>
          <a:xfrm>
            <a:off x="4116656" y="6368805"/>
            <a:ext cx="925708" cy="365125"/>
          </a:xfrm>
          <a:prstGeom prst="rect">
            <a:avLst/>
          </a:prstGeom>
        </p:spPr>
        <p:txBody>
          <a:bodyPr/>
          <a:lstStyle/>
          <a:p>
            <a:r>
              <a:rPr lang="en-US" smtClean="0"/>
              <a:t>- </a:t>
            </a:r>
            <a:fld id="{D174BAF6-F8F2-EF4F-936C-8DF63288C82F}" type="slidenum">
              <a:rPr lang="en-US" smtClean="0"/>
              <a:pPr/>
              <a:t>19</a:t>
            </a:fld>
            <a:r>
              <a:rPr lang="en-US" smtClean="0"/>
              <a:t> -</a:t>
            </a:r>
            <a:endParaRPr lang="en-US" dirty="0"/>
          </a:p>
        </p:txBody>
      </p:sp>
    </p:spTree>
    <p:extLst>
      <p:ext uri="{BB962C8B-B14F-4D97-AF65-F5344CB8AC3E}">
        <p14:creationId xmlns:p14="http://schemas.microsoft.com/office/powerpoint/2010/main" val="13268891"/>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Agenda</a:t>
            </a:r>
            <a:endParaRPr lang="en-US" dirty="0"/>
          </a:p>
        </p:txBody>
      </p:sp>
      <p:sp>
        <p:nvSpPr>
          <p:cNvPr id="3" name="Content Placeholder 2"/>
          <p:cNvSpPr>
            <a:spLocks noGrp="1"/>
          </p:cNvSpPr>
          <p:nvPr>
            <p:ph idx="1"/>
          </p:nvPr>
        </p:nvSpPr>
        <p:spPr/>
        <p:txBody>
          <a:bodyPr/>
          <a:lstStyle/>
          <a:p>
            <a:r>
              <a:rPr lang="en-US" dirty="0" smtClean="0"/>
              <a:t>General Systems and Storage Overview</a:t>
            </a:r>
          </a:p>
          <a:p>
            <a:r>
              <a:rPr lang="en-US" dirty="0" smtClean="0"/>
              <a:t>(Just one of our) Current Storage Challenges</a:t>
            </a:r>
          </a:p>
          <a:p>
            <a:endParaRPr lang="en-US" dirty="0"/>
          </a:p>
        </p:txBody>
      </p:sp>
      <p:sp>
        <p:nvSpPr>
          <p:cNvPr id="4" name="Slide Number Placeholder 3"/>
          <p:cNvSpPr>
            <a:spLocks noGrp="1"/>
          </p:cNvSpPr>
          <p:nvPr>
            <p:ph type="sldNum" sz="quarter" idx="4"/>
          </p:nvPr>
        </p:nvSpPr>
        <p:spPr/>
        <p:txBody>
          <a:bodyPr/>
          <a:lstStyle/>
          <a:p>
            <a:r>
              <a:rPr lang="en-US" smtClean="0"/>
              <a:t>- </a:t>
            </a:r>
            <a:fld id="{D174BAF6-F8F2-EF4F-936C-8DF63288C82F}" type="slidenum">
              <a:rPr lang="en-US" smtClean="0"/>
              <a:pPr/>
              <a:t>2</a:t>
            </a:fld>
            <a:r>
              <a:rPr lang="en-US" smtClean="0"/>
              <a:t> -</a:t>
            </a:r>
            <a:endParaRPr lang="en-US" dirty="0"/>
          </a:p>
        </p:txBody>
      </p:sp>
    </p:spTree>
    <p:extLst>
      <p:ext uri="{BB962C8B-B14F-4D97-AF65-F5344CB8AC3E}">
        <p14:creationId xmlns:p14="http://schemas.microsoft.com/office/powerpoint/2010/main" val="548355577"/>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HPSS Archive </a:t>
            </a:r>
            <a:r>
              <a:rPr lang="mr-IN" dirty="0" smtClean="0"/>
              <a:t>–</a:t>
            </a:r>
            <a:r>
              <a:rPr lang="en-US" dirty="0" smtClean="0"/>
              <a:t> Tech Change (CRT)</a:t>
            </a:r>
            <a:endParaRPr lang="en-US" dirty="0"/>
          </a:p>
        </p:txBody>
      </p:sp>
      <p:sp>
        <p:nvSpPr>
          <p:cNvPr id="3" name="Content Placeholder 2"/>
          <p:cNvSpPr>
            <a:spLocks noGrp="1"/>
          </p:cNvSpPr>
          <p:nvPr>
            <p:ph idx="1"/>
          </p:nvPr>
        </p:nvSpPr>
        <p:spPr/>
        <p:txBody>
          <a:bodyPr>
            <a:normAutofit/>
          </a:bodyPr>
          <a:lstStyle/>
          <a:p>
            <a:r>
              <a:rPr lang="en-US" dirty="0" smtClean="0"/>
              <a:t>Some things to get used to/improve</a:t>
            </a:r>
          </a:p>
          <a:p>
            <a:pPr lvl="1"/>
            <a:r>
              <a:rPr lang="en-US" dirty="0" smtClean="0"/>
              <a:t>No ACSLS </a:t>
            </a:r>
          </a:p>
          <a:p>
            <a:pPr lvl="1"/>
            <a:r>
              <a:rPr lang="en-US" dirty="0" smtClean="0"/>
              <a:t>Can get some data out of IBM library, but</a:t>
            </a:r>
          </a:p>
          <a:p>
            <a:pPr lvl="3"/>
            <a:r>
              <a:rPr lang="en-US" dirty="0" smtClean="0"/>
              <a:t>Need to re-do/build some tools</a:t>
            </a:r>
          </a:p>
          <a:p>
            <a:pPr lvl="3"/>
            <a:r>
              <a:rPr lang="en-US" dirty="0" smtClean="0"/>
              <a:t>AFAIK, no pre-aggregated data like ACSLS</a:t>
            </a:r>
          </a:p>
          <a:p>
            <a:pPr lvl="1"/>
            <a:r>
              <a:rPr lang="en-US" dirty="0" smtClean="0"/>
              <a:t>No Pass Through Port (PTP)</a:t>
            </a:r>
          </a:p>
          <a:p>
            <a:pPr lvl="2"/>
            <a:r>
              <a:rPr lang="en-US" dirty="0" smtClean="0"/>
              <a:t>One Physical Volume Repository (PVR) per library </a:t>
            </a:r>
          </a:p>
          <a:p>
            <a:pPr lvl="3"/>
            <a:r>
              <a:rPr lang="en-US" dirty="0" smtClean="0"/>
              <a:t>Since no shuttle option with IBM libraries</a:t>
            </a:r>
          </a:p>
          <a:p>
            <a:pPr lvl="3"/>
            <a:r>
              <a:rPr lang="en-US" dirty="0" smtClean="0"/>
              <a:t>Could need more drives</a:t>
            </a:r>
          </a:p>
          <a:p>
            <a:pPr lvl="2"/>
            <a:r>
              <a:rPr lang="en-US" dirty="0"/>
              <a:t>But time to first byte should improve</a:t>
            </a:r>
          </a:p>
          <a:p>
            <a:pPr lvl="3"/>
            <a:r>
              <a:rPr lang="en-US" dirty="0"/>
              <a:t>PTP can fail, be slow</a:t>
            </a:r>
          </a:p>
          <a:p>
            <a:pPr lvl="3"/>
            <a:endParaRPr lang="en-US" dirty="0" smtClean="0"/>
          </a:p>
          <a:p>
            <a:endParaRPr lang="en-US" dirty="0" smtClean="0"/>
          </a:p>
        </p:txBody>
      </p:sp>
      <p:sp>
        <p:nvSpPr>
          <p:cNvPr id="4" name="Slide Number Placeholder 3"/>
          <p:cNvSpPr>
            <a:spLocks noGrp="1"/>
          </p:cNvSpPr>
          <p:nvPr>
            <p:ph type="sldNum" sz="quarter" idx="4"/>
          </p:nvPr>
        </p:nvSpPr>
        <p:spPr>
          <a:xfrm>
            <a:off x="4116656" y="6368805"/>
            <a:ext cx="925708" cy="365125"/>
          </a:xfrm>
          <a:prstGeom prst="rect">
            <a:avLst/>
          </a:prstGeom>
        </p:spPr>
        <p:txBody>
          <a:bodyPr/>
          <a:lstStyle/>
          <a:p>
            <a:r>
              <a:rPr lang="en-US" smtClean="0"/>
              <a:t>- </a:t>
            </a:r>
            <a:fld id="{D174BAF6-F8F2-EF4F-936C-8DF63288C82F}" type="slidenum">
              <a:rPr lang="en-US" smtClean="0"/>
              <a:pPr/>
              <a:t>20</a:t>
            </a:fld>
            <a:r>
              <a:rPr lang="en-US" smtClean="0"/>
              <a:t> -</a:t>
            </a:r>
            <a:endParaRPr lang="en-US" dirty="0"/>
          </a:p>
        </p:txBody>
      </p:sp>
    </p:spTree>
    <p:extLst>
      <p:ext uri="{BB962C8B-B14F-4D97-AF65-F5344CB8AC3E}">
        <p14:creationId xmlns:p14="http://schemas.microsoft.com/office/powerpoint/2010/main" val="228734848"/>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Value of Enterprise over </a:t>
            </a:r>
            <a:r>
              <a:rPr lang="en-US" dirty="0"/>
              <a:t>LTO</a:t>
            </a:r>
          </a:p>
        </p:txBody>
      </p:sp>
      <p:sp>
        <p:nvSpPr>
          <p:cNvPr id="3" name="Content Placeholder 2"/>
          <p:cNvSpPr>
            <a:spLocks noGrp="1"/>
          </p:cNvSpPr>
          <p:nvPr>
            <p:ph idx="1"/>
          </p:nvPr>
        </p:nvSpPr>
        <p:spPr>
          <a:xfrm>
            <a:off x="65903" y="1295400"/>
            <a:ext cx="3543572" cy="1715204"/>
          </a:xfrm>
        </p:spPr>
        <p:txBody>
          <a:bodyPr>
            <a:normAutofit/>
          </a:bodyPr>
          <a:lstStyle/>
          <a:p>
            <a:pPr marL="57150" indent="0">
              <a:buNone/>
            </a:pPr>
            <a:r>
              <a:rPr lang="en-US" dirty="0" smtClean="0"/>
              <a:t>NERSC Growth Rates: </a:t>
            </a:r>
          </a:p>
          <a:p>
            <a:pPr marL="57150" indent="0">
              <a:buNone/>
            </a:pPr>
            <a:r>
              <a:rPr lang="en-US" b="0" dirty="0" smtClean="0"/>
              <a:t>2016-2017: 2PB/mo. </a:t>
            </a:r>
          </a:p>
          <a:p>
            <a:pPr marL="57150" indent="0">
              <a:buNone/>
            </a:pPr>
            <a:r>
              <a:rPr lang="en-US" b="0" dirty="0" smtClean="0"/>
              <a:t>2018: &gt; 3PB/mo.</a:t>
            </a:r>
          </a:p>
          <a:p>
            <a:pPr marL="57150" indent="0">
              <a:buNone/>
            </a:pPr>
            <a:endParaRPr lang="en-US" b="0" dirty="0" smtClean="0"/>
          </a:p>
        </p:txBody>
      </p:sp>
      <p:sp>
        <p:nvSpPr>
          <p:cNvPr id="4" name="Slide Number Placeholder 3"/>
          <p:cNvSpPr>
            <a:spLocks noGrp="1"/>
          </p:cNvSpPr>
          <p:nvPr>
            <p:ph type="sldNum" sz="quarter" idx="4"/>
          </p:nvPr>
        </p:nvSpPr>
        <p:spPr>
          <a:xfrm>
            <a:off x="4116656" y="6368805"/>
            <a:ext cx="925708" cy="365125"/>
          </a:xfrm>
          <a:prstGeom prst="rect">
            <a:avLst/>
          </a:prstGeom>
        </p:spPr>
        <p:txBody>
          <a:bodyPr/>
          <a:lstStyle/>
          <a:p>
            <a:r>
              <a:rPr lang="en-US" smtClean="0"/>
              <a:t>- </a:t>
            </a:r>
            <a:fld id="{D174BAF6-F8F2-EF4F-936C-8DF63288C82F}" type="slidenum">
              <a:rPr lang="en-US" smtClean="0"/>
              <a:pPr/>
              <a:t>21</a:t>
            </a:fld>
            <a:r>
              <a:rPr lang="en-US" smtClean="0"/>
              <a:t> -</a:t>
            </a:r>
            <a:endParaRPr lang="en-US" dirty="0"/>
          </a:p>
        </p:txBody>
      </p:sp>
      <p:pic>
        <p:nvPicPr>
          <p:cNvPr id="2050" name="Picture 2" descr="https://www.malelo.com/v/vspfiles/photos/18P7535-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45267" y="2832650"/>
            <a:ext cx="1933575" cy="214312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l="25" t="12959" r="-25" b="5923"/>
          <a:stretch/>
        </p:blipFill>
        <p:spPr>
          <a:xfrm>
            <a:off x="3253614" y="1342643"/>
            <a:ext cx="6060688" cy="3687286"/>
          </a:xfrm>
          <a:prstGeom prst="rect">
            <a:avLst/>
          </a:prstGeom>
        </p:spPr>
      </p:pic>
      <p:sp>
        <p:nvSpPr>
          <p:cNvPr id="5" name="Rounded Rectangle 4"/>
          <p:cNvSpPr/>
          <p:nvPr/>
        </p:nvSpPr>
        <p:spPr>
          <a:xfrm>
            <a:off x="4516124" y="3872854"/>
            <a:ext cx="774734" cy="123567"/>
          </a:xfrm>
          <a:prstGeom prst="roundRect">
            <a:avLst/>
          </a:prstGeom>
          <a:noFill/>
          <a:ln w="28575">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ounded Rectangle 7"/>
          <p:cNvSpPr/>
          <p:nvPr/>
        </p:nvSpPr>
        <p:spPr>
          <a:xfrm>
            <a:off x="5435233" y="3876712"/>
            <a:ext cx="774734" cy="123567"/>
          </a:xfrm>
          <a:prstGeom prst="roundRect">
            <a:avLst/>
          </a:prstGeom>
          <a:noFill/>
          <a:ln w="28575">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1" name="Straight Arrow Connector 10"/>
          <p:cNvCxnSpPr>
            <a:endCxn id="5" idx="1"/>
          </p:cNvCxnSpPr>
          <p:nvPr/>
        </p:nvCxnSpPr>
        <p:spPr>
          <a:xfrm flipV="1">
            <a:off x="2775875" y="3934638"/>
            <a:ext cx="1740249" cy="1095292"/>
          </a:xfrm>
          <a:prstGeom prst="straightConnector1">
            <a:avLst/>
          </a:prstGeom>
          <a:ln w="19050">
            <a:tailEnd type="triangle"/>
          </a:ln>
        </p:spPr>
        <p:style>
          <a:lnRef idx="2">
            <a:schemeClr val="accent1"/>
          </a:lnRef>
          <a:fillRef idx="0">
            <a:schemeClr val="accent1"/>
          </a:fillRef>
          <a:effectRef idx="1">
            <a:schemeClr val="accent1"/>
          </a:effectRef>
          <a:fontRef idx="minor">
            <a:schemeClr val="tx1"/>
          </a:fontRef>
        </p:style>
      </p:cxnSp>
      <p:sp>
        <p:nvSpPr>
          <p:cNvPr id="17" name="Rounded Rectangle 16"/>
          <p:cNvSpPr/>
          <p:nvPr/>
        </p:nvSpPr>
        <p:spPr>
          <a:xfrm>
            <a:off x="5442108" y="3759612"/>
            <a:ext cx="774734" cy="123567"/>
          </a:xfrm>
          <a:prstGeom prst="roundRect">
            <a:avLst/>
          </a:prstGeom>
          <a:noFill/>
          <a:ln w="28575">
            <a:solidFill>
              <a:schemeClr val="accent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ounded Rectangle 17"/>
          <p:cNvSpPr/>
          <p:nvPr/>
        </p:nvSpPr>
        <p:spPr>
          <a:xfrm>
            <a:off x="6333933" y="3746084"/>
            <a:ext cx="774734" cy="123567"/>
          </a:xfrm>
          <a:prstGeom prst="roundRect">
            <a:avLst/>
          </a:prstGeom>
          <a:noFill/>
          <a:ln w="28575">
            <a:solidFill>
              <a:schemeClr val="accent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1" name="Straight Arrow Connector 20"/>
          <p:cNvCxnSpPr/>
          <p:nvPr/>
        </p:nvCxnSpPr>
        <p:spPr>
          <a:xfrm flipV="1">
            <a:off x="2802404" y="3807867"/>
            <a:ext cx="2632829" cy="1482431"/>
          </a:xfrm>
          <a:prstGeom prst="straightConnector1">
            <a:avLst/>
          </a:prstGeom>
          <a:ln w="19050">
            <a:tailEnd type="triangle"/>
          </a:ln>
        </p:spPr>
        <p:style>
          <a:lnRef idx="2">
            <a:schemeClr val="accent1"/>
          </a:lnRef>
          <a:fillRef idx="0">
            <a:schemeClr val="accent1"/>
          </a:fillRef>
          <a:effectRef idx="1">
            <a:schemeClr val="accent1"/>
          </a:effectRef>
          <a:fontRef idx="minor">
            <a:schemeClr val="tx1"/>
          </a:fontRef>
        </p:style>
      </p:cxnSp>
      <p:sp>
        <p:nvSpPr>
          <p:cNvPr id="23" name="TextBox 22"/>
          <p:cNvSpPr txBox="1"/>
          <p:nvPr/>
        </p:nvSpPr>
        <p:spPr>
          <a:xfrm>
            <a:off x="123753" y="4828632"/>
            <a:ext cx="2638858" cy="1200329"/>
          </a:xfrm>
          <a:prstGeom prst="rect">
            <a:avLst/>
          </a:prstGeom>
          <a:noFill/>
          <a:ln>
            <a:solidFill>
              <a:schemeClr val="tx1"/>
            </a:solidFill>
          </a:ln>
        </p:spPr>
        <p:txBody>
          <a:bodyPr wrap="square" rtlCol="0" anchor="ctr">
            <a:spAutoFit/>
          </a:bodyPr>
          <a:lstStyle/>
          <a:p>
            <a:pPr algn="ctr"/>
            <a:r>
              <a:rPr lang="en-US" dirty="0"/>
              <a:t>Ability to </a:t>
            </a:r>
            <a:r>
              <a:rPr lang="en-US" dirty="0" smtClean="0"/>
              <a:t>up-format at </a:t>
            </a:r>
            <a:r>
              <a:rPr lang="en-US" dirty="0"/>
              <a:t>higher </a:t>
            </a:r>
            <a:r>
              <a:rPr lang="en-US" dirty="0" smtClean="0"/>
              <a:t>density; gain capacity with same media, same DC footprint</a:t>
            </a:r>
            <a:endParaRPr lang="en-US" dirty="0"/>
          </a:p>
        </p:txBody>
      </p:sp>
    </p:spTree>
    <p:extLst>
      <p:ext uri="{BB962C8B-B14F-4D97-AF65-F5344CB8AC3E}">
        <p14:creationId xmlns:p14="http://schemas.microsoft.com/office/powerpoint/2010/main" val="132148563"/>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Value of Enterprise </a:t>
            </a:r>
            <a:r>
              <a:rPr lang="en-US" dirty="0" smtClean="0"/>
              <a:t>over </a:t>
            </a:r>
            <a:r>
              <a:rPr lang="en-US" dirty="0"/>
              <a:t>LTO</a:t>
            </a:r>
          </a:p>
        </p:txBody>
      </p:sp>
      <p:sp>
        <p:nvSpPr>
          <p:cNvPr id="3" name="Content Placeholder 2"/>
          <p:cNvSpPr>
            <a:spLocks noGrp="1"/>
          </p:cNvSpPr>
          <p:nvPr>
            <p:ph idx="1"/>
          </p:nvPr>
        </p:nvSpPr>
        <p:spPr>
          <a:xfrm>
            <a:off x="144379" y="1295400"/>
            <a:ext cx="8752114" cy="4830764"/>
          </a:xfrm>
        </p:spPr>
        <p:txBody>
          <a:bodyPr>
            <a:normAutofit/>
          </a:bodyPr>
          <a:lstStyle/>
          <a:p>
            <a:r>
              <a:rPr lang="en-US" dirty="0" smtClean="0">
                <a:sym typeface="Wingdings"/>
              </a:rPr>
              <a:t>Time to first byte is important</a:t>
            </a:r>
          </a:p>
          <a:p>
            <a:pPr lvl="1"/>
            <a:r>
              <a:rPr lang="en-US" dirty="0" smtClean="0">
                <a:sym typeface="Wingdings"/>
              </a:rPr>
              <a:t>Recommended Access Order (RAO)</a:t>
            </a:r>
          </a:p>
          <a:p>
            <a:pPr lvl="2"/>
            <a:r>
              <a:rPr lang="en-US" dirty="0" smtClean="0"/>
              <a:t>NERSC read-back </a:t>
            </a:r>
            <a:r>
              <a:rPr lang="en-US" dirty="0"/>
              <a:t>rate is high ~40</a:t>
            </a:r>
            <a:r>
              <a:rPr lang="en-US" dirty="0" smtClean="0"/>
              <a:t>%</a:t>
            </a:r>
          </a:p>
          <a:p>
            <a:pPr lvl="2"/>
            <a:r>
              <a:rPr lang="en-US" dirty="0" smtClean="0">
                <a:sym typeface="Wingdings"/>
              </a:rPr>
              <a:t>Supported under HPSS as Tape Ordered Recall</a:t>
            </a:r>
          </a:p>
          <a:p>
            <a:pPr lvl="1"/>
            <a:r>
              <a:rPr lang="en-US" dirty="0" smtClean="0"/>
              <a:t>High </a:t>
            </a:r>
            <a:r>
              <a:rPr lang="en-US" dirty="0"/>
              <a:t>Resolution Tape </a:t>
            </a:r>
            <a:r>
              <a:rPr lang="en-US" dirty="0" smtClean="0"/>
              <a:t>Directory</a:t>
            </a:r>
          </a:p>
          <a:p>
            <a:pPr lvl="2"/>
            <a:r>
              <a:rPr lang="en-US" dirty="0" smtClean="0"/>
              <a:t>1/128th </a:t>
            </a:r>
            <a:r>
              <a:rPr lang="en-US" dirty="0"/>
              <a:t>of a tape wrap resolution per block versus 1⁄2 wrap for LTO </a:t>
            </a:r>
          </a:p>
          <a:p>
            <a:pPr lvl="3"/>
            <a:r>
              <a:rPr lang="en-US" dirty="0" smtClean="0"/>
              <a:t>reach </a:t>
            </a:r>
            <a:r>
              <a:rPr lang="en-US" dirty="0"/>
              <a:t>the target data </a:t>
            </a:r>
            <a:r>
              <a:rPr lang="en-US" dirty="0" smtClean="0"/>
              <a:t>block more efficiently </a:t>
            </a:r>
          </a:p>
          <a:p>
            <a:pPr lvl="1"/>
            <a:r>
              <a:rPr lang="en-US" dirty="0" smtClean="0"/>
              <a:t>Higher search </a:t>
            </a:r>
            <a:r>
              <a:rPr lang="en-US" dirty="0"/>
              <a:t>and rewind velocity about 30% faster then LTO </a:t>
            </a:r>
            <a:endParaRPr lang="en-US" dirty="0" smtClean="0"/>
          </a:p>
        </p:txBody>
      </p:sp>
      <p:sp>
        <p:nvSpPr>
          <p:cNvPr id="4" name="Slide Number Placeholder 3"/>
          <p:cNvSpPr>
            <a:spLocks noGrp="1"/>
          </p:cNvSpPr>
          <p:nvPr>
            <p:ph type="sldNum" sz="quarter" idx="4"/>
          </p:nvPr>
        </p:nvSpPr>
        <p:spPr>
          <a:xfrm>
            <a:off x="4116656" y="6368805"/>
            <a:ext cx="925708" cy="365125"/>
          </a:xfrm>
          <a:prstGeom prst="rect">
            <a:avLst/>
          </a:prstGeom>
        </p:spPr>
        <p:txBody>
          <a:bodyPr/>
          <a:lstStyle/>
          <a:p>
            <a:r>
              <a:rPr lang="en-US" smtClean="0"/>
              <a:t>- </a:t>
            </a:r>
            <a:fld id="{D174BAF6-F8F2-EF4F-936C-8DF63288C82F}" type="slidenum">
              <a:rPr lang="en-US" smtClean="0"/>
              <a:pPr/>
              <a:t>22</a:t>
            </a:fld>
            <a:r>
              <a:rPr lang="en-US" smtClean="0"/>
              <a:t> -</a:t>
            </a:r>
            <a:endParaRPr lang="en-US" dirty="0"/>
          </a:p>
        </p:txBody>
      </p:sp>
      <p:pic>
        <p:nvPicPr>
          <p:cNvPr id="2050" name="Picture 2" descr="https://www.malelo.com/v/vspfiles/photos/18P7535-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69551" y="1295400"/>
            <a:ext cx="1123981" cy="12457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7413924"/>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Value of Enterprise </a:t>
            </a:r>
            <a:r>
              <a:rPr lang="en-US" dirty="0" smtClean="0"/>
              <a:t>over </a:t>
            </a:r>
            <a:r>
              <a:rPr lang="en-US" dirty="0"/>
              <a:t>LTO</a:t>
            </a:r>
          </a:p>
        </p:txBody>
      </p:sp>
      <p:sp>
        <p:nvSpPr>
          <p:cNvPr id="3" name="Content Placeholder 2"/>
          <p:cNvSpPr>
            <a:spLocks noGrp="1"/>
          </p:cNvSpPr>
          <p:nvPr>
            <p:ph idx="1"/>
          </p:nvPr>
        </p:nvSpPr>
        <p:spPr>
          <a:xfrm>
            <a:off x="151255" y="1302275"/>
            <a:ext cx="8992745" cy="4830764"/>
          </a:xfrm>
        </p:spPr>
        <p:txBody>
          <a:bodyPr>
            <a:normAutofit/>
          </a:bodyPr>
          <a:lstStyle/>
          <a:p>
            <a:r>
              <a:rPr lang="en-US" dirty="0" smtClean="0"/>
              <a:t>42 years of data, reliability &amp; stewardship are important</a:t>
            </a:r>
          </a:p>
          <a:p>
            <a:pPr lvl="1"/>
            <a:r>
              <a:rPr lang="en-US" dirty="0" smtClean="0"/>
              <a:t>Media Physical durability</a:t>
            </a:r>
          </a:p>
          <a:p>
            <a:pPr lvl="2"/>
            <a:r>
              <a:rPr lang="en-US" dirty="0" smtClean="0"/>
              <a:t>Improved </a:t>
            </a:r>
            <a:r>
              <a:rPr lang="en-US" dirty="0"/>
              <a:t>materials/construction over </a:t>
            </a:r>
            <a:r>
              <a:rPr lang="en-US" dirty="0" smtClean="0"/>
              <a:t>LTO</a:t>
            </a:r>
          </a:p>
          <a:p>
            <a:pPr lvl="1"/>
            <a:r>
              <a:rPr lang="en-US" dirty="0" smtClean="0"/>
              <a:t>Loader supports 3x more load/unloads than LTO</a:t>
            </a:r>
          </a:p>
          <a:p>
            <a:pPr lvl="1"/>
            <a:r>
              <a:rPr lang="en-US" dirty="0" smtClean="0"/>
              <a:t>Pro-active drive and media alerts</a:t>
            </a:r>
          </a:p>
          <a:p>
            <a:pPr lvl="1"/>
            <a:endParaRPr lang="en-US" dirty="0" smtClean="0"/>
          </a:p>
        </p:txBody>
      </p:sp>
      <p:sp>
        <p:nvSpPr>
          <p:cNvPr id="4" name="Slide Number Placeholder 3"/>
          <p:cNvSpPr>
            <a:spLocks noGrp="1"/>
          </p:cNvSpPr>
          <p:nvPr>
            <p:ph type="sldNum" sz="quarter" idx="4"/>
          </p:nvPr>
        </p:nvSpPr>
        <p:spPr>
          <a:xfrm>
            <a:off x="4116656" y="6368805"/>
            <a:ext cx="925708" cy="365125"/>
          </a:xfrm>
          <a:prstGeom prst="rect">
            <a:avLst/>
          </a:prstGeom>
        </p:spPr>
        <p:txBody>
          <a:bodyPr/>
          <a:lstStyle/>
          <a:p>
            <a:r>
              <a:rPr lang="en-US" smtClean="0"/>
              <a:t>- </a:t>
            </a:r>
            <a:fld id="{D174BAF6-F8F2-EF4F-936C-8DF63288C82F}" type="slidenum">
              <a:rPr lang="en-US" smtClean="0"/>
              <a:pPr/>
              <a:t>23</a:t>
            </a:fld>
            <a:r>
              <a:rPr lang="en-US" smtClean="0"/>
              <a:t> -</a:t>
            </a:r>
            <a:endParaRPr lang="en-US" dirty="0"/>
          </a:p>
        </p:txBody>
      </p:sp>
    </p:spTree>
    <p:extLst>
      <p:ext uri="{BB962C8B-B14F-4D97-AF65-F5344CB8AC3E}">
        <p14:creationId xmlns:p14="http://schemas.microsoft.com/office/powerpoint/2010/main" val="1832757569"/>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That being said</a:t>
            </a:r>
            <a:r>
              <a:rPr lang="mr-IN" dirty="0" smtClean="0"/>
              <a:t>…</a:t>
            </a:r>
            <a:endParaRPr lang="en-US" dirty="0"/>
          </a:p>
        </p:txBody>
      </p:sp>
      <p:sp>
        <p:nvSpPr>
          <p:cNvPr id="3" name="Content Placeholder 2"/>
          <p:cNvSpPr>
            <a:spLocks noGrp="1"/>
          </p:cNvSpPr>
          <p:nvPr>
            <p:ph idx="1"/>
          </p:nvPr>
        </p:nvSpPr>
        <p:spPr/>
        <p:txBody>
          <a:bodyPr/>
          <a:lstStyle/>
          <a:p>
            <a:r>
              <a:rPr lang="en-US" dirty="0" smtClean="0"/>
              <a:t>We will have some LTO drives and media for second copies</a:t>
            </a:r>
          </a:p>
          <a:p>
            <a:pPr lvl="1"/>
            <a:r>
              <a:rPr lang="en-US" dirty="0" smtClean="0"/>
              <a:t>Gain experience</a:t>
            </a:r>
          </a:p>
          <a:p>
            <a:pPr lvl="1"/>
            <a:r>
              <a:rPr lang="en-US" dirty="0" smtClean="0"/>
              <a:t>Diversity of technology</a:t>
            </a:r>
            <a:endParaRPr lang="en-US" dirty="0"/>
          </a:p>
        </p:txBody>
      </p:sp>
      <p:sp>
        <p:nvSpPr>
          <p:cNvPr id="4" name="Slide Number Placeholder 3"/>
          <p:cNvSpPr>
            <a:spLocks noGrp="1"/>
          </p:cNvSpPr>
          <p:nvPr>
            <p:ph type="sldNum" sz="quarter" idx="4"/>
          </p:nvPr>
        </p:nvSpPr>
        <p:spPr/>
        <p:txBody>
          <a:bodyPr/>
          <a:lstStyle/>
          <a:p>
            <a:r>
              <a:rPr lang="en-US" smtClean="0"/>
              <a:t>- </a:t>
            </a:r>
            <a:fld id="{D174BAF6-F8F2-EF4F-936C-8DF63288C82F}" type="slidenum">
              <a:rPr lang="en-US" smtClean="0"/>
              <a:pPr/>
              <a:t>24</a:t>
            </a:fld>
            <a:r>
              <a:rPr lang="en-US" smtClean="0"/>
              <a:t> -</a:t>
            </a:r>
            <a:endParaRPr lang="en-US" dirty="0"/>
          </a:p>
        </p:txBody>
      </p:sp>
    </p:spTree>
    <p:extLst>
      <p:ext uri="{BB962C8B-B14F-4D97-AF65-F5344CB8AC3E}">
        <p14:creationId xmlns:p14="http://schemas.microsoft.com/office/powerpoint/2010/main" val="1780062909"/>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HPSS Archive </a:t>
            </a:r>
            <a:r>
              <a:rPr lang="mr-IN" dirty="0" smtClean="0"/>
              <a:t>–</a:t>
            </a:r>
            <a:r>
              <a:rPr lang="en-US" dirty="0" smtClean="0"/>
              <a:t> Loose timeline</a:t>
            </a:r>
            <a:endParaRPr lang="en-US" dirty="0"/>
          </a:p>
        </p:txBody>
      </p:sp>
      <p:sp>
        <p:nvSpPr>
          <p:cNvPr id="3" name="Content Placeholder 2"/>
          <p:cNvSpPr>
            <a:spLocks noGrp="1"/>
          </p:cNvSpPr>
          <p:nvPr>
            <p:ph idx="1"/>
          </p:nvPr>
        </p:nvSpPr>
        <p:spPr/>
        <p:txBody>
          <a:bodyPr>
            <a:normAutofit fontScale="92500"/>
          </a:bodyPr>
          <a:lstStyle/>
          <a:p>
            <a:pPr marL="0" indent="0">
              <a:buNone/>
            </a:pPr>
            <a:r>
              <a:rPr lang="en-US" dirty="0" smtClean="0"/>
              <a:t>April:</a:t>
            </a:r>
            <a:endParaRPr lang="en-US" dirty="0"/>
          </a:p>
          <a:p>
            <a:r>
              <a:rPr lang="en-US" dirty="0"/>
              <a:t>TS4500s w/integrated cooling </a:t>
            </a:r>
            <a:r>
              <a:rPr lang="en-US" dirty="0" smtClean="0"/>
              <a:t>were </a:t>
            </a:r>
            <a:r>
              <a:rPr lang="en-US" dirty="0"/>
              <a:t>delivered at BDC</a:t>
            </a:r>
          </a:p>
          <a:p>
            <a:pPr marL="0" indent="0">
              <a:buNone/>
            </a:pPr>
            <a:r>
              <a:rPr lang="en-US" dirty="0" smtClean="0"/>
              <a:t>May - July:</a:t>
            </a:r>
          </a:p>
          <a:p>
            <a:r>
              <a:rPr lang="en-US" dirty="0" smtClean="0"/>
              <a:t>Fire suppression, system integration</a:t>
            </a:r>
          </a:p>
          <a:p>
            <a:r>
              <a:rPr lang="en-US" dirty="0" smtClean="0"/>
              <a:t>Oakland facility becomes read-only</a:t>
            </a:r>
          </a:p>
          <a:p>
            <a:r>
              <a:rPr lang="en-US" dirty="0" smtClean="0"/>
              <a:t>Data migrated to BDC via HPSS “repack” functionality </a:t>
            </a:r>
          </a:p>
          <a:p>
            <a:pPr lvl="1"/>
            <a:r>
              <a:rPr lang="en-US" dirty="0" smtClean="0"/>
              <a:t>&gt;= 20 Oracle T10KC source drives at Oakland</a:t>
            </a:r>
          </a:p>
          <a:p>
            <a:pPr lvl="1"/>
            <a:r>
              <a:rPr lang="en-US" dirty="0" smtClean="0"/>
              <a:t>&gt;= 20 TS1155 destination drives at BDC</a:t>
            </a:r>
          </a:p>
          <a:p>
            <a:pPr lvl="1"/>
            <a:r>
              <a:rPr lang="en-US" dirty="0" smtClean="0"/>
              <a:t>400Gbps Oakland </a:t>
            </a:r>
            <a:r>
              <a:rPr lang="en-US" dirty="0" smtClean="0">
                <a:sym typeface="Wingdings"/>
              </a:rPr>
              <a:t>&lt;-&gt; BDC link</a:t>
            </a:r>
          </a:p>
          <a:p>
            <a:pPr marL="0" indent="0">
              <a:buNone/>
            </a:pPr>
            <a:r>
              <a:rPr lang="en-US" dirty="0" smtClean="0">
                <a:sym typeface="Wingdings"/>
              </a:rPr>
              <a:t>2020 (or earlier?) data migration complete</a:t>
            </a:r>
          </a:p>
          <a:p>
            <a:pPr marL="0" indent="0">
              <a:buNone/>
            </a:pPr>
            <a:endParaRPr lang="en-US" dirty="0" smtClean="0"/>
          </a:p>
        </p:txBody>
      </p:sp>
      <p:sp>
        <p:nvSpPr>
          <p:cNvPr id="4" name="Slide Number Placeholder 3"/>
          <p:cNvSpPr>
            <a:spLocks noGrp="1"/>
          </p:cNvSpPr>
          <p:nvPr>
            <p:ph type="sldNum" sz="quarter" idx="4"/>
          </p:nvPr>
        </p:nvSpPr>
        <p:spPr>
          <a:xfrm>
            <a:off x="4116656" y="6368805"/>
            <a:ext cx="925708" cy="365125"/>
          </a:xfrm>
          <a:prstGeom prst="rect">
            <a:avLst/>
          </a:prstGeom>
        </p:spPr>
        <p:txBody>
          <a:bodyPr/>
          <a:lstStyle/>
          <a:p>
            <a:r>
              <a:rPr lang="en-US" smtClean="0"/>
              <a:t>- </a:t>
            </a:r>
            <a:fld id="{D174BAF6-F8F2-EF4F-936C-8DF63288C82F}" type="slidenum">
              <a:rPr lang="en-US" smtClean="0"/>
              <a:pPr/>
              <a:t>25</a:t>
            </a:fld>
            <a:r>
              <a:rPr lang="en-US" smtClean="0"/>
              <a:t> -</a:t>
            </a:r>
            <a:endParaRPr lang="en-US" dirty="0"/>
          </a:p>
        </p:txBody>
      </p:sp>
    </p:spTree>
    <p:extLst>
      <p:ext uri="{BB962C8B-B14F-4D97-AF65-F5344CB8AC3E}">
        <p14:creationId xmlns:p14="http://schemas.microsoft.com/office/powerpoint/2010/main" val="1879581077"/>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Future</a:t>
            </a:r>
            <a:endParaRPr lang="en-US" dirty="0"/>
          </a:p>
        </p:txBody>
      </p:sp>
      <p:sp>
        <p:nvSpPr>
          <p:cNvPr id="3" name="Content Placeholder 2"/>
          <p:cNvSpPr>
            <a:spLocks noGrp="1"/>
          </p:cNvSpPr>
          <p:nvPr>
            <p:ph idx="1"/>
          </p:nvPr>
        </p:nvSpPr>
        <p:spPr/>
        <p:txBody>
          <a:bodyPr>
            <a:normAutofit fontScale="92500" lnSpcReduction="10000"/>
          </a:bodyPr>
          <a:lstStyle/>
          <a:p>
            <a:pPr marL="457200" lvl="1" indent="0">
              <a:buNone/>
            </a:pPr>
            <a:r>
              <a:rPr lang="en-US" b="1" dirty="0" smtClean="0"/>
              <a:t>GPFS HPSS Integration (GHI)</a:t>
            </a:r>
            <a:r>
              <a:rPr lang="mr-IN" dirty="0" smtClean="0"/>
              <a:t>–</a:t>
            </a:r>
            <a:r>
              <a:rPr lang="en-US" dirty="0" smtClean="0"/>
              <a:t> DMAPI-based integration of GPFS filesystem and HPSS tape archive (DR, Space Management)</a:t>
            </a:r>
          </a:p>
          <a:p>
            <a:pPr marL="457200" lvl="1" indent="0">
              <a:buNone/>
            </a:pPr>
            <a:endParaRPr lang="en-US" dirty="0"/>
          </a:p>
          <a:p>
            <a:pPr marL="457200" lvl="1" indent="0">
              <a:buNone/>
            </a:pPr>
            <a:r>
              <a:rPr lang="en-US" dirty="0" smtClean="0"/>
              <a:t>Upgrade HPSS </a:t>
            </a:r>
            <a:r>
              <a:rPr lang="mr-IN" dirty="0" smtClean="0"/>
              <a:t>–</a:t>
            </a:r>
            <a:r>
              <a:rPr lang="en-US" dirty="0" smtClean="0"/>
              <a:t> Leverage recent HPSS Features:</a:t>
            </a:r>
          </a:p>
          <a:p>
            <a:pPr lvl="1"/>
            <a:r>
              <a:rPr lang="en-US" dirty="0" smtClean="0"/>
              <a:t>RAIT</a:t>
            </a:r>
          </a:p>
          <a:p>
            <a:pPr lvl="1"/>
            <a:r>
              <a:rPr lang="en-US" dirty="0" smtClean="0"/>
              <a:t>RAO</a:t>
            </a:r>
          </a:p>
          <a:p>
            <a:pPr lvl="1"/>
            <a:r>
              <a:rPr lang="en-US" dirty="0" smtClean="0"/>
              <a:t>E2EDI</a:t>
            </a:r>
          </a:p>
          <a:p>
            <a:pPr lvl="1"/>
            <a:r>
              <a:rPr lang="en-US" dirty="0" smtClean="0"/>
              <a:t>Globus DSI support</a:t>
            </a:r>
          </a:p>
          <a:p>
            <a:pPr marL="457200" lvl="1" indent="0">
              <a:buNone/>
            </a:pPr>
            <a:endParaRPr lang="en-US" dirty="0" smtClean="0"/>
          </a:p>
          <a:p>
            <a:pPr marL="457200" lvl="1" indent="0">
              <a:buNone/>
            </a:pPr>
            <a:endParaRPr lang="en-US" dirty="0"/>
          </a:p>
          <a:p>
            <a:pPr marL="457200" lvl="1" indent="0">
              <a:buNone/>
            </a:pPr>
            <a:r>
              <a:rPr lang="en-US" b="1" dirty="0" smtClean="0"/>
              <a:t>Storage 2020 </a:t>
            </a:r>
            <a:r>
              <a:rPr lang="mr-IN" dirty="0" smtClean="0"/>
              <a:t>–</a:t>
            </a:r>
            <a:r>
              <a:rPr lang="en-US" dirty="0" smtClean="0"/>
              <a:t> Discussion of storage strategy at NERSC looking forward to 2020 and 2025</a:t>
            </a:r>
          </a:p>
          <a:p>
            <a:pPr marL="457200" lvl="1" indent="0">
              <a:buNone/>
            </a:pPr>
            <a:r>
              <a:rPr lang="en-US" dirty="0"/>
              <a:t>https://</a:t>
            </a:r>
            <a:r>
              <a:rPr lang="en-US" dirty="0" err="1"/>
              <a:t>escholarship.org</a:t>
            </a:r>
            <a:r>
              <a:rPr lang="en-US" dirty="0"/>
              <a:t>/</a:t>
            </a:r>
            <a:r>
              <a:rPr lang="en-US" dirty="0" err="1"/>
              <a:t>uc</a:t>
            </a:r>
            <a:r>
              <a:rPr lang="en-US" dirty="0"/>
              <a:t>/item/744479dp</a:t>
            </a:r>
            <a:endParaRPr lang="en-US" dirty="0" smtClean="0"/>
          </a:p>
        </p:txBody>
      </p:sp>
      <p:sp>
        <p:nvSpPr>
          <p:cNvPr id="4" name="Slide Number Placeholder 3"/>
          <p:cNvSpPr>
            <a:spLocks noGrp="1"/>
          </p:cNvSpPr>
          <p:nvPr>
            <p:ph type="sldNum" sz="quarter" idx="4"/>
          </p:nvPr>
        </p:nvSpPr>
        <p:spPr>
          <a:xfrm>
            <a:off x="4116656" y="6368805"/>
            <a:ext cx="925708" cy="365125"/>
          </a:xfrm>
          <a:prstGeom prst="rect">
            <a:avLst/>
          </a:prstGeom>
        </p:spPr>
        <p:txBody>
          <a:bodyPr/>
          <a:lstStyle/>
          <a:p>
            <a:r>
              <a:rPr lang="en-US" smtClean="0"/>
              <a:t>- </a:t>
            </a:r>
            <a:fld id="{D174BAF6-F8F2-EF4F-936C-8DF63288C82F}" type="slidenum">
              <a:rPr lang="en-US" smtClean="0"/>
              <a:pPr/>
              <a:t>26</a:t>
            </a:fld>
            <a:r>
              <a:rPr lang="en-US" smtClean="0"/>
              <a:t> -</a:t>
            </a:r>
            <a:endParaRPr lang="en-US" dirty="0"/>
          </a:p>
        </p:txBody>
      </p:sp>
    </p:spTree>
    <p:extLst>
      <p:ext uri="{BB962C8B-B14F-4D97-AF65-F5344CB8AC3E}">
        <p14:creationId xmlns:p14="http://schemas.microsoft.com/office/powerpoint/2010/main" val="21081745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NERSC Storage Team &amp; Fellow Contributors</a:t>
            </a:r>
            <a:endParaRPr lang="en-US" dirty="0"/>
          </a:p>
        </p:txBody>
      </p:sp>
      <p:sp>
        <p:nvSpPr>
          <p:cNvPr id="5" name="Content Placeholder 4"/>
          <p:cNvSpPr>
            <a:spLocks noGrp="1"/>
          </p:cNvSpPr>
          <p:nvPr>
            <p:ph idx="1"/>
          </p:nvPr>
        </p:nvSpPr>
        <p:spPr>
          <a:xfrm>
            <a:off x="6365630" y="1855176"/>
            <a:ext cx="2708032" cy="4270987"/>
          </a:xfrm>
        </p:spPr>
        <p:txBody>
          <a:bodyPr>
            <a:normAutofit/>
          </a:bodyPr>
          <a:lstStyle/>
          <a:p>
            <a:pPr marL="0" indent="0">
              <a:buNone/>
            </a:pPr>
            <a:r>
              <a:rPr lang="en-US" sz="1600" dirty="0" smtClean="0"/>
              <a:t>Right to Left:</a:t>
            </a:r>
          </a:p>
          <a:p>
            <a:pPr marL="0" indent="0">
              <a:buNone/>
            </a:pPr>
            <a:r>
              <a:rPr lang="en-US" sz="1600" b="0" dirty="0" smtClean="0"/>
              <a:t>Greg Butler</a:t>
            </a:r>
          </a:p>
          <a:p>
            <a:pPr marL="0" indent="0">
              <a:buNone/>
            </a:pPr>
            <a:r>
              <a:rPr lang="en-US" sz="1600" b="0" dirty="0" smtClean="0"/>
              <a:t>Kirill </a:t>
            </a:r>
            <a:r>
              <a:rPr lang="en-US" sz="1600" b="0" dirty="0" err="1" smtClean="0"/>
              <a:t>Lozinskiy</a:t>
            </a:r>
            <a:endParaRPr lang="en-US" sz="1600" b="0" dirty="0" smtClean="0"/>
          </a:p>
          <a:p>
            <a:pPr marL="0" indent="0">
              <a:buNone/>
            </a:pPr>
            <a:r>
              <a:rPr lang="en-US" sz="1600" b="0" dirty="0" smtClean="0"/>
              <a:t>Nick </a:t>
            </a:r>
            <a:r>
              <a:rPr lang="en-US" sz="1600" b="0" dirty="0" err="1" smtClean="0"/>
              <a:t>Balthaser</a:t>
            </a:r>
            <a:endParaRPr lang="en-US" sz="1600" b="0" dirty="0" smtClean="0"/>
          </a:p>
          <a:p>
            <a:pPr marL="0" indent="0">
              <a:buNone/>
            </a:pPr>
            <a:r>
              <a:rPr lang="en-US" sz="1600" b="0" dirty="0" smtClean="0"/>
              <a:t>Ravi Cheema</a:t>
            </a:r>
          </a:p>
          <a:p>
            <a:pPr marL="0" indent="0">
              <a:buNone/>
            </a:pPr>
            <a:r>
              <a:rPr lang="en-US" sz="1600" b="0" dirty="0" smtClean="0"/>
              <a:t>Damian Hazen </a:t>
            </a:r>
            <a:r>
              <a:rPr lang="en-US" sz="1600" b="0" i="1" dirty="0" smtClean="0"/>
              <a:t>(Group Lead)</a:t>
            </a:r>
          </a:p>
          <a:p>
            <a:pPr marL="0" indent="0">
              <a:buNone/>
            </a:pPr>
            <a:r>
              <a:rPr lang="en-US" sz="1600" b="0" dirty="0" smtClean="0"/>
              <a:t>Rei Lee</a:t>
            </a:r>
          </a:p>
          <a:p>
            <a:pPr marL="0" indent="0">
              <a:buNone/>
            </a:pPr>
            <a:r>
              <a:rPr lang="en-US" sz="1600" b="0" dirty="0" smtClean="0"/>
              <a:t>Kristy </a:t>
            </a:r>
            <a:r>
              <a:rPr lang="en-US" sz="1600" b="0" dirty="0" err="1" smtClean="0"/>
              <a:t>Kallback</a:t>
            </a:r>
            <a:r>
              <a:rPr lang="en-US" sz="1600" b="0" dirty="0" smtClean="0"/>
              <a:t>-Rose</a:t>
            </a:r>
          </a:p>
          <a:p>
            <a:pPr marL="0" indent="0">
              <a:buNone/>
            </a:pPr>
            <a:r>
              <a:rPr lang="en-US" sz="1600" b="0" dirty="0" smtClean="0"/>
              <a:t>Wayne </a:t>
            </a:r>
            <a:r>
              <a:rPr lang="en-US" sz="1600" b="0" dirty="0" err="1" smtClean="0"/>
              <a:t>Hurlbert</a:t>
            </a:r>
            <a:endParaRPr lang="en-US" sz="1600" b="0" dirty="0" smtClean="0"/>
          </a:p>
          <a:p>
            <a:pPr marL="0" indent="0">
              <a:buNone/>
            </a:pPr>
            <a:endParaRPr lang="en-US" sz="1600" dirty="0"/>
          </a:p>
        </p:txBody>
      </p:sp>
      <p:sp>
        <p:nvSpPr>
          <p:cNvPr id="4" name="Slide Number Placeholder 3"/>
          <p:cNvSpPr>
            <a:spLocks noGrp="1"/>
          </p:cNvSpPr>
          <p:nvPr>
            <p:ph type="sldNum" sz="quarter" idx="4"/>
          </p:nvPr>
        </p:nvSpPr>
        <p:spPr>
          <a:prstGeom prst="rect">
            <a:avLst/>
          </a:prstGeom>
        </p:spPr>
        <p:txBody>
          <a:bodyPr/>
          <a:lstStyle/>
          <a:p>
            <a:r>
              <a:rPr lang="en-US" smtClean="0"/>
              <a:t>- </a:t>
            </a:r>
            <a:fld id="{D174BAF6-F8F2-EF4F-936C-8DF63288C82F}" type="slidenum">
              <a:rPr lang="en-US" smtClean="0"/>
              <a:pPr/>
              <a:t>27</a:t>
            </a:fld>
            <a:r>
              <a:rPr lang="en-US" smtClean="0"/>
              <a:t> -</a:t>
            </a:r>
            <a:endParaRPr lang="en-US" dirty="0"/>
          </a:p>
        </p:txBody>
      </p:sp>
      <p:pic>
        <p:nvPicPr>
          <p:cNvPr id="8" name="Picture 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60342" y="1431983"/>
            <a:ext cx="5740426" cy="3831453"/>
          </a:xfrm>
          <a:prstGeom prst="rect">
            <a:avLst/>
          </a:prstGeom>
        </p:spPr>
      </p:pic>
      <p:sp>
        <p:nvSpPr>
          <p:cNvPr id="9" name="Title 1"/>
          <p:cNvSpPr txBox="1">
            <a:spLocks/>
          </p:cNvSpPr>
          <p:nvPr/>
        </p:nvSpPr>
        <p:spPr>
          <a:xfrm>
            <a:off x="360342" y="5263436"/>
            <a:ext cx="6819032" cy="769479"/>
          </a:xfrm>
          <a:prstGeom prst="rect">
            <a:avLst/>
          </a:prstGeom>
        </p:spPr>
        <p:txBody>
          <a:bodyPr vert="horz" lIns="91440" tIns="0" rIns="91440" bIns="0" rtlCol="0" anchor="b" anchorCtr="0">
            <a:normAutofit fontScale="97500"/>
          </a:bodyPr>
          <a:lstStyle>
            <a:lvl1pPr marL="228600" indent="-228600" algn="l" defTabSz="457200" rtl="0" eaLnBrk="1" latinLnBrk="0" hangingPunct="1">
              <a:spcBef>
                <a:spcPct val="0"/>
              </a:spcBef>
              <a:buNone/>
              <a:defRPr sz="3200" b="0" i="0" u="none" kern="1200" cap="none">
                <a:solidFill>
                  <a:schemeClr val="tx2"/>
                </a:solidFill>
                <a:latin typeface="Helvetica Neue Bold Condensed"/>
                <a:ea typeface="+mj-ea"/>
                <a:cs typeface="Helvetica Neue Bold Condensed"/>
              </a:defRPr>
            </a:lvl1pPr>
          </a:lstStyle>
          <a:p>
            <a:r>
              <a:rPr lang="en-US" dirty="0" smtClean="0"/>
              <a:t>Thank you. Questions?</a:t>
            </a:r>
            <a:endParaRPr lang="en-US" dirty="0"/>
          </a:p>
        </p:txBody>
      </p:sp>
    </p:spTree>
    <p:extLst>
      <p:ext uri="{BB962C8B-B14F-4D97-AF65-F5344CB8AC3E}">
        <p14:creationId xmlns:p14="http://schemas.microsoft.com/office/powerpoint/2010/main" val="1343116337"/>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smtClean="0"/>
              <a:t>National Energy Research Scientific Computing Center</a:t>
            </a:r>
            <a:endParaRPr lang="en-US" dirty="0"/>
          </a:p>
        </p:txBody>
      </p:sp>
      <p:sp>
        <p:nvSpPr>
          <p:cNvPr id="3" name="Slide Number Placeholder 2"/>
          <p:cNvSpPr>
            <a:spLocks noGrp="1"/>
          </p:cNvSpPr>
          <p:nvPr>
            <p:ph type="sldNum" sz="quarter" idx="11"/>
          </p:nvPr>
        </p:nvSpPr>
        <p:spPr/>
        <p:txBody>
          <a:bodyPr/>
          <a:lstStyle/>
          <a:p>
            <a:r>
              <a:rPr lang="en-US" smtClean="0"/>
              <a:t>- </a:t>
            </a:r>
            <a:fld id="{D174BAF6-F8F2-EF4F-936C-8DF63288C82F}" type="slidenum">
              <a:rPr lang="en-US" smtClean="0"/>
              <a:pPr/>
              <a:t>28</a:t>
            </a:fld>
            <a:r>
              <a:rPr lang="en-US" smtClean="0"/>
              <a:t> -</a:t>
            </a:r>
            <a:endParaRPr lang="en-US" dirty="0"/>
          </a:p>
        </p:txBody>
      </p:sp>
    </p:spTree>
    <p:extLst>
      <p:ext uri="{BB962C8B-B14F-4D97-AF65-F5344CB8AC3E}">
        <p14:creationId xmlns:p14="http://schemas.microsoft.com/office/powerpoint/2010/main" val="1790584537"/>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Backup Slides</a:t>
            </a:r>
            <a:endParaRPr lang="en-US" dirty="0"/>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4"/>
          </p:nvPr>
        </p:nvSpPr>
        <p:spPr/>
        <p:txBody>
          <a:bodyPr/>
          <a:lstStyle/>
          <a:p>
            <a:r>
              <a:rPr lang="en-US" smtClean="0"/>
              <a:t>- </a:t>
            </a:r>
            <a:fld id="{D174BAF6-F8F2-EF4F-936C-8DF63288C82F}" type="slidenum">
              <a:rPr lang="en-US" smtClean="0"/>
              <a:pPr/>
              <a:t>29</a:t>
            </a:fld>
            <a:r>
              <a:rPr lang="en-US" smtClean="0"/>
              <a:t> -</a:t>
            </a:r>
            <a:endParaRPr lang="en-US" dirty="0"/>
          </a:p>
        </p:txBody>
      </p:sp>
    </p:spTree>
    <p:extLst>
      <p:ext uri="{BB962C8B-B14F-4D97-AF65-F5344CB8AC3E}">
        <p14:creationId xmlns:p14="http://schemas.microsoft.com/office/powerpoint/2010/main" val="963897578"/>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Systems &amp; Storage Overview</a:t>
            </a:r>
            <a:endParaRPr lang="en-US" dirty="0"/>
          </a:p>
        </p:txBody>
      </p:sp>
      <p:sp>
        <p:nvSpPr>
          <p:cNvPr id="3" name="Slide Number Placeholder 2"/>
          <p:cNvSpPr>
            <a:spLocks noGrp="1"/>
          </p:cNvSpPr>
          <p:nvPr>
            <p:ph type="sldNum" sz="quarter" idx="4"/>
          </p:nvPr>
        </p:nvSpPr>
        <p:spPr/>
        <p:txBody>
          <a:bodyPr/>
          <a:lstStyle/>
          <a:p>
            <a:r>
              <a:rPr lang="en-US" smtClean="0"/>
              <a:t>- </a:t>
            </a:r>
            <a:fld id="{D174BAF6-F8F2-EF4F-936C-8DF63288C82F}" type="slidenum">
              <a:rPr lang="en-US" smtClean="0"/>
              <a:pPr/>
              <a:t>3</a:t>
            </a:fld>
            <a:r>
              <a:rPr lang="en-US" smtClean="0"/>
              <a:t> -</a:t>
            </a:r>
            <a:endParaRPr lang="en-US" dirty="0"/>
          </a:p>
        </p:txBody>
      </p:sp>
    </p:spTree>
    <p:extLst>
      <p:ext uri="{BB962C8B-B14F-4D97-AF65-F5344CB8AC3E}">
        <p14:creationId xmlns:p14="http://schemas.microsoft.com/office/powerpoint/2010/main" val="635558412"/>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Library </a:t>
            </a:r>
            <a:r>
              <a:rPr lang="en-US" dirty="0" err="1" smtClean="0"/>
              <a:t>Eval</a:t>
            </a:r>
            <a:r>
              <a:rPr lang="en-US" dirty="0" smtClean="0"/>
              <a:t> Notes</a:t>
            </a:r>
            <a:r>
              <a:rPr lang="mr-IN" dirty="0" smtClean="0"/>
              <a:t>…</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Mount rates</a:t>
            </a:r>
          </a:p>
          <a:p>
            <a:pPr lvl="1"/>
            <a:r>
              <a:rPr lang="en-US" dirty="0" smtClean="0"/>
              <a:t>SL8500 complex avg. 1600 mounts/day</a:t>
            </a:r>
          </a:p>
          <a:p>
            <a:pPr lvl="1"/>
            <a:r>
              <a:rPr lang="en-US" dirty="0" smtClean="0"/>
              <a:t>TS3500 @OSF can sustain 600 mounts/</a:t>
            </a:r>
            <a:r>
              <a:rPr lang="en-US" dirty="0" err="1" smtClean="0"/>
              <a:t>hr</a:t>
            </a:r>
            <a:r>
              <a:rPr lang="en-US" dirty="0" smtClean="0"/>
              <a:t> in current </a:t>
            </a:r>
            <a:r>
              <a:rPr lang="en-US" dirty="0" err="1" smtClean="0"/>
              <a:t>config</a:t>
            </a:r>
            <a:endParaRPr lang="en-US" dirty="0" smtClean="0"/>
          </a:p>
          <a:p>
            <a:pPr lvl="1"/>
            <a:r>
              <a:rPr lang="en-US" dirty="0" smtClean="0"/>
              <a:t>TS4500s in Berkeley should be able to sustain similar rate</a:t>
            </a:r>
          </a:p>
          <a:p>
            <a:r>
              <a:rPr lang="en-US" dirty="0" smtClean="0"/>
              <a:t>2011 Spectra </a:t>
            </a:r>
            <a:r>
              <a:rPr lang="en-US" dirty="0" err="1" smtClean="0"/>
              <a:t>TFinity</a:t>
            </a:r>
            <a:r>
              <a:rPr lang="en-US" dirty="0" smtClean="0"/>
              <a:t> </a:t>
            </a:r>
            <a:r>
              <a:rPr lang="en-US" dirty="0" err="1" smtClean="0"/>
              <a:t>Eval</a:t>
            </a:r>
            <a:endParaRPr lang="en-US" dirty="0" smtClean="0"/>
          </a:p>
          <a:p>
            <a:r>
              <a:rPr lang="en-US" dirty="0" smtClean="0"/>
              <a:t>Capacity Projection through 2021</a:t>
            </a:r>
          </a:p>
          <a:p>
            <a:pPr lvl="1"/>
            <a:r>
              <a:rPr lang="en-US" dirty="0" smtClean="0"/>
              <a:t>Expect 300PB by end 2019, 450PB by 2021</a:t>
            </a:r>
          </a:p>
          <a:p>
            <a:pPr lvl="1"/>
            <a:r>
              <a:rPr lang="en-US" dirty="0" smtClean="0"/>
              <a:t>2xTS4500 max capacity 400PB</a:t>
            </a:r>
          </a:p>
          <a:p>
            <a:pPr lvl="1"/>
            <a:r>
              <a:rPr lang="en-US" dirty="0" smtClean="0"/>
              <a:t>3</a:t>
            </a:r>
            <a:r>
              <a:rPr lang="en-US" baseline="30000" dirty="0" smtClean="0"/>
              <a:t>rd</a:t>
            </a:r>
            <a:r>
              <a:rPr lang="en-US" dirty="0" smtClean="0"/>
              <a:t> library will increase max capacity to 585PB</a:t>
            </a:r>
          </a:p>
          <a:p>
            <a:pPr lvl="2"/>
            <a:r>
              <a:rPr lang="en-US" dirty="0" smtClean="0"/>
              <a:t>Drive/media capacity bump to 20TB in 2019 </a:t>
            </a:r>
            <a:r>
              <a:rPr lang="mr-IN" dirty="0" smtClean="0"/>
              <a:t>–</a:t>
            </a:r>
            <a:r>
              <a:rPr lang="en-US" dirty="0" smtClean="0"/>
              <a:t> 2020</a:t>
            </a:r>
          </a:p>
          <a:p>
            <a:r>
              <a:rPr lang="en-US" dirty="0" smtClean="0"/>
              <a:t>Drive quantity TS1155s</a:t>
            </a:r>
          </a:p>
          <a:p>
            <a:pPr lvl="1"/>
            <a:r>
              <a:rPr lang="en-US" dirty="0" smtClean="0"/>
              <a:t>Handle projected load + data migration from OSF</a:t>
            </a:r>
          </a:p>
          <a:p>
            <a:pPr lvl="1"/>
            <a:r>
              <a:rPr lang="en-US" dirty="0" smtClean="0"/>
              <a:t>No PTP required more drives to reduce cartridge mount wait</a:t>
            </a:r>
            <a:endParaRPr lang="en-US" dirty="0"/>
          </a:p>
        </p:txBody>
      </p:sp>
      <p:sp>
        <p:nvSpPr>
          <p:cNvPr id="4" name="Slide Number Placeholder 3"/>
          <p:cNvSpPr>
            <a:spLocks noGrp="1"/>
          </p:cNvSpPr>
          <p:nvPr>
            <p:ph type="sldNum" sz="quarter" idx="4"/>
          </p:nvPr>
        </p:nvSpPr>
        <p:spPr/>
        <p:txBody>
          <a:bodyPr/>
          <a:lstStyle/>
          <a:p>
            <a:r>
              <a:rPr lang="en-US" smtClean="0"/>
              <a:t>- </a:t>
            </a:r>
            <a:fld id="{D174BAF6-F8F2-EF4F-936C-8DF63288C82F}" type="slidenum">
              <a:rPr lang="en-US" smtClean="0"/>
              <a:pPr/>
              <a:t>30</a:t>
            </a:fld>
            <a:r>
              <a:rPr lang="en-US" smtClean="0"/>
              <a:t> -</a:t>
            </a:r>
            <a:endParaRPr lang="en-US" dirty="0"/>
          </a:p>
        </p:txBody>
      </p:sp>
    </p:spTree>
    <p:extLst>
      <p:ext uri="{BB962C8B-B14F-4D97-AF65-F5344CB8AC3E}">
        <p14:creationId xmlns:p14="http://schemas.microsoft.com/office/powerpoint/2010/main" val="206255560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Glacier </a:t>
            </a:r>
            <a:r>
              <a:rPr lang="en-US" dirty="0" err="1" smtClean="0"/>
              <a:t>Eval</a:t>
            </a:r>
            <a:r>
              <a:rPr lang="en-US" dirty="0" smtClean="0"/>
              <a:t> Notes</a:t>
            </a:r>
            <a:r>
              <a:rPr lang="mr-IN" dirty="0" smtClean="0"/>
              <a:t>…</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2 </a:t>
            </a:r>
            <a:r>
              <a:rPr lang="mr-IN" dirty="0" smtClean="0"/>
              <a:t>–</a:t>
            </a:r>
            <a:r>
              <a:rPr lang="en-US" dirty="0" smtClean="0"/>
              <a:t> 5x more expensive incl. staffing costs</a:t>
            </a:r>
          </a:p>
          <a:p>
            <a:pPr lvl="1"/>
            <a:r>
              <a:rPr lang="en-US" dirty="0" smtClean="0"/>
              <a:t>Plus limitations:</a:t>
            </a:r>
          </a:p>
          <a:p>
            <a:pPr lvl="2"/>
            <a:r>
              <a:rPr lang="en-US" dirty="0" smtClean="0"/>
              <a:t>4 hour retrieval</a:t>
            </a:r>
          </a:p>
          <a:p>
            <a:pPr lvl="2"/>
            <a:r>
              <a:rPr lang="en-US" dirty="0" smtClean="0"/>
              <a:t>4GB file limit</a:t>
            </a:r>
          </a:p>
          <a:p>
            <a:r>
              <a:rPr lang="en-US" dirty="0" smtClean="0"/>
              <a:t>In house/DIY spec</a:t>
            </a:r>
          </a:p>
          <a:p>
            <a:pPr lvl="1"/>
            <a:r>
              <a:rPr lang="en-US" dirty="0" smtClean="0"/>
              <a:t>TS3500 w/2000 10TB cartridges </a:t>
            </a:r>
            <a:r>
              <a:rPr lang="mr-IN" dirty="0" smtClean="0"/>
              <a:t>–</a:t>
            </a:r>
            <a:r>
              <a:rPr lang="en-US" dirty="0" smtClean="0"/>
              <a:t> 20PB</a:t>
            </a:r>
          </a:p>
          <a:p>
            <a:pPr lvl="1"/>
            <a:r>
              <a:rPr lang="en-US" dirty="0"/>
              <a:t>e</a:t>
            </a:r>
            <a:r>
              <a:rPr lang="en-US" dirty="0" smtClean="0"/>
              <a:t>xpandable to 100PB with additional $2M media</a:t>
            </a:r>
          </a:p>
          <a:p>
            <a:pPr lvl="1"/>
            <a:r>
              <a:rPr lang="en-US" dirty="0" smtClean="0"/>
              <a:t>$5.5M for 100PB for 5 years</a:t>
            </a:r>
          </a:p>
          <a:p>
            <a:r>
              <a:rPr lang="en-US" dirty="0" smtClean="0"/>
              <a:t>Glacier</a:t>
            </a:r>
          </a:p>
          <a:p>
            <a:pPr lvl="1"/>
            <a:r>
              <a:rPr lang="en-US" dirty="0" smtClean="0"/>
              <a:t>Retention cost for 77PB is $10M/</a:t>
            </a:r>
            <a:r>
              <a:rPr lang="en-US" dirty="0" err="1" smtClean="0"/>
              <a:t>yr</a:t>
            </a:r>
            <a:endParaRPr lang="en-US" dirty="0" smtClean="0"/>
          </a:p>
          <a:p>
            <a:pPr lvl="1"/>
            <a:r>
              <a:rPr lang="en-US" dirty="0" smtClean="0"/>
              <a:t>Allows 5% retrieval for free </a:t>
            </a:r>
            <a:r>
              <a:rPr lang="mr-IN" dirty="0" smtClean="0"/>
              <a:t>–</a:t>
            </a:r>
            <a:r>
              <a:rPr lang="en-US" dirty="0" smtClean="0"/>
              <a:t> retention in this case is more expensive </a:t>
            </a:r>
          </a:p>
        </p:txBody>
      </p:sp>
      <p:sp>
        <p:nvSpPr>
          <p:cNvPr id="4" name="Slide Number Placeholder 3"/>
          <p:cNvSpPr>
            <a:spLocks noGrp="1"/>
          </p:cNvSpPr>
          <p:nvPr>
            <p:ph type="sldNum" sz="quarter" idx="4"/>
          </p:nvPr>
        </p:nvSpPr>
        <p:spPr/>
        <p:txBody>
          <a:bodyPr/>
          <a:lstStyle/>
          <a:p>
            <a:r>
              <a:rPr lang="en-US" smtClean="0"/>
              <a:t>- </a:t>
            </a:r>
            <a:fld id="{D174BAF6-F8F2-EF4F-936C-8DF63288C82F}" type="slidenum">
              <a:rPr lang="en-US" smtClean="0"/>
              <a:pPr/>
              <a:t>31</a:t>
            </a:fld>
            <a:r>
              <a:rPr lang="en-US" smtClean="0"/>
              <a:t> -</a:t>
            </a:r>
            <a:endParaRPr lang="en-US" dirty="0"/>
          </a:p>
        </p:txBody>
      </p:sp>
    </p:spTree>
    <p:extLst>
      <p:ext uri="{BB962C8B-B14F-4D97-AF65-F5344CB8AC3E}">
        <p14:creationId xmlns:p14="http://schemas.microsoft.com/office/powerpoint/2010/main" val="241012655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3592 Cartridge Details</a:t>
            </a:r>
            <a:endParaRPr lang="en-US" dirty="0"/>
          </a:p>
        </p:txBody>
      </p:sp>
      <p:sp>
        <p:nvSpPr>
          <p:cNvPr id="3" name="Slide Number Placeholder 2"/>
          <p:cNvSpPr>
            <a:spLocks noGrp="1"/>
          </p:cNvSpPr>
          <p:nvPr>
            <p:ph type="sldNum" sz="quarter" idx="10"/>
          </p:nvPr>
        </p:nvSpPr>
        <p:spPr/>
        <p:txBody>
          <a:bodyPr/>
          <a:lstStyle/>
          <a:p>
            <a:r>
              <a:rPr lang="en-US" smtClean="0"/>
              <a:t>- </a:t>
            </a:r>
            <a:fld id="{D174BAF6-F8F2-EF4F-936C-8DF63288C82F}" type="slidenum">
              <a:rPr lang="en-US" smtClean="0"/>
              <a:pPr/>
              <a:t>32</a:t>
            </a:fld>
            <a:r>
              <a:rPr lang="en-US" smtClean="0"/>
              <a:t> -</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3770" y="1095863"/>
            <a:ext cx="7611598" cy="5708698"/>
          </a:xfrm>
          <a:prstGeom prst="rect">
            <a:avLst/>
          </a:prstGeom>
        </p:spPr>
      </p:pic>
    </p:spTree>
    <p:extLst>
      <p:ext uri="{BB962C8B-B14F-4D97-AF65-F5344CB8AC3E}">
        <p14:creationId xmlns:p14="http://schemas.microsoft.com/office/powerpoint/2010/main" val="359007234"/>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LTO v. Enterprise Media</a:t>
            </a:r>
            <a:endParaRPr lang="en-US" dirty="0"/>
          </a:p>
        </p:txBody>
      </p:sp>
      <p:sp>
        <p:nvSpPr>
          <p:cNvPr id="3" name="Slide Number Placeholder 2"/>
          <p:cNvSpPr>
            <a:spLocks noGrp="1"/>
          </p:cNvSpPr>
          <p:nvPr>
            <p:ph type="sldNum" sz="quarter" idx="10"/>
          </p:nvPr>
        </p:nvSpPr>
        <p:spPr/>
        <p:txBody>
          <a:bodyPr/>
          <a:lstStyle/>
          <a:p>
            <a:r>
              <a:rPr lang="en-US" smtClean="0"/>
              <a:t>- </a:t>
            </a:r>
            <a:fld id="{D174BAF6-F8F2-EF4F-936C-8DF63288C82F}" type="slidenum">
              <a:rPr lang="en-US" smtClean="0"/>
              <a:pPr/>
              <a:t>33</a:t>
            </a:fld>
            <a:r>
              <a:rPr lang="en-US" smtClean="0"/>
              <a:t> -</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2168" y="1081453"/>
            <a:ext cx="5667131" cy="5698791"/>
          </a:xfrm>
          <a:prstGeom prst="rect">
            <a:avLst/>
          </a:prstGeom>
        </p:spPr>
      </p:pic>
    </p:spTree>
    <p:extLst>
      <p:ext uri="{BB962C8B-B14F-4D97-AF65-F5344CB8AC3E}">
        <p14:creationId xmlns:p14="http://schemas.microsoft.com/office/powerpoint/2010/main" val="1478509210"/>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LTO vs. 3592 Media</a:t>
            </a:r>
            <a:endParaRPr lang="en-US" dirty="0"/>
          </a:p>
        </p:txBody>
      </p:sp>
      <p:sp>
        <p:nvSpPr>
          <p:cNvPr id="3" name="Slide Number Placeholder 2"/>
          <p:cNvSpPr>
            <a:spLocks noGrp="1"/>
          </p:cNvSpPr>
          <p:nvPr>
            <p:ph type="sldNum" sz="quarter" idx="10"/>
          </p:nvPr>
        </p:nvSpPr>
        <p:spPr/>
        <p:txBody>
          <a:bodyPr/>
          <a:lstStyle/>
          <a:p>
            <a:r>
              <a:rPr lang="en-US" smtClean="0"/>
              <a:t>- </a:t>
            </a:r>
            <a:fld id="{D174BAF6-F8F2-EF4F-936C-8DF63288C82F}" type="slidenum">
              <a:rPr lang="en-US" smtClean="0"/>
              <a:pPr/>
              <a:t>34</a:t>
            </a:fld>
            <a:r>
              <a:rPr lang="en-US" smtClean="0"/>
              <a:t> -</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2422" y="1109051"/>
            <a:ext cx="7499838" cy="5624879"/>
          </a:xfrm>
          <a:prstGeom prst="rect">
            <a:avLst/>
          </a:prstGeom>
        </p:spPr>
      </p:pic>
    </p:spTree>
    <p:extLst>
      <p:ext uri="{BB962C8B-B14F-4D97-AF65-F5344CB8AC3E}">
        <p14:creationId xmlns:p14="http://schemas.microsoft.com/office/powerpoint/2010/main" val="2126399128"/>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Shape 338"/>
        <p:cNvGrpSpPr/>
        <p:nvPr/>
      </p:nvGrpSpPr>
      <p:grpSpPr>
        <a:xfrm>
          <a:off x="0" y="0"/>
          <a:ext cx="0" cy="0"/>
          <a:chOff x="0" y="0"/>
          <a:chExt cx="0" cy="0"/>
        </a:xfrm>
      </p:grpSpPr>
      <p:sp>
        <p:nvSpPr>
          <p:cNvPr id="339" name="Shape 339"/>
          <p:cNvSpPr txBox="1">
            <a:spLocks noGrp="1"/>
          </p:cNvSpPr>
          <p:nvPr>
            <p:ph type="title"/>
          </p:nvPr>
        </p:nvSpPr>
        <p:spPr>
          <a:xfrm>
            <a:off x="360342" y="179868"/>
            <a:ext cx="6819000" cy="769600"/>
          </a:xfrm>
          <a:prstGeom prst="rect">
            <a:avLst/>
          </a:prstGeom>
        </p:spPr>
        <p:txBody>
          <a:bodyPr wrap="square" lIns="91425" tIns="91425" rIns="91425" bIns="91425" anchor="b" anchorCtr="0">
            <a:noAutofit/>
          </a:bodyPr>
          <a:lstStyle/>
          <a:p>
            <a:pPr lvl="0" rtl="0">
              <a:spcBef>
                <a:spcPts val="0"/>
              </a:spcBef>
              <a:buNone/>
            </a:pPr>
            <a:r>
              <a:rPr lang="en" dirty="0"/>
              <a:t>Cori is NERSC’s Newest System</a:t>
            </a:r>
          </a:p>
        </p:txBody>
      </p:sp>
      <p:sp>
        <p:nvSpPr>
          <p:cNvPr id="340" name="Shape 340"/>
          <p:cNvSpPr txBox="1">
            <a:spLocks noGrp="1"/>
          </p:cNvSpPr>
          <p:nvPr>
            <p:ph type="body" idx="1"/>
          </p:nvPr>
        </p:nvSpPr>
        <p:spPr>
          <a:xfrm>
            <a:off x="457200" y="1100934"/>
            <a:ext cx="8686800" cy="4979200"/>
          </a:xfrm>
          <a:prstGeom prst="rect">
            <a:avLst/>
          </a:prstGeom>
        </p:spPr>
        <p:txBody>
          <a:bodyPr wrap="square" lIns="91425" tIns="91425" rIns="91425" bIns="91425" anchor="t" anchorCtr="0">
            <a:noAutofit/>
          </a:bodyPr>
          <a:lstStyle/>
          <a:p>
            <a:pPr marL="457200" lvl="0" indent="-355600" rtl="0">
              <a:lnSpc>
                <a:spcPct val="100000"/>
              </a:lnSpc>
              <a:spcBef>
                <a:spcPts val="0"/>
              </a:spcBef>
              <a:spcAft>
                <a:spcPts val="0"/>
              </a:spcAft>
              <a:buClr>
                <a:schemeClr val="dk2"/>
              </a:buClr>
              <a:buSzPct val="100000"/>
            </a:pPr>
            <a:r>
              <a:rPr lang="en" sz="2400" dirty="0"/>
              <a:t>Heterogeneous compute architecture</a:t>
            </a:r>
          </a:p>
          <a:p>
            <a:pPr marL="457200" lvl="0" indent="-355600" rtl="0">
              <a:lnSpc>
                <a:spcPct val="100000"/>
              </a:lnSpc>
              <a:spcBef>
                <a:spcPts val="0"/>
              </a:spcBef>
              <a:spcAft>
                <a:spcPts val="0"/>
              </a:spcAft>
              <a:buClr>
                <a:schemeClr val="dk2"/>
              </a:buClr>
              <a:buSzPct val="100000"/>
            </a:pPr>
            <a:r>
              <a:rPr lang="en" sz="2400" dirty="0"/>
              <a:t>2004 Dual socket Haswell nodes (32 cores per node at 2.3 GHz)</a:t>
            </a:r>
          </a:p>
          <a:p>
            <a:pPr marL="457200" lvl="0" indent="-355600" rtl="0">
              <a:spcBef>
                <a:spcPts val="0"/>
              </a:spcBef>
              <a:spcAft>
                <a:spcPts val="0"/>
              </a:spcAft>
              <a:buClr>
                <a:schemeClr val="dk2"/>
              </a:buClr>
              <a:buSzPct val="100000"/>
            </a:pPr>
            <a:r>
              <a:rPr lang="en" sz="2400" dirty="0"/>
              <a:t>9,300 Intel Knights Landing compute nodes</a:t>
            </a:r>
          </a:p>
          <a:p>
            <a:pPr marL="914400" lvl="1" indent="-355600" rtl="0">
              <a:lnSpc>
                <a:spcPct val="100000"/>
              </a:lnSpc>
              <a:spcBef>
                <a:spcPts val="0"/>
              </a:spcBef>
              <a:spcAft>
                <a:spcPts val="0"/>
              </a:spcAft>
              <a:buClr>
                <a:schemeClr val="dk2"/>
              </a:buClr>
              <a:buSzPct val="100000"/>
            </a:pPr>
            <a:r>
              <a:rPr lang="en" b="1" dirty="0"/>
              <a:t>68 cores per node</a:t>
            </a:r>
          </a:p>
          <a:p>
            <a:pPr marL="914400" lvl="1" indent="-355600" rtl="0">
              <a:lnSpc>
                <a:spcPct val="100000"/>
              </a:lnSpc>
              <a:spcBef>
                <a:spcPts val="0"/>
              </a:spcBef>
              <a:spcAft>
                <a:spcPts val="0"/>
              </a:spcAft>
              <a:buClr>
                <a:schemeClr val="dk2"/>
              </a:buClr>
              <a:buSzPct val="100000"/>
            </a:pPr>
            <a:r>
              <a:rPr lang="en" b="1" dirty="0"/>
              <a:t>16GB on-package high-bandwidth memory at ~</a:t>
            </a:r>
            <a:r>
              <a:rPr lang="en" b="1" dirty="0" smtClean="0"/>
              <a:t>490GB/s</a:t>
            </a:r>
            <a:endParaRPr lang="en" b="1" dirty="0"/>
          </a:p>
          <a:p>
            <a:pPr marL="914400" lvl="1" indent="-355600" rtl="0">
              <a:lnSpc>
                <a:spcPct val="100000"/>
              </a:lnSpc>
              <a:spcBef>
                <a:spcPts val="0"/>
              </a:spcBef>
              <a:spcAft>
                <a:spcPts val="0"/>
              </a:spcAft>
              <a:buClr>
                <a:schemeClr val="dk2"/>
              </a:buClr>
              <a:buSzPct val="100000"/>
            </a:pPr>
            <a:r>
              <a:rPr lang="en" b="1" dirty="0"/>
              <a:t>96 GB DRAM</a:t>
            </a:r>
          </a:p>
          <a:p>
            <a:pPr marL="457200" lvl="0" indent="-355600" rtl="0">
              <a:lnSpc>
                <a:spcPct val="100000"/>
              </a:lnSpc>
              <a:spcBef>
                <a:spcPts val="0"/>
              </a:spcBef>
              <a:spcAft>
                <a:spcPts val="0"/>
              </a:spcAft>
              <a:buClr>
                <a:schemeClr val="dk2"/>
              </a:buClr>
              <a:buSzPct val="100000"/>
            </a:pPr>
            <a:r>
              <a:rPr lang="en" sz="2400" dirty="0"/>
              <a:t>Storage</a:t>
            </a:r>
          </a:p>
          <a:p>
            <a:pPr marL="914400" lvl="1" indent="-355600" rtl="0">
              <a:lnSpc>
                <a:spcPct val="100000"/>
              </a:lnSpc>
              <a:spcBef>
                <a:spcPts val="0"/>
              </a:spcBef>
              <a:spcAft>
                <a:spcPts val="0"/>
              </a:spcAft>
              <a:buClr>
                <a:schemeClr val="dk2"/>
              </a:buClr>
              <a:buSzPct val="100000"/>
            </a:pPr>
            <a:r>
              <a:rPr lang="en" b="1" dirty="0"/>
              <a:t>NVRAM Burst Buffer with 1.6PB of disk and 1.7TB/sec</a:t>
            </a:r>
          </a:p>
          <a:p>
            <a:pPr marL="914400" lvl="1" indent="-355600" rtl="0">
              <a:lnSpc>
                <a:spcPct val="100000"/>
              </a:lnSpc>
              <a:spcBef>
                <a:spcPts val="0"/>
              </a:spcBef>
              <a:spcAft>
                <a:spcPts val="0"/>
              </a:spcAft>
              <a:buClr>
                <a:schemeClr val="dk2"/>
              </a:buClr>
              <a:buSzPct val="100000"/>
            </a:pPr>
            <a:r>
              <a:rPr lang="en" b="1" dirty="0"/>
              <a:t>28 PB of disk, &gt;700 GB/sec I/O bandwidth in </a:t>
            </a:r>
            <a:r>
              <a:rPr lang="en" b="1" dirty="0" err="1"/>
              <a:t>Lustre</a:t>
            </a:r>
            <a:r>
              <a:rPr lang="en" b="1" dirty="0"/>
              <a:t> </a:t>
            </a:r>
            <a:r>
              <a:rPr lang="en" b="1" dirty="0" smtClean="0"/>
              <a:t>bandwidth</a:t>
            </a:r>
            <a:endParaRPr lang="en-US" b="1" dirty="0"/>
          </a:p>
          <a:p>
            <a:pPr marL="514350" indent="-355600">
              <a:spcBef>
                <a:spcPts val="0"/>
              </a:spcBef>
              <a:buClr>
                <a:schemeClr val="dk2"/>
              </a:buClr>
              <a:buSzPct val="100000"/>
            </a:pPr>
            <a:r>
              <a:rPr lang="en-US" sz="2400" dirty="0" smtClean="0"/>
              <a:t>Plans for NERSC-9 Underway</a:t>
            </a:r>
            <a:endParaRPr sz="2400" dirty="0"/>
          </a:p>
        </p:txBody>
      </p:sp>
      <p:pic>
        <p:nvPicPr>
          <p:cNvPr id="341" name="Shape 341"/>
          <p:cNvPicPr preferRelativeResize="0"/>
          <p:nvPr/>
        </p:nvPicPr>
        <p:blipFill>
          <a:blip r:embed="rId3">
            <a:alphaModFix/>
          </a:blip>
          <a:stretch>
            <a:fillRect/>
          </a:stretch>
        </p:blipFill>
        <p:spPr>
          <a:xfrm>
            <a:off x="1954725" y="5679367"/>
            <a:ext cx="6407300" cy="1003300"/>
          </a:xfrm>
          <a:prstGeom prst="rect">
            <a:avLst/>
          </a:prstGeom>
          <a:noFill/>
          <a:ln>
            <a:noFill/>
          </a:ln>
        </p:spPr>
      </p:pic>
    </p:spTree>
    <p:extLst>
      <p:ext uri="{BB962C8B-B14F-4D97-AF65-F5344CB8AC3E}">
        <p14:creationId xmlns:p14="http://schemas.microsoft.com/office/powerpoint/2010/main" val="756986804"/>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NERSC Resources at a Glance</a:t>
            </a:r>
            <a:endParaRPr lang="en-US" dirty="0"/>
          </a:p>
        </p:txBody>
      </p:sp>
      <p:sp>
        <p:nvSpPr>
          <p:cNvPr id="4" name="Slide Number Placeholder 3"/>
          <p:cNvSpPr>
            <a:spLocks noGrp="1"/>
          </p:cNvSpPr>
          <p:nvPr>
            <p:ph type="sldNum" sz="quarter" idx="4"/>
          </p:nvPr>
        </p:nvSpPr>
        <p:spPr/>
        <p:txBody>
          <a:bodyPr/>
          <a:lstStyle/>
          <a:p>
            <a:r>
              <a:rPr lang="en-US" smtClean="0"/>
              <a:t>- </a:t>
            </a:r>
            <a:fld id="{D174BAF6-F8F2-EF4F-936C-8DF63288C82F}" type="slidenum">
              <a:rPr lang="en-US" smtClean="0"/>
              <a:pPr/>
              <a:t>36</a:t>
            </a:fld>
            <a:r>
              <a:rPr lang="en-US" smtClean="0"/>
              <a:t> -</a:t>
            </a:r>
            <a:endParaRPr lang="en-US" dirty="0"/>
          </a:p>
        </p:txBody>
      </p:sp>
      <p:pic>
        <p:nvPicPr>
          <p:cNvPr id="5" name="Picture 4" descr="NERSC-Cabinet-Cori.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701742" y="1099844"/>
            <a:ext cx="5322659" cy="1722038"/>
          </a:xfrm>
          <a:prstGeom prst="rect">
            <a:avLst/>
          </a:prstGeom>
        </p:spPr>
      </p:pic>
      <p:pic>
        <p:nvPicPr>
          <p:cNvPr id="7" name="Picture 6" descr="edison_qbr.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81124" y="1951669"/>
            <a:ext cx="3262579" cy="1839338"/>
          </a:xfrm>
          <a:prstGeom prst="rect">
            <a:avLst/>
          </a:prstGeom>
        </p:spPr>
      </p:pic>
      <p:pic>
        <p:nvPicPr>
          <p:cNvPr id="8" name="Picture 7" descr="HPSS-09-vert.gif"/>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400701" y="2809999"/>
            <a:ext cx="2070623" cy="3122500"/>
          </a:xfrm>
          <a:prstGeom prst="rect">
            <a:avLst/>
          </a:prstGeom>
        </p:spPr>
      </p:pic>
      <p:pic>
        <p:nvPicPr>
          <p:cNvPr id="9" name="Picture 8" descr="NGF.jpe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440896" y="4088365"/>
            <a:ext cx="2818399" cy="1875516"/>
          </a:xfrm>
          <a:prstGeom prst="rect">
            <a:avLst/>
          </a:prstGeom>
        </p:spPr>
      </p:pic>
      <p:sp>
        <p:nvSpPr>
          <p:cNvPr id="10" name="TextBox 9"/>
          <p:cNvSpPr txBox="1"/>
          <p:nvPr/>
        </p:nvSpPr>
        <p:spPr>
          <a:xfrm>
            <a:off x="1537259" y="1099844"/>
            <a:ext cx="2232599" cy="646331"/>
          </a:xfrm>
          <a:prstGeom prst="rect">
            <a:avLst/>
          </a:prstGeom>
          <a:noFill/>
        </p:spPr>
        <p:txBody>
          <a:bodyPr wrap="none" rtlCol="0">
            <a:spAutoFit/>
          </a:bodyPr>
          <a:lstStyle/>
          <a:p>
            <a:r>
              <a:rPr lang="en-US" dirty="0" smtClean="0"/>
              <a:t>Cori: 30PFs, 30PB disk</a:t>
            </a:r>
          </a:p>
          <a:p>
            <a:r>
              <a:rPr lang="en-US" dirty="0" smtClean="0"/>
              <a:t>Deployed: 2015/2016</a:t>
            </a:r>
          </a:p>
        </p:txBody>
      </p:sp>
      <p:sp>
        <p:nvSpPr>
          <p:cNvPr id="11" name="TextBox 10"/>
          <p:cNvSpPr txBox="1"/>
          <p:nvPr/>
        </p:nvSpPr>
        <p:spPr>
          <a:xfrm>
            <a:off x="0" y="3351016"/>
            <a:ext cx="2352824" cy="646331"/>
          </a:xfrm>
          <a:prstGeom prst="rect">
            <a:avLst/>
          </a:prstGeom>
          <a:noFill/>
        </p:spPr>
        <p:txBody>
          <a:bodyPr wrap="none" rtlCol="0">
            <a:spAutoFit/>
          </a:bodyPr>
          <a:lstStyle/>
          <a:p>
            <a:r>
              <a:rPr lang="en-US" dirty="0" smtClean="0"/>
              <a:t>Edison: ~3PFs, 8PB disk</a:t>
            </a:r>
          </a:p>
          <a:p>
            <a:r>
              <a:rPr lang="en-US" dirty="0" smtClean="0"/>
              <a:t>Deployed: 2013</a:t>
            </a:r>
          </a:p>
        </p:txBody>
      </p:sp>
      <p:sp>
        <p:nvSpPr>
          <p:cNvPr id="12" name="TextBox 11"/>
          <p:cNvSpPr txBox="1"/>
          <p:nvPr/>
        </p:nvSpPr>
        <p:spPr>
          <a:xfrm>
            <a:off x="162651" y="6006237"/>
            <a:ext cx="2625975" cy="369332"/>
          </a:xfrm>
          <a:prstGeom prst="rect">
            <a:avLst/>
          </a:prstGeom>
          <a:noFill/>
        </p:spPr>
        <p:txBody>
          <a:bodyPr wrap="none" rtlCol="0">
            <a:spAutoFit/>
          </a:bodyPr>
          <a:lstStyle/>
          <a:p>
            <a:r>
              <a:rPr lang="en-US" dirty="0" smtClean="0"/>
              <a:t>Global File System: 20 PBs</a:t>
            </a:r>
          </a:p>
        </p:txBody>
      </p:sp>
      <p:sp>
        <p:nvSpPr>
          <p:cNvPr id="13" name="TextBox 12"/>
          <p:cNvSpPr txBox="1"/>
          <p:nvPr/>
        </p:nvSpPr>
        <p:spPr>
          <a:xfrm>
            <a:off x="5172905" y="5999473"/>
            <a:ext cx="2380332" cy="369332"/>
          </a:xfrm>
          <a:prstGeom prst="rect">
            <a:avLst/>
          </a:prstGeom>
          <a:noFill/>
        </p:spPr>
        <p:txBody>
          <a:bodyPr wrap="none" rtlCol="0">
            <a:spAutoFit/>
          </a:bodyPr>
          <a:lstStyle/>
          <a:p>
            <a:r>
              <a:rPr lang="en-US" dirty="0" smtClean="0"/>
              <a:t>HPSS Archive: ~140 PBs</a:t>
            </a:r>
          </a:p>
        </p:txBody>
      </p:sp>
    </p:spTree>
    <p:extLst>
      <p:ext uri="{BB962C8B-B14F-4D97-AF65-F5344CB8AC3E}">
        <p14:creationId xmlns:p14="http://schemas.microsoft.com/office/powerpoint/2010/main" val="2043652838"/>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HPSS Archive </a:t>
            </a:r>
            <a:r>
              <a:rPr lang="mr-IN" dirty="0" smtClean="0"/>
              <a:t>–</a:t>
            </a:r>
            <a:r>
              <a:rPr lang="en-US" dirty="0" smtClean="0"/>
              <a:t> Loose timeline</a:t>
            </a:r>
            <a:endParaRPr lang="en-US" dirty="0"/>
          </a:p>
        </p:txBody>
      </p:sp>
      <p:sp>
        <p:nvSpPr>
          <p:cNvPr id="3" name="Content Placeholder 2"/>
          <p:cNvSpPr>
            <a:spLocks noGrp="1"/>
          </p:cNvSpPr>
          <p:nvPr>
            <p:ph idx="1"/>
          </p:nvPr>
        </p:nvSpPr>
        <p:spPr/>
        <p:txBody>
          <a:bodyPr>
            <a:normAutofit fontScale="55000" lnSpcReduction="20000"/>
          </a:bodyPr>
          <a:lstStyle/>
          <a:p>
            <a:pPr marL="0" indent="0">
              <a:buNone/>
            </a:pPr>
            <a:r>
              <a:rPr lang="en-US" dirty="0" smtClean="0"/>
              <a:t>April:</a:t>
            </a:r>
            <a:endParaRPr lang="en-US" dirty="0"/>
          </a:p>
          <a:p>
            <a:r>
              <a:rPr lang="en-US" dirty="0"/>
              <a:t>TS4500s w/integrated cooling </a:t>
            </a:r>
            <a:r>
              <a:rPr lang="en-US" dirty="0" smtClean="0"/>
              <a:t>were </a:t>
            </a:r>
            <a:r>
              <a:rPr lang="en-US" dirty="0"/>
              <a:t>delivered at BDC</a:t>
            </a:r>
          </a:p>
          <a:p>
            <a:pPr marL="0" indent="0">
              <a:buNone/>
            </a:pPr>
            <a:r>
              <a:rPr lang="en-US" dirty="0" smtClean="0"/>
              <a:t>May:</a:t>
            </a:r>
          </a:p>
          <a:p>
            <a:r>
              <a:rPr lang="en-US" dirty="0" smtClean="0"/>
              <a:t>½ Disk Cache + ½ of disk movers moved to Berkeley DC (BDC)</a:t>
            </a:r>
          </a:p>
          <a:p>
            <a:pPr lvl="1"/>
            <a:r>
              <a:rPr lang="en-US" dirty="0" smtClean="0"/>
              <a:t>Not yet enabled, just in preparation</a:t>
            </a:r>
          </a:p>
          <a:p>
            <a:r>
              <a:rPr lang="en-US" dirty="0"/>
              <a:t>½ Disk Cache + ½ of disk movers </a:t>
            </a:r>
            <a:r>
              <a:rPr lang="en-US" dirty="0" smtClean="0"/>
              <a:t>remain at Oakland </a:t>
            </a:r>
          </a:p>
          <a:p>
            <a:pPr marL="0" indent="0">
              <a:buNone/>
            </a:pPr>
            <a:r>
              <a:rPr lang="en-US" dirty="0" smtClean="0"/>
              <a:t>June:</a:t>
            </a:r>
          </a:p>
          <a:p>
            <a:r>
              <a:rPr lang="en-US" dirty="0"/>
              <a:t>TS4500s w/integrated cooling </a:t>
            </a:r>
            <a:r>
              <a:rPr lang="en-US" dirty="0" smtClean="0"/>
              <a:t>installed at BDC</a:t>
            </a:r>
          </a:p>
          <a:p>
            <a:pPr marL="0" indent="0">
              <a:buNone/>
            </a:pPr>
            <a:r>
              <a:rPr lang="en-US" dirty="0" smtClean="0"/>
              <a:t>July:</a:t>
            </a:r>
          </a:p>
          <a:p>
            <a:r>
              <a:rPr lang="en-US" dirty="0" smtClean="0"/>
              <a:t>Move HPSS core server to BDC</a:t>
            </a:r>
          </a:p>
          <a:p>
            <a:r>
              <a:rPr lang="en-US" dirty="0" smtClean="0"/>
              <a:t>Enable ½ Disk Cache, ½ disk movers at BDC</a:t>
            </a:r>
          </a:p>
          <a:p>
            <a:r>
              <a:rPr lang="en-US" dirty="0" smtClean="0"/>
              <a:t>Enable Writes to new library at BDC</a:t>
            </a:r>
          </a:p>
          <a:p>
            <a:r>
              <a:rPr lang="en-US" dirty="0" smtClean="0"/>
              <a:t>Oakland tapes now read-only [user access, repacks]</a:t>
            </a:r>
          </a:p>
          <a:p>
            <a:r>
              <a:rPr lang="en-US" dirty="0"/>
              <a:t>R</a:t>
            </a:r>
            <a:r>
              <a:rPr lang="en-US" dirty="0" smtClean="0"/>
              <a:t>emaining ½ disk </a:t>
            </a:r>
            <a:r>
              <a:rPr lang="en-US" dirty="0"/>
              <a:t>cache </a:t>
            </a:r>
            <a:r>
              <a:rPr lang="en-US" dirty="0" smtClean="0"/>
              <a:t>made read-only, drained</a:t>
            </a:r>
            <a:endParaRPr lang="en-US" dirty="0"/>
          </a:p>
          <a:p>
            <a:r>
              <a:rPr lang="en-US" dirty="0" smtClean="0"/>
              <a:t>Move remaining ½ disk cache, movers to BDC</a:t>
            </a:r>
          </a:p>
          <a:p>
            <a:r>
              <a:rPr lang="en-US" dirty="0" smtClean="0"/>
              <a:t>Data migrated to BDC via HPSS “repack” functionality </a:t>
            </a:r>
          </a:p>
          <a:p>
            <a:pPr lvl="1"/>
            <a:r>
              <a:rPr lang="en-US" dirty="0" smtClean="0"/>
              <a:t>&gt;= 20 Oracle T10KC source drives at Oakland</a:t>
            </a:r>
          </a:p>
          <a:p>
            <a:pPr lvl="1"/>
            <a:r>
              <a:rPr lang="en-US" dirty="0" smtClean="0"/>
              <a:t>&gt;= 20 TS1155 destination drives at BDC</a:t>
            </a:r>
          </a:p>
          <a:p>
            <a:pPr lvl="1"/>
            <a:r>
              <a:rPr lang="en-US" dirty="0" smtClean="0"/>
              <a:t>400Gbps Oakland </a:t>
            </a:r>
            <a:r>
              <a:rPr lang="en-US" dirty="0" smtClean="0">
                <a:sym typeface="Wingdings"/>
              </a:rPr>
              <a:t>&lt;-&gt; BDC link</a:t>
            </a:r>
          </a:p>
          <a:p>
            <a:pPr marL="0" indent="0">
              <a:buNone/>
            </a:pPr>
            <a:r>
              <a:rPr lang="en-US" dirty="0" smtClean="0">
                <a:sym typeface="Wingdings"/>
              </a:rPr>
              <a:t>2020 (or earlier?) data migration complete</a:t>
            </a:r>
          </a:p>
          <a:p>
            <a:r>
              <a:rPr lang="en-US" dirty="0" smtClean="0">
                <a:sym typeface="Wingdings"/>
              </a:rPr>
              <a:t>We’re not in Oakland any more, Dorothy.</a:t>
            </a:r>
            <a:endParaRPr lang="en-US" dirty="0" smtClean="0"/>
          </a:p>
        </p:txBody>
      </p:sp>
      <p:sp>
        <p:nvSpPr>
          <p:cNvPr id="4" name="Slide Number Placeholder 3"/>
          <p:cNvSpPr>
            <a:spLocks noGrp="1"/>
          </p:cNvSpPr>
          <p:nvPr>
            <p:ph type="sldNum" sz="quarter" idx="4"/>
          </p:nvPr>
        </p:nvSpPr>
        <p:spPr>
          <a:xfrm>
            <a:off x="4116656" y="6368805"/>
            <a:ext cx="925708" cy="365125"/>
          </a:xfrm>
          <a:prstGeom prst="rect">
            <a:avLst/>
          </a:prstGeom>
        </p:spPr>
        <p:txBody>
          <a:bodyPr/>
          <a:lstStyle/>
          <a:p>
            <a:r>
              <a:rPr lang="en-US" smtClean="0"/>
              <a:t>- </a:t>
            </a:r>
            <a:fld id="{D174BAF6-F8F2-EF4F-936C-8DF63288C82F}" type="slidenum">
              <a:rPr lang="en-US" smtClean="0"/>
              <a:pPr/>
              <a:t>37</a:t>
            </a:fld>
            <a:r>
              <a:rPr lang="en-US" smtClean="0"/>
              <a:t> -</a:t>
            </a:r>
            <a:endParaRPr lang="en-US" dirty="0"/>
          </a:p>
        </p:txBody>
      </p:sp>
    </p:spTree>
    <p:extLst>
      <p:ext uri="{BB962C8B-B14F-4D97-AF65-F5344CB8AC3E}">
        <p14:creationId xmlns:p14="http://schemas.microsoft.com/office/powerpoint/2010/main" val="1652470059"/>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ChangeArrowheads="1"/>
          </p:cNvSpPr>
          <p:nvPr>
            <p:ph type="title"/>
          </p:nvPr>
        </p:nvSpPr>
        <p:spPr>
          <a:xfrm>
            <a:off x="360341" y="179868"/>
            <a:ext cx="7020599" cy="769479"/>
          </a:xfrm>
        </p:spPr>
        <p:txBody>
          <a:bodyPr>
            <a:normAutofit fontScale="90000"/>
          </a:bodyPr>
          <a:lstStyle/>
          <a:p>
            <a:pPr marL="0" indent="0"/>
            <a:r>
              <a:rPr lang="en-US" dirty="0" smtClean="0"/>
              <a:t>NERSC is the mission HPC computing center for the DOE Office of Science</a:t>
            </a:r>
            <a:endParaRPr lang="en-US" dirty="0">
              <a:solidFill>
                <a:srgbClr val="FF0000"/>
              </a:solidFill>
            </a:endParaRPr>
          </a:p>
        </p:txBody>
      </p:sp>
      <p:sp>
        <p:nvSpPr>
          <p:cNvPr id="77827" name="Rectangle 3"/>
          <p:cNvSpPr>
            <a:spLocks noGrp="1" noChangeArrowheads="1"/>
          </p:cNvSpPr>
          <p:nvPr>
            <p:ph idx="1"/>
          </p:nvPr>
        </p:nvSpPr>
        <p:spPr>
          <a:xfrm>
            <a:off x="147158" y="1174911"/>
            <a:ext cx="6074901" cy="5382090"/>
          </a:xfrm>
        </p:spPr>
        <p:txBody>
          <a:bodyPr>
            <a:normAutofit lnSpcReduction="10000"/>
          </a:bodyPr>
          <a:lstStyle/>
          <a:p>
            <a:pPr>
              <a:spcBef>
                <a:spcPts val="0"/>
              </a:spcBef>
              <a:spcAft>
                <a:spcPts val="1800"/>
              </a:spcAft>
            </a:pPr>
            <a:r>
              <a:rPr lang="en-US" dirty="0" smtClean="0">
                <a:ea typeface="Arial" charset="0"/>
                <a:cs typeface="Arial" charset="0"/>
              </a:rPr>
              <a:t>HPC and data systems for the broad Office of Science community</a:t>
            </a:r>
          </a:p>
          <a:p>
            <a:pPr>
              <a:spcBef>
                <a:spcPts val="0"/>
              </a:spcBef>
              <a:spcAft>
                <a:spcPts val="1800"/>
              </a:spcAft>
            </a:pPr>
            <a:r>
              <a:rPr lang="en-US" dirty="0" smtClean="0">
                <a:ea typeface="Arial" charset="0"/>
                <a:cs typeface="Arial" charset="0"/>
              </a:rPr>
              <a:t>Approximately 7,000 users and 750 projects</a:t>
            </a:r>
          </a:p>
          <a:p>
            <a:pPr>
              <a:spcBef>
                <a:spcPts val="0"/>
              </a:spcBef>
              <a:spcAft>
                <a:spcPts val="1800"/>
              </a:spcAft>
            </a:pPr>
            <a:r>
              <a:rPr lang="en-US" dirty="0" smtClean="0">
                <a:ea typeface="Arial" charset="0"/>
                <a:cs typeface="Arial" charset="0"/>
              </a:rPr>
              <a:t>Diverse workload type and size</a:t>
            </a:r>
          </a:p>
          <a:p>
            <a:pPr lvl="1">
              <a:spcBef>
                <a:spcPts val="0"/>
              </a:spcBef>
              <a:spcAft>
                <a:spcPts val="1800"/>
              </a:spcAft>
            </a:pPr>
            <a:r>
              <a:rPr lang="en-US" dirty="0">
                <a:ea typeface="Arial" charset="0"/>
                <a:cs typeface="Arial" charset="0"/>
              </a:rPr>
              <a:t>Biology,  </a:t>
            </a:r>
            <a:r>
              <a:rPr lang="en-US" dirty="0" smtClean="0">
                <a:ea typeface="Arial" charset="0"/>
                <a:cs typeface="Arial" charset="0"/>
              </a:rPr>
              <a:t>Environment, Materials, Chemistry, Geophysics, </a:t>
            </a:r>
            <a:r>
              <a:rPr lang="en-US" dirty="0" smtClean="0"/>
              <a:t>Nuclear Physics, </a:t>
            </a:r>
            <a:r>
              <a:rPr lang="en-US" dirty="0" smtClean="0">
                <a:ea typeface="Arial" charset="0"/>
                <a:cs typeface="Arial" charset="0"/>
              </a:rPr>
              <a:t>Fusion Energy, Plasma Physics, Computing Research</a:t>
            </a:r>
          </a:p>
          <a:p>
            <a:pPr lvl="1">
              <a:spcBef>
                <a:spcPts val="0"/>
              </a:spcBef>
              <a:spcAft>
                <a:spcPts val="1800"/>
              </a:spcAft>
            </a:pPr>
            <a:r>
              <a:rPr lang="en-US" dirty="0" smtClean="0">
                <a:ea typeface="Arial" charset="0"/>
                <a:cs typeface="Arial" charset="0"/>
              </a:rPr>
              <a:t>Single-core (not many, but some) to whole-system jobs</a:t>
            </a:r>
          </a:p>
          <a:p>
            <a:pPr lvl="1">
              <a:spcBef>
                <a:spcPts val="0"/>
              </a:spcBef>
              <a:spcAft>
                <a:spcPts val="1800"/>
              </a:spcAft>
            </a:pPr>
            <a:endParaRPr lang="en-US" dirty="0">
              <a:ea typeface="Arial" charset="0"/>
              <a:cs typeface="Arial" charset="0"/>
            </a:endParaRPr>
          </a:p>
          <a:p>
            <a:pPr lvl="1">
              <a:spcBef>
                <a:spcPts val="0"/>
              </a:spcBef>
              <a:spcAft>
                <a:spcPts val="1800"/>
              </a:spcAft>
            </a:pPr>
            <a:endParaRPr lang="en-US" dirty="0" smtClean="0">
              <a:ea typeface="Arial" charset="0"/>
              <a:cs typeface="Arial" charset="0"/>
            </a:endParaRPr>
          </a:p>
          <a:p>
            <a:pPr lvl="1">
              <a:spcBef>
                <a:spcPts val="0"/>
              </a:spcBef>
              <a:spcAft>
                <a:spcPts val="1800"/>
              </a:spcAft>
            </a:pPr>
            <a:endParaRPr lang="en-US" dirty="0" smtClean="0">
              <a:ea typeface="Arial" charset="0"/>
              <a:cs typeface="Arial" charset="0"/>
            </a:endParaRPr>
          </a:p>
          <a:p>
            <a:pPr>
              <a:spcBef>
                <a:spcPts val="0"/>
              </a:spcBef>
              <a:spcAft>
                <a:spcPts val="1800"/>
              </a:spcAft>
            </a:pPr>
            <a:endParaRPr lang="en-US" sz="2400" i="1" dirty="0" smtClean="0">
              <a:ea typeface="Arial" charset="0"/>
              <a:cs typeface="Arial" charset="0"/>
            </a:endParaRPr>
          </a:p>
          <a:p>
            <a:pPr lvl="1">
              <a:spcBef>
                <a:spcPts val="0"/>
              </a:spcBef>
              <a:spcAft>
                <a:spcPts val="1800"/>
              </a:spcAft>
            </a:pPr>
            <a:endParaRPr lang="en-US" sz="2000" dirty="0" smtClean="0">
              <a:ea typeface="Arial" charset="0"/>
              <a:cs typeface="Arial" charset="0"/>
            </a:endParaRPr>
          </a:p>
        </p:txBody>
      </p:sp>
      <p:sp>
        <p:nvSpPr>
          <p:cNvPr id="4" name="Slide Number Placeholder 3"/>
          <p:cNvSpPr>
            <a:spLocks noGrp="1"/>
          </p:cNvSpPr>
          <p:nvPr>
            <p:ph type="sldNum" sz="quarter" idx="4"/>
          </p:nvPr>
        </p:nvSpPr>
        <p:spPr/>
        <p:txBody>
          <a:bodyPr/>
          <a:lstStyle/>
          <a:p>
            <a:r>
              <a:rPr lang="en-US" dirty="0" smtClean="0"/>
              <a:t>- </a:t>
            </a:r>
            <a:fld id="{D174BAF6-F8F2-EF4F-936C-8DF63288C82F}" type="slidenum">
              <a:rPr lang="en-US" smtClean="0"/>
              <a:pPr/>
              <a:t>4</a:t>
            </a:fld>
            <a:r>
              <a:rPr lang="en-US" dirty="0" smtClean="0"/>
              <a:t> -</a:t>
            </a:r>
            <a:endParaRPr lang="en-US" dirty="0"/>
          </a:p>
        </p:txBody>
      </p:sp>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511013" y="1298550"/>
            <a:ext cx="2592659" cy="1371600"/>
          </a:xfrm>
          <a:prstGeom prst="rect">
            <a:avLst/>
          </a:prstGeom>
        </p:spPr>
      </p:pic>
      <p:pic>
        <p:nvPicPr>
          <p:cNvPr id="7" name="Picture 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567428" y="2991568"/>
            <a:ext cx="2444438" cy="1371600"/>
          </a:xfrm>
          <a:prstGeom prst="rect">
            <a:avLst/>
          </a:prstGeom>
        </p:spPr>
      </p:pic>
      <p:pic>
        <p:nvPicPr>
          <p:cNvPr id="8" name="Picture 7" descr="FES-Cover-Only.pn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421831" y="4674516"/>
            <a:ext cx="2645664" cy="1371600"/>
          </a:xfrm>
          <a:prstGeom prst="rect">
            <a:avLst/>
          </a:prstGeom>
        </p:spPr>
      </p:pic>
    </p:spTree>
    <p:extLst>
      <p:ext uri="{BB962C8B-B14F-4D97-AF65-F5344CB8AC3E}">
        <p14:creationId xmlns:p14="http://schemas.microsoft.com/office/powerpoint/2010/main" val="452941050"/>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Bent Arrow 50"/>
          <p:cNvSpPr/>
          <p:nvPr/>
        </p:nvSpPr>
        <p:spPr>
          <a:xfrm rot="5400000" flipV="1">
            <a:off x="3677800" y="2585281"/>
            <a:ext cx="3247946" cy="1437155"/>
          </a:xfrm>
          <a:prstGeom prst="bentArrow">
            <a:avLst>
              <a:gd name="adj1" fmla="val 25000"/>
              <a:gd name="adj2" fmla="val 4215"/>
              <a:gd name="adj3" fmla="val 0"/>
              <a:gd name="adj4" fmla="val 43750"/>
            </a:avLst>
          </a:prstGeom>
          <a:solidFill>
            <a:schemeClr val="bg2">
              <a:lumMod val="9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50" name="Bent Arrow 49"/>
          <p:cNvSpPr/>
          <p:nvPr/>
        </p:nvSpPr>
        <p:spPr>
          <a:xfrm rot="5400000" flipV="1">
            <a:off x="4049211" y="3297966"/>
            <a:ext cx="2569765" cy="1078486"/>
          </a:xfrm>
          <a:prstGeom prst="bentArrow">
            <a:avLst>
              <a:gd name="adj1" fmla="val 25000"/>
              <a:gd name="adj2" fmla="val 5035"/>
              <a:gd name="adj3" fmla="val 25000"/>
              <a:gd name="adj4" fmla="val 43750"/>
            </a:avLst>
          </a:prstGeom>
          <a:solidFill>
            <a:schemeClr val="bg2">
              <a:lumMod val="9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48" name="Bent Arrow 47"/>
          <p:cNvSpPr/>
          <p:nvPr/>
        </p:nvSpPr>
        <p:spPr>
          <a:xfrm rot="5400000" flipV="1">
            <a:off x="4603559" y="3768403"/>
            <a:ext cx="1657636" cy="868014"/>
          </a:xfrm>
          <a:prstGeom prst="bentArrow">
            <a:avLst>
              <a:gd name="adj1" fmla="val 25000"/>
              <a:gd name="adj2" fmla="val 5615"/>
              <a:gd name="adj3" fmla="val 25000"/>
              <a:gd name="adj4" fmla="val 43750"/>
            </a:avLst>
          </a:prstGeom>
          <a:solidFill>
            <a:schemeClr val="bg2">
              <a:lumMod val="9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49" name="Bent Arrow 48"/>
          <p:cNvSpPr/>
          <p:nvPr/>
        </p:nvSpPr>
        <p:spPr>
          <a:xfrm rot="5400000" flipV="1">
            <a:off x="5181452" y="4154833"/>
            <a:ext cx="848739" cy="872979"/>
          </a:xfrm>
          <a:prstGeom prst="bentArrow">
            <a:avLst>
              <a:gd name="adj1" fmla="val 25000"/>
              <a:gd name="adj2" fmla="val 5744"/>
              <a:gd name="adj3" fmla="val 25000"/>
              <a:gd name="adj4" fmla="val 43750"/>
            </a:avLst>
          </a:prstGeom>
          <a:solidFill>
            <a:schemeClr val="bg2">
              <a:lumMod val="9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67" name="Rectangle 66"/>
          <p:cNvSpPr/>
          <p:nvPr/>
        </p:nvSpPr>
        <p:spPr>
          <a:xfrm>
            <a:off x="3270984" y="3655336"/>
            <a:ext cx="369609" cy="112107"/>
          </a:xfrm>
          <a:prstGeom prst="rect">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72" name="Straight Connector 71"/>
          <p:cNvCxnSpPr/>
          <p:nvPr/>
        </p:nvCxnSpPr>
        <p:spPr>
          <a:xfrm flipV="1">
            <a:off x="5345814" y="5918936"/>
            <a:ext cx="435597" cy="1"/>
          </a:xfrm>
          <a:prstGeom prst="line">
            <a:avLst/>
          </a:prstGeom>
          <a:ln w="101600" cmpd="sng"/>
          <a:effectLst>
            <a:outerShdw blurRad="50800" dist="38100" dir="5400000" algn="t" rotWithShape="0">
              <a:prstClr val="black">
                <a:alpha val="40000"/>
              </a:prstClr>
            </a:outerShdw>
          </a:effectLst>
        </p:spPr>
        <p:style>
          <a:lnRef idx="3">
            <a:schemeClr val="accent2"/>
          </a:lnRef>
          <a:fillRef idx="0">
            <a:schemeClr val="accent2"/>
          </a:fillRef>
          <a:effectRef idx="2">
            <a:schemeClr val="accent2"/>
          </a:effectRef>
          <a:fontRef idx="minor">
            <a:schemeClr val="tx1"/>
          </a:fontRef>
        </p:style>
      </p:cxnSp>
      <p:cxnSp>
        <p:nvCxnSpPr>
          <p:cNvPr id="71" name="Straight Connector 70"/>
          <p:cNvCxnSpPr/>
          <p:nvPr/>
        </p:nvCxnSpPr>
        <p:spPr>
          <a:xfrm flipV="1">
            <a:off x="5345814" y="5554332"/>
            <a:ext cx="435597" cy="1"/>
          </a:xfrm>
          <a:prstGeom prst="line">
            <a:avLst/>
          </a:prstGeom>
          <a:ln w="101600" cmpd="sng"/>
          <a:effectLst>
            <a:outerShdw blurRad="50800" dist="38100" dir="5400000" algn="t" rotWithShape="0">
              <a:prstClr val="black">
                <a:alpha val="40000"/>
              </a:prstClr>
            </a:outerShdw>
          </a:effectLst>
        </p:spPr>
        <p:style>
          <a:lnRef idx="3">
            <a:schemeClr val="accent2"/>
          </a:lnRef>
          <a:fillRef idx="0">
            <a:schemeClr val="accent2"/>
          </a:fillRef>
          <a:effectRef idx="2">
            <a:schemeClr val="accent2"/>
          </a:effectRef>
          <a:fontRef idx="minor">
            <a:schemeClr val="tx1"/>
          </a:fontRef>
        </p:style>
      </p:cxnSp>
      <p:cxnSp>
        <p:nvCxnSpPr>
          <p:cNvPr id="70" name="Straight Connector 69"/>
          <p:cNvCxnSpPr/>
          <p:nvPr/>
        </p:nvCxnSpPr>
        <p:spPr>
          <a:xfrm flipV="1">
            <a:off x="5345814" y="5183626"/>
            <a:ext cx="435597" cy="1"/>
          </a:xfrm>
          <a:prstGeom prst="line">
            <a:avLst/>
          </a:prstGeom>
          <a:ln w="101600" cmpd="sng"/>
          <a:effectLst>
            <a:outerShdw blurRad="50800" dist="38100" dir="5400000" algn="t" rotWithShape="0">
              <a:prstClr val="black">
                <a:alpha val="40000"/>
              </a:prstClr>
            </a:outerShdw>
          </a:effectLst>
        </p:spPr>
        <p:style>
          <a:lnRef idx="3">
            <a:schemeClr val="accent2"/>
          </a:lnRef>
          <a:fillRef idx="0">
            <a:schemeClr val="accent2"/>
          </a:fillRef>
          <a:effectRef idx="2">
            <a:schemeClr val="accent2"/>
          </a:effectRef>
          <a:fontRef idx="minor">
            <a:schemeClr val="tx1"/>
          </a:fontRef>
        </p:style>
      </p:cxnSp>
      <p:cxnSp>
        <p:nvCxnSpPr>
          <p:cNvPr id="13" name="Straight Connector 12"/>
          <p:cNvCxnSpPr/>
          <p:nvPr/>
        </p:nvCxnSpPr>
        <p:spPr>
          <a:xfrm flipV="1">
            <a:off x="3249419" y="5031227"/>
            <a:ext cx="435597" cy="1"/>
          </a:xfrm>
          <a:prstGeom prst="line">
            <a:avLst/>
          </a:prstGeom>
          <a:ln w="101600" cmpd="sng"/>
          <a:effectLst>
            <a:outerShdw blurRad="50800" dist="38100" dir="5400000" algn="t" rotWithShape="0">
              <a:prstClr val="black">
                <a:alpha val="40000"/>
              </a:prstClr>
            </a:outerShdw>
          </a:effectLst>
        </p:spPr>
        <p:style>
          <a:lnRef idx="3">
            <a:schemeClr val="accent2"/>
          </a:lnRef>
          <a:fillRef idx="0">
            <a:schemeClr val="accent2"/>
          </a:fillRef>
          <a:effectRef idx="2">
            <a:schemeClr val="accent2"/>
          </a:effectRef>
          <a:fontRef idx="minor">
            <a:schemeClr val="tx1"/>
          </a:fontRef>
        </p:style>
      </p:cxnSp>
      <p:cxnSp>
        <p:nvCxnSpPr>
          <p:cNvPr id="68" name="Straight Connector 67"/>
          <p:cNvCxnSpPr/>
          <p:nvPr/>
        </p:nvCxnSpPr>
        <p:spPr>
          <a:xfrm flipV="1">
            <a:off x="3257438" y="5918935"/>
            <a:ext cx="435597" cy="1"/>
          </a:xfrm>
          <a:prstGeom prst="line">
            <a:avLst/>
          </a:prstGeom>
          <a:ln w="101600" cmpd="sng"/>
          <a:effectLst>
            <a:outerShdw blurRad="50800" dist="38100" dir="5400000" algn="t" rotWithShape="0">
              <a:prstClr val="black">
                <a:alpha val="40000"/>
              </a:prstClr>
            </a:outerShdw>
          </a:effectLst>
        </p:spPr>
        <p:style>
          <a:lnRef idx="3">
            <a:schemeClr val="accent2"/>
          </a:lnRef>
          <a:fillRef idx="0">
            <a:schemeClr val="accent2"/>
          </a:fillRef>
          <a:effectRef idx="2">
            <a:schemeClr val="accent2"/>
          </a:effectRef>
          <a:fontRef idx="minor">
            <a:schemeClr val="tx1"/>
          </a:fontRef>
        </p:style>
      </p:cxnSp>
      <p:sp>
        <p:nvSpPr>
          <p:cNvPr id="69" name="Bent Arrow 68"/>
          <p:cNvSpPr/>
          <p:nvPr/>
        </p:nvSpPr>
        <p:spPr>
          <a:xfrm rot="5400000">
            <a:off x="3265231" y="4030850"/>
            <a:ext cx="960861" cy="1008823"/>
          </a:xfrm>
          <a:prstGeom prst="bentArrow">
            <a:avLst>
              <a:gd name="adj1" fmla="val 25000"/>
              <a:gd name="adj2" fmla="val 4455"/>
              <a:gd name="adj3" fmla="val 0"/>
              <a:gd name="adj4" fmla="val 43750"/>
            </a:avLst>
          </a:prstGeom>
          <a:solidFill>
            <a:schemeClr val="bg2">
              <a:lumMod val="9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 name="Title 1"/>
          <p:cNvSpPr>
            <a:spLocks noGrp="1"/>
          </p:cNvSpPr>
          <p:nvPr>
            <p:ph type="title"/>
          </p:nvPr>
        </p:nvSpPr>
        <p:spPr>
          <a:xfrm>
            <a:off x="360342" y="311113"/>
            <a:ext cx="6780933" cy="507740"/>
          </a:xfrm>
        </p:spPr>
        <p:txBody>
          <a:bodyPr/>
          <a:lstStyle/>
          <a:p>
            <a:r>
              <a:rPr lang="en-US" dirty="0" smtClean="0"/>
              <a:t>NERSC - </a:t>
            </a:r>
            <a:r>
              <a:rPr lang="en-US" dirty="0"/>
              <a:t>Resources at a </a:t>
            </a:r>
            <a:r>
              <a:rPr lang="en-US" dirty="0" smtClean="0"/>
              <a:t>Glance 2018</a:t>
            </a:r>
            <a:endParaRPr lang="en-US" dirty="0"/>
          </a:p>
        </p:txBody>
      </p:sp>
      <p:grpSp>
        <p:nvGrpSpPr>
          <p:cNvPr id="16" name="Group 15"/>
          <p:cNvGrpSpPr/>
          <p:nvPr/>
        </p:nvGrpSpPr>
        <p:grpSpPr>
          <a:xfrm>
            <a:off x="5772652" y="4890832"/>
            <a:ext cx="2897866" cy="1335355"/>
            <a:chOff x="5772652" y="4890832"/>
            <a:chExt cx="2897866" cy="1335355"/>
          </a:xfrm>
        </p:grpSpPr>
        <p:graphicFrame>
          <p:nvGraphicFramePr>
            <p:cNvPr id="9" name="Diagram 8"/>
            <p:cNvGraphicFramePr/>
            <p:nvPr>
              <p:extLst/>
            </p:nvPr>
          </p:nvGraphicFramePr>
          <p:xfrm>
            <a:off x="5772652" y="4890832"/>
            <a:ext cx="2897866" cy="133260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3" name="Rectangle 22"/>
            <p:cNvSpPr/>
            <p:nvPr/>
          </p:nvSpPr>
          <p:spPr>
            <a:xfrm>
              <a:off x="5862203" y="4982381"/>
              <a:ext cx="1002763" cy="338554"/>
            </a:xfrm>
            <a:prstGeom prst="rect">
              <a:avLst/>
            </a:prstGeom>
          </p:spPr>
          <p:txBody>
            <a:bodyPr wrap="square">
              <a:spAutoFit/>
            </a:bodyPr>
            <a:lstStyle/>
            <a:p>
              <a:pPr algn="ctr"/>
              <a:r>
                <a:rPr lang="en-US" sz="1600" b="1" i="1" dirty="0">
                  <a:solidFill>
                    <a:schemeClr val="bg1"/>
                  </a:solidFill>
                </a:rPr>
                <a:t>2 x 10 Gb</a:t>
              </a:r>
            </a:p>
          </p:txBody>
        </p:sp>
        <p:sp>
          <p:nvSpPr>
            <p:cNvPr id="46" name="Rectangle 45"/>
            <p:cNvSpPr/>
            <p:nvPr/>
          </p:nvSpPr>
          <p:spPr>
            <a:xfrm>
              <a:off x="5810207" y="5375643"/>
              <a:ext cx="1106176" cy="338554"/>
            </a:xfrm>
            <a:prstGeom prst="rect">
              <a:avLst/>
            </a:prstGeom>
          </p:spPr>
          <p:txBody>
            <a:bodyPr wrap="square">
              <a:spAutoFit/>
            </a:bodyPr>
            <a:lstStyle/>
            <a:p>
              <a:pPr algn="ctr"/>
              <a:r>
                <a:rPr lang="en-US" sz="1600" b="1" i="1" dirty="0">
                  <a:solidFill>
                    <a:schemeClr val="bg1"/>
                  </a:solidFill>
                </a:rPr>
                <a:t>2</a:t>
              </a:r>
              <a:r>
                <a:rPr lang="en-US" sz="1600" b="1" i="1" dirty="0" smtClean="0">
                  <a:solidFill>
                    <a:schemeClr val="bg1"/>
                  </a:solidFill>
                </a:rPr>
                <a:t> </a:t>
              </a:r>
              <a:r>
                <a:rPr lang="en-US" sz="1600" b="1" i="1" dirty="0">
                  <a:solidFill>
                    <a:schemeClr val="bg1"/>
                  </a:solidFill>
                </a:rPr>
                <a:t>x </a:t>
              </a:r>
              <a:r>
                <a:rPr lang="en-US" sz="1600" b="1" i="1" dirty="0" smtClean="0">
                  <a:solidFill>
                    <a:schemeClr val="bg1"/>
                  </a:solidFill>
                </a:rPr>
                <a:t>100 </a:t>
              </a:r>
              <a:r>
                <a:rPr lang="en-US" sz="1600" b="1" i="1" dirty="0">
                  <a:solidFill>
                    <a:schemeClr val="bg1"/>
                  </a:solidFill>
                </a:rPr>
                <a:t>Gb</a:t>
              </a:r>
            </a:p>
          </p:txBody>
        </p:sp>
        <p:sp>
          <p:nvSpPr>
            <p:cNvPr id="47" name="Rectangle 46"/>
            <p:cNvSpPr/>
            <p:nvPr/>
          </p:nvSpPr>
          <p:spPr>
            <a:xfrm>
              <a:off x="5800032" y="5764522"/>
              <a:ext cx="1287511" cy="461665"/>
            </a:xfrm>
            <a:prstGeom prst="rect">
              <a:avLst/>
            </a:prstGeom>
          </p:spPr>
          <p:txBody>
            <a:bodyPr wrap="square">
              <a:spAutoFit/>
            </a:bodyPr>
            <a:lstStyle/>
            <a:p>
              <a:pPr algn="ctr"/>
              <a:r>
                <a:rPr lang="en-US" sz="1200" i="1" dirty="0" smtClean="0">
                  <a:solidFill>
                    <a:schemeClr val="bg1"/>
                  </a:solidFill>
                </a:rPr>
                <a:t>Software Defined</a:t>
              </a:r>
            </a:p>
            <a:p>
              <a:pPr algn="ctr"/>
              <a:r>
                <a:rPr lang="en-US" sz="1200" i="1" dirty="0" smtClean="0">
                  <a:solidFill>
                    <a:schemeClr val="bg1"/>
                  </a:solidFill>
                </a:rPr>
                <a:t> Networking</a:t>
              </a:r>
            </a:p>
          </p:txBody>
        </p:sp>
      </p:grpSp>
      <p:grpSp>
        <p:nvGrpSpPr>
          <p:cNvPr id="22" name="Group 21"/>
          <p:cNvGrpSpPr/>
          <p:nvPr/>
        </p:nvGrpSpPr>
        <p:grpSpPr>
          <a:xfrm>
            <a:off x="218968" y="4643735"/>
            <a:ext cx="3119301" cy="1605978"/>
            <a:chOff x="218968" y="4643735"/>
            <a:chExt cx="3119301" cy="1605978"/>
          </a:xfrm>
        </p:grpSpPr>
        <p:graphicFrame>
          <p:nvGraphicFramePr>
            <p:cNvPr id="5" name="Diagram 4"/>
            <p:cNvGraphicFramePr/>
            <p:nvPr>
              <p:extLst/>
            </p:nvPr>
          </p:nvGraphicFramePr>
          <p:xfrm>
            <a:off x="246984" y="4643735"/>
            <a:ext cx="3019554" cy="819497"/>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53" name="Diagram 52"/>
            <p:cNvGraphicFramePr/>
            <p:nvPr>
              <p:extLst/>
            </p:nvPr>
          </p:nvGraphicFramePr>
          <p:xfrm>
            <a:off x="293760" y="5636228"/>
            <a:ext cx="2981536" cy="613485"/>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grpSp>
          <p:nvGrpSpPr>
            <p:cNvPr id="10" name="Group 9"/>
            <p:cNvGrpSpPr/>
            <p:nvPr/>
          </p:nvGrpSpPr>
          <p:grpSpPr>
            <a:xfrm>
              <a:off x="218968" y="4769618"/>
              <a:ext cx="3119301" cy="1435234"/>
              <a:chOff x="218968" y="4769618"/>
              <a:chExt cx="3119301" cy="1435234"/>
            </a:xfrm>
          </p:grpSpPr>
          <p:sp>
            <p:nvSpPr>
              <p:cNvPr id="18" name="TextBox 17"/>
              <p:cNvSpPr txBox="1"/>
              <p:nvPr/>
            </p:nvSpPr>
            <p:spPr>
              <a:xfrm>
                <a:off x="447375" y="4769618"/>
                <a:ext cx="2608384" cy="523220"/>
              </a:xfrm>
              <a:prstGeom prst="rect">
                <a:avLst/>
              </a:prstGeom>
              <a:noFill/>
            </p:spPr>
            <p:txBody>
              <a:bodyPr wrap="square" rtlCol="0">
                <a:spAutoFit/>
              </a:bodyPr>
              <a:lstStyle/>
              <a:p>
                <a:pPr algn="ctr"/>
                <a:r>
                  <a:rPr lang="en-US" sz="1400" b="1" dirty="0" smtClean="0">
                    <a:solidFill>
                      <a:schemeClr val="bg1"/>
                    </a:solidFill>
                  </a:rPr>
                  <a:t>Data-Intensive Systems</a:t>
                </a:r>
                <a:endParaRPr lang="en-US" sz="1400" b="1" dirty="0">
                  <a:solidFill>
                    <a:schemeClr val="bg1"/>
                  </a:solidFill>
                </a:endParaRPr>
              </a:p>
              <a:p>
                <a:pPr algn="ctr"/>
                <a:r>
                  <a:rPr lang="en-US" sz="1400" b="1" i="1" dirty="0" smtClean="0">
                    <a:solidFill>
                      <a:schemeClr val="bg1"/>
                    </a:solidFill>
                  </a:rPr>
                  <a:t>PDSF, JGI, Materials</a:t>
                </a:r>
                <a:endParaRPr lang="en-US" sz="1400" b="1" i="1" dirty="0">
                  <a:solidFill>
                    <a:schemeClr val="bg1"/>
                  </a:solidFill>
                </a:endParaRPr>
              </a:p>
            </p:txBody>
          </p:sp>
          <p:sp>
            <p:nvSpPr>
              <p:cNvPr id="54" name="TextBox 53"/>
              <p:cNvSpPr txBox="1"/>
              <p:nvPr/>
            </p:nvSpPr>
            <p:spPr>
              <a:xfrm>
                <a:off x="218968" y="5681632"/>
                <a:ext cx="3119301" cy="523220"/>
              </a:xfrm>
              <a:prstGeom prst="rect">
                <a:avLst/>
              </a:prstGeom>
              <a:noFill/>
            </p:spPr>
            <p:txBody>
              <a:bodyPr wrap="square" rtlCol="0">
                <a:spAutoFit/>
              </a:bodyPr>
              <a:lstStyle/>
              <a:p>
                <a:pPr algn="ctr"/>
                <a:r>
                  <a:rPr lang="en-US" sz="1400" b="1" dirty="0" smtClean="0">
                    <a:solidFill>
                      <a:schemeClr val="bg1"/>
                    </a:solidFill>
                  </a:rPr>
                  <a:t>Data Transfer Nodes</a:t>
                </a:r>
              </a:p>
              <a:p>
                <a:pPr algn="ctr"/>
                <a:r>
                  <a:rPr lang="en-US" sz="1400" b="1" dirty="0" smtClean="0">
                    <a:solidFill>
                      <a:schemeClr val="bg1"/>
                    </a:solidFill>
                  </a:rPr>
                  <a:t>Science Gateways</a:t>
                </a:r>
              </a:p>
            </p:txBody>
          </p:sp>
        </p:grpSp>
      </p:grpSp>
      <p:grpSp>
        <p:nvGrpSpPr>
          <p:cNvPr id="12" name="Group 11"/>
          <p:cNvGrpSpPr/>
          <p:nvPr/>
        </p:nvGrpSpPr>
        <p:grpSpPr>
          <a:xfrm>
            <a:off x="5042365" y="1219200"/>
            <a:ext cx="3838401" cy="3495217"/>
            <a:chOff x="5042365" y="1235479"/>
            <a:chExt cx="3838401" cy="3495217"/>
          </a:xfrm>
        </p:grpSpPr>
        <p:graphicFrame>
          <p:nvGraphicFramePr>
            <p:cNvPr id="11" name="Diagram 10"/>
            <p:cNvGraphicFramePr/>
            <p:nvPr>
              <p:extLst/>
            </p:nvPr>
          </p:nvGraphicFramePr>
          <p:xfrm>
            <a:off x="5781411" y="1235479"/>
            <a:ext cx="2897498" cy="3495217"/>
          </p:xfrm>
          <a:graphic>
            <a:graphicData uri="http://schemas.openxmlformats.org/drawingml/2006/diagram">
              <dgm:relIds xmlns:dgm="http://schemas.openxmlformats.org/drawingml/2006/diagram" xmlns:r="http://schemas.openxmlformats.org/officeDocument/2006/relationships" r:dm="rId18" r:lo="rId19" r:qs="rId20" r:cs="rId21"/>
            </a:graphicData>
          </a:graphic>
        </p:graphicFrame>
        <p:sp>
          <p:nvSpPr>
            <p:cNvPr id="27" name="Can 26"/>
            <p:cNvSpPr/>
            <p:nvPr/>
          </p:nvSpPr>
          <p:spPr>
            <a:xfrm>
              <a:off x="5950809" y="1423750"/>
              <a:ext cx="868312" cy="607265"/>
            </a:xfrm>
            <a:prstGeom prst="can">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sz="1400" dirty="0" smtClean="0">
                  <a:solidFill>
                    <a:schemeClr val="tx1"/>
                  </a:solidFill>
                </a:rPr>
                <a:t>/project </a:t>
              </a:r>
              <a:endParaRPr lang="en-US" sz="1400" dirty="0">
                <a:solidFill>
                  <a:schemeClr val="tx1"/>
                </a:solidFill>
              </a:endParaRPr>
            </a:p>
          </p:txBody>
        </p:sp>
        <p:sp>
          <p:nvSpPr>
            <p:cNvPr id="28" name="TextBox 27"/>
            <p:cNvSpPr txBox="1"/>
            <p:nvPr/>
          </p:nvSpPr>
          <p:spPr>
            <a:xfrm>
              <a:off x="6864966" y="1359307"/>
              <a:ext cx="1733406" cy="584776"/>
            </a:xfrm>
            <a:prstGeom prst="rect">
              <a:avLst/>
            </a:prstGeom>
            <a:noFill/>
          </p:spPr>
          <p:txBody>
            <a:bodyPr wrap="square" rtlCol="0">
              <a:spAutoFit/>
            </a:bodyPr>
            <a:lstStyle/>
            <a:p>
              <a:r>
                <a:rPr lang="en-US" sz="1600" b="1" dirty="0" smtClean="0">
                  <a:solidFill>
                    <a:schemeClr val="bg1"/>
                  </a:solidFill>
                </a:rPr>
                <a:t>7.1 PB</a:t>
              </a:r>
              <a:endParaRPr lang="en-US" sz="1600" b="1" i="1" dirty="0">
                <a:solidFill>
                  <a:schemeClr val="bg1"/>
                </a:solidFill>
              </a:endParaRPr>
            </a:p>
            <a:p>
              <a:r>
                <a:rPr lang="en-US" sz="1600" b="1" dirty="0" smtClean="0">
                  <a:solidFill>
                    <a:schemeClr val="bg1"/>
                  </a:solidFill>
                </a:rPr>
                <a:t>DDN SFA12KE</a:t>
              </a:r>
              <a:endParaRPr lang="en-US" sz="1600" b="1" dirty="0">
                <a:solidFill>
                  <a:schemeClr val="bg1"/>
                </a:solidFill>
              </a:endParaRPr>
            </a:p>
          </p:txBody>
        </p:sp>
        <p:sp>
          <p:nvSpPr>
            <p:cNvPr id="29" name="Can 28"/>
            <p:cNvSpPr/>
            <p:nvPr/>
          </p:nvSpPr>
          <p:spPr>
            <a:xfrm>
              <a:off x="6006509" y="3032346"/>
              <a:ext cx="868312" cy="607265"/>
            </a:xfrm>
            <a:prstGeom prst="can">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sz="1400" dirty="0" smtClean="0">
                  <a:solidFill>
                    <a:schemeClr val="tx1"/>
                  </a:solidFill>
                </a:rPr>
                <a:t>/home</a:t>
              </a:r>
            </a:p>
          </p:txBody>
        </p:sp>
        <p:sp>
          <p:nvSpPr>
            <p:cNvPr id="30" name="TextBox 29"/>
            <p:cNvSpPr txBox="1"/>
            <p:nvPr/>
          </p:nvSpPr>
          <p:spPr>
            <a:xfrm>
              <a:off x="6876610" y="3025259"/>
              <a:ext cx="2004156" cy="584776"/>
            </a:xfrm>
            <a:prstGeom prst="rect">
              <a:avLst/>
            </a:prstGeom>
            <a:noFill/>
          </p:spPr>
          <p:txBody>
            <a:bodyPr wrap="square" rtlCol="0">
              <a:spAutoFit/>
            </a:bodyPr>
            <a:lstStyle/>
            <a:p>
              <a:r>
                <a:rPr lang="en-US" sz="1600" b="1" i="1" dirty="0" smtClean="0">
                  <a:solidFill>
                    <a:schemeClr val="bg1"/>
                  </a:solidFill>
                </a:rPr>
                <a:t>275 TB</a:t>
              </a:r>
            </a:p>
            <a:p>
              <a:r>
                <a:rPr lang="en-US" sz="1600" b="1" i="1" dirty="0" err="1" smtClean="0">
                  <a:solidFill>
                    <a:schemeClr val="bg1"/>
                  </a:solidFill>
                </a:rPr>
                <a:t>NetApp</a:t>
              </a:r>
              <a:r>
                <a:rPr lang="en-US" sz="1600" b="1" i="1" dirty="0" smtClean="0">
                  <a:solidFill>
                    <a:schemeClr val="bg1"/>
                  </a:solidFill>
                </a:rPr>
                <a:t> 5460</a:t>
              </a:r>
              <a:endParaRPr lang="en-US" sz="1600" b="1" i="1" dirty="0">
                <a:solidFill>
                  <a:schemeClr val="bg1"/>
                </a:solidFill>
              </a:endParaRPr>
            </a:p>
          </p:txBody>
        </p:sp>
        <p:sp>
          <p:nvSpPr>
            <p:cNvPr id="31" name="TextBox 30"/>
            <p:cNvSpPr txBox="1"/>
            <p:nvPr/>
          </p:nvSpPr>
          <p:spPr>
            <a:xfrm>
              <a:off x="6819121" y="3653478"/>
              <a:ext cx="1806213" cy="1077218"/>
            </a:xfrm>
            <a:prstGeom prst="rect">
              <a:avLst/>
            </a:prstGeom>
            <a:noFill/>
          </p:spPr>
          <p:txBody>
            <a:bodyPr wrap="square" rtlCol="0">
              <a:spAutoFit/>
            </a:bodyPr>
            <a:lstStyle/>
            <a:p>
              <a:pPr algn="ctr"/>
              <a:r>
                <a:rPr lang="en-US" sz="1600" b="1" i="1" dirty="0" smtClean="0">
                  <a:solidFill>
                    <a:schemeClr val="bg1"/>
                  </a:solidFill>
                </a:rPr>
                <a:t>150 PB stored, 240 PB capacity, 42 years of community data</a:t>
              </a:r>
            </a:p>
          </p:txBody>
        </p:sp>
        <p:sp>
          <p:nvSpPr>
            <p:cNvPr id="32" name="Sequential Access Storage 31"/>
            <p:cNvSpPr/>
            <p:nvPr/>
          </p:nvSpPr>
          <p:spPr>
            <a:xfrm>
              <a:off x="5958658" y="3783722"/>
              <a:ext cx="897533" cy="694550"/>
            </a:xfrm>
            <a:prstGeom prst="flowChartMagneticTape">
              <a:avLst/>
            </a:prstGeom>
            <a:gradFill>
              <a:gsLst>
                <a:gs pos="0">
                  <a:srgbClr val="4FA556"/>
                </a:gs>
                <a:gs pos="100000">
                  <a:srgbClr val="A6F4AA"/>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smtClean="0">
                  <a:solidFill>
                    <a:schemeClr val="tx1"/>
                  </a:solidFill>
                </a:rPr>
                <a:t>HPSS</a:t>
              </a:r>
              <a:endParaRPr lang="en-US" sz="1600" dirty="0"/>
            </a:p>
          </p:txBody>
        </p:sp>
        <p:sp>
          <p:nvSpPr>
            <p:cNvPr id="55" name="TextBox 54"/>
            <p:cNvSpPr txBox="1"/>
            <p:nvPr/>
          </p:nvSpPr>
          <p:spPr>
            <a:xfrm>
              <a:off x="5042365" y="1387879"/>
              <a:ext cx="661032" cy="246221"/>
            </a:xfrm>
            <a:prstGeom prst="rect">
              <a:avLst/>
            </a:prstGeom>
            <a:noFill/>
          </p:spPr>
          <p:txBody>
            <a:bodyPr wrap="square" rtlCol="0">
              <a:spAutoFit/>
            </a:bodyPr>
            <a:lstStyle/>
            <a:p>
              <a:pPr algn="ctr"/>
              <a:r>
                <a:rPr lang="en-US" sz="1000" i="1" dirty="0" smtClean="0"/>
                <a:t>136 GB/s</a:t>
              </a:r>
              <a:endParaRPr lang="en-US" sz="1000" i="1" dirty="0"/>
            </a:p>
          </p:txBody>
        </p:sp>
        <p:sp>
          <p:nvSpPr>
            <p:cNvPr id="56" name="TextBox 55"/>
            <p:cNvSpPr txBox="1"/>
            <p:nvPr/>
          </p:nvSpPr>
          <p:spPr>
            <a:xfrm>
              <a:off x="5107883" y="2302279"/>
              <a:ext cx="595513" cy="246221"/>
            </a:xfrm>
            <a:prstGeom prst="rect">
              <a:avLst/>
            </a:prstGeom>
            <a:noFill/>
          </p:spPr>
          <p:txBody>
            <a:bodyPr wrap="square" rtlCol="0">
              <a:spAutoFit/>
            </a:bodyPr>
            <a:lstStyle/>
            <a:p>
              <a:pPr algn="ctr"/>
              <a:r>
                <a:rPr lang="en-US" sz="1000" i="1" dirty="0"/>
                <a:t>4</a:t>
              </a:r>
              <a:r>
                <a:rPr lang="en-US" sz="1000" i="1" dirty="0" smtClean="0"/>
                <a:t>0 GB/s</a:t>
              </a:r>
              <a:endParaRPr lang="en-US" sz="1000" i="1" dirty="0"/>
            </a:p>
          </p:txBody>
        </p:sp>
        <p:sp>
          <p:nvSpPr>
            <p:cNvPr id="57" name="TextBox 56"/>
            <p:cNvSpPr txBox="1"/>
            <p:nvPr/>
          </p:nvSpPr>
          <p:spPr>
            <a:xfrm>
              <a:off x="5107883" y="3140479"/>
              <a:ext cx="595513" cy="246221"/>
            </a:xfrm>
            <a:prstGeom prst="rect">
              <a:avLst/>
            </a:prstGeom>
            <a:noFill/>
          </p:spPr>
          <p:txBody>
            <a:bodyPr wrap="square" rtlCol="0">
              <a:spAutoFit/>
            </a:bodyPr>
            <a:lstStyle/>
            <a:p>
              <a:pPr algn="ctr"/>
              <a:r>
                <a:rPr lang="en-US" sz="1000" i="1" dirty="0"/>
                <a:t>5</a:t>
              </a:r>
              <a:r>
                <a:rPr lang="en-US" sz="1000" i="1" dirty="0" smtClean="0"/>
                <a:t> GB/s</a:t>
              </a:r>
              <a:endParaRPr lang="en-US" sz="1000" i="1" dirty="0"/>
            </a:p>
          </p:txBody>
        </p:sp>
        <p:sp>
          <p:nvSpPr>
            <p:cNvPr id="58" name="TextBox 57"/>
            <p:cNvSpPr txBox="1"/>
            <p:nvPr/>
          </p:nvSpPr>
          <p:spPr>
            <a:xfrm>
              <a:off x="5121796" y="3986805"/>
              <a:ext cx="595513" cy="246221"/>
            </a:xfrm>
            <a:prstGeom prst="rect">
              <a:avLst/>
            </a:prstGeom>
            <a:noFill/>
          </p:spPr>
          <p:txBody>
            <a:bodyPr wrap="square" rtlCol="0">
              <a:spAutoFit/>
            </a:bodyPr>
            <a:lstStyle/>
            <a:p>
              <a:pPr algn="ctr"/>
              <a:r>
                <a:rPr lang="en-US" sz="1000" i="1" dirty="0" smtClean="0"/>
                <a:t>24 GB/s</a:t>
              </a:r>
              <a:endParaRPr lang="en-US" sz="1000" i="1" dirty="0"/>
            </a:p>
          </p:txBody>
        </p:sp>
      </p:grpSp>
      <p:grpSp>
        <p:nvGrpSpPr>
          <p:cNvPr id="33" name="Group 32"/>
          <p:cNvGrpSpPr/>
          <p:nvPr/>
        </p:nvGrpSpPr>
        <p:grpSpPr>
          <a:xfrm>
            <a:off x="238383" y="2877840"/>
            <a:ext cx="4032511" cy="1627483"/>
            <a:chOff x="238383" y="2877840"/>
            <a:chExt cx="4032511" cy="1627483"/>
          </a:xfrm>
        </p:grpSpPr>
        <p:sp>
          <p:nvSpPr>
            <p:cNvPr id="38" name="Rectangle 37"/>
            <p:cNvSpPr/>
            <p:nvPr/>
          </p:nvSpPr>
          <p:spPr>
            <a:xfrm>
              <a:off x="3236142" y="3156857"/>
              <a:ext cx="369609" cy="112107"/>
            </a:xfrm>
            <a:prstGeom prst="rect">
              <a:avLst/>
            </a:prstGeom>
            <a:solidFill>
              <a:schemeClr val="bg2">
                <a:lumMod val="9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8" name="Group 7"/>
            <p:cNvGrpSpPr/>
            <p:nvPr/>
          </p:nvGrpSpPr>
          <p:grpSpPr>
            <a:xfrm>
              <a:off x="238383" y="2877840"/>
              <a:ext cx="4032511" cy="1627483"/>
              <a:chOff x="238383" y="2877840"/>
              <a:chExt cx="4032511" cy="1627483"/>
            </a:xfrm>
          </p:grpSpPr>
          <p:sp>
            <p:nvSpPr>
              <p:cNvPr id="34" name="TextBox 33"/>
              <p:cNvSpPr txBox="1"/>
              <p:nvPr/>
            </p:nvSpPr>
            <p:spPr>
              <a:xfrm>
                <a:off x="3276600" y="4178885"/>
                <a:ext cx="821688" cy="246221"/>
              </a:xfrm>
              <a:prstGeom prst="rect">
                <a:avLst/>
              </a:prstGeom>
              <a:noFill/>
            </p:spPr>
            <p:txBody>
              <a:bodyPr wrap="square" rtlCol="0">
                <a:spAutoFit/>
              </a:bodyPr>
              <a:lstStyle/>
              <a:p>
                <a:r>
                  <a:rPr lang="en-US" sz="1000" i="1" dirty="0" smtClean="0"/>
                  <a:t>32x </a:t>
                </a:r>
                <a:r>
                  <a:rPr lang="en-US" sz="1000" i="1" dirty="0"/>
                  <a:t>F</a:t>
                </a:r>
                <a:r>
                  <a:rPr lang="en-US" sz="1000" i="1" dirty="0" smtClean="0"/>
                  <a:t>DR </a:t>
                </a:r>
                <a:r>
                  <a:rPr lang="en-US" sz="1000" i="1" dirty="0"/>
                  <a:t>IB</a:t>
                </a:r>
              </a:p>
            </p:txBody>
          </p:sp>
          <p:graphicFrame>
            <p:nvGraphicFramePr>
              <p:cNvPr id="4" name="Diagram 3"/>
              <p:cNvGraphicFramePr/>
              <p:nvPr>
                <p:extLst/>
              </p:nvPr>
            </p:nvGraphicFramePr>
            <p:xfrm>
              <a:off x="238383" y="2895600"/>
              <a:ext cx="3036913" cy="1609723"/>
            </p:xfrm>
            <a:graphic>
              <a:graphicData uri="http://schemas.openxmlformats.org/drawingml/2006/diagram">
                <dgm:relIds xmlns:dgm="http://schemas.openxmlformats.org/drawingml/2006/diagram" xmlns:r="http://schemas.openxmlformats.org/officeDocument/2006/relationships" r:dm="rId23" r:lo="rId24" r:qs="rId25" r:cs="rId26"/>
              </a:graphicData>
            </a:graphic>
          </p:graphicFrame>
          <p:sp>
            <p:nvSpPr>
              <p:cNvPr id="35" name="Can 34"/>
              <p:cNvSpPr/>
              <p:nvPr/>
            </p:nvSpPr>
            <p:spPr>
              <a:xfrm>
                <a:off x="3467218" y="2877840"/>
                <a:ext cx="803676" cy="435041"/>
              </a:xfrm>
              <a:prstGeom prst="can">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sz="900" b="1" i="1" dirty="0" smtClean="0">
                    <a:solidFill>
                      <a:schemeClr val="tx1"/>
                    </a:solidFill>
                  </a:rPr>
                  <a:t>28 PB Local Scratch</a:t>
                </a:r>
                <a:endParaRPr lang="en-US" sz="900" b="1" i="1" dirty="0">
                  <a:solidFill>
                    <a:schemeClr val="tx1"/>
                  </a:solidFill>
                </a:endParaRPr>
              </a:p>
              <a:p>
                <a:pPr algn="ctr"/>
                <a:r>
                  <a:rPr lang="en-US" sz="900" b="1" i="1" dirty="0" smtClean="0">
                    <a:solidFill>
                      <a:schemeClr val="tx1"/>
                    </a:solidFill>
                  </a:rPr>
                  <a:t>&gt;700 </a:t>
                </a:r>
                <a:r>
                  <a:rPr lang="en-US" sz="900" b="1" i="1" dirty="0">
                    <a:solidFill>
                      <a:schemeClr val="tx1"/>
                    </a:solidFill>
                  </a:rPr>
                  <a:t>GB/s</a:t>
                </a:r>
              </a:p>
            </p:txBody>
          </p:sp>
          <p:sp>
            <p:nvSpPr>
              <p:cNvPr id="61" name="TextBox 60"/>
              <p:cNvSpPr txBox="1"/>
              <p:nvPr/>
            </p:nvSpPr>
            <p:spPr>
              <a:xfrm>
                <a:off x="498539" y="2905134"/>
                <a:ext cx="2607294" cy="307777"/>
              </a:xfrm>
              <a:prstGeom prst="rect">
                <a:avLst/>
              </a:prstGeom>
              <a:noFill/>
            </p:spPr>
            <p:txBody>
              <a:bodyPr wrap="square" rtlCol="0">
                <a:spAutoFit/>
              </a:bodyPr>
              <a:lstStyle/>
              <a:p>
                <a:pPr algn="ctr"/>
                <a:r>
                  <a:rPr lang="en-US" sz="1400" b="1" i="1" dirty="0" smtClean="0">
                    <a:solidFill>
                      <a:schemeClr val="bg1"/>
                    </a:solidFill>
                  </a:rPr>
                  <a:t>Cori: Cray XC-40</a:t>
                </a:r>
                <a:endParaRPr lang="en-US" sz="1400" b="1" i="1" dirty="0">
                  <a:solidFill>
                    <a:schemeClr val="bg1"/>
                  </a:solidFill>
                </a:endParaRPr>
              </a:p>
            </p:txBody>
          </p:sp>
          <p:sp>
            <p:nvSpPr>
              <p:cNvPr id="64" name="TextBox 63"/>
              <p:cNvSpPr txBox="1"/>
              <p:nvPr/>
            </p:nvSpPr>
            <p:spPr>
              <a:xfrm>
                <a:off x="293760" y="4123439"/>
                <a:ext cx="2877234" cy="338554"/>
              </a:xfrm>
              <a:prstGeom prst="rect">
                <a:avLst/>
              </a:prstGeom>
              <a:noFill/>
            </p:spPr>
            <p:txBody>
              <a:bodyPr wrap="square" rtlCol="0">
                <a:spAutoFit/>
              </a:bodyPr>
              <a:lstStyle/>
              <a:p>
                <a:pPr algn="ctr"/>
                <a:r>
                  <a:rPr lang="en-US" sz="800" b="1" i="1" dirty="0" smtClean="0">
                    <a:solidFill>
                      <a:schemeClr val="bg1"/>
                    </a:solidFill>
                  </a:rPr>
                  <a:t>2,004 nodes, 64K 2.3GHz Intel “</a:t>
                </a:r>
                <a:r>
                  <a:rPr lang="en-US" sz="800" b="1" i="1" dirty="0" err="1" smtClean="0">
                    <a:solidFill>
                      <a:schemeClr val="bg1"/>
                    </a:solidFill>
                  </a:rPr>
                  <a:t>Haswell</a:t>
                </a:r>
                <a:r>
                  <a:rPr lang="en-US" sz="800" b="1" i="1" dirty="0" smtClean="0">
                    <a:solidFill>
                      <a:schemeClr val="bg1"/>
                    </a:solidFill>
                  </a:rPr>
                  <a:t>” Cores, 203TB RAM</a:t>
                </a:r>
              </a:p>
              <a:p>
                <a:pPr algn="ctr"/>
                <a:r>
                  <a:rPr lang="en-US" sz="800" b="1" i="1" dirty="0" smtClean="0">
                    <a:solidFill>
                      <a:schemeClr val="bg1"/>
                    </a:solidFill>
                  </a:rPr>
                  <a:t>9,688 nodes, with 1.4GHz  Intel “KNL” Cores, 1PB RAM</a:t>
                </a:r>
                <a:endParaRPr lang="en-US" sz="800" b="1" i="1" dirty="0">
                  <a:solidFill>
                    <a:schemeClr val="bg1"/>
                  </a:solidFill>
                </a:endParaRPr>
              </a:p>
            </p:txBody>
          </p:sp>
        </p:grpSp>
      </p:grpSp>
      <p:sp>
        <p:nvSpPr>
          <p:cNvPr id="59" name="Slide Number Placeholder 3"/>
          <p:cNvSpPr>
            <a:spLocks noGrp="1"/>
          </p:cNvSpPr>
          <p:nvPr>
            <p:ph type="sldNum" sz="quarter" idx="4294967295"/>
          </p:nvPr>
        </p:nvSpPr>
        <p:spPr>
          <a:xfrm>
            <a:off x="4116656" y="6352526"/>
            <a:ext cx="925708" cy="365125"/>
          </a:xfrm>
          <a:prstGeom prst="rect">
            <a:avLst/>
          </a:prstGeom>
        </p:spPr>
        <p:txBody>
          <a:bodyPr/>
          <a:lstStyle/>
          <a:p>
            <a:r>
              <a:rPr lang="en-US" dirty="0" smtClean="0"/>
              <a:t>- </a:t>
            </a:r>
            <a:fld id="{D174BAF6-F8F2-EF4F-936C-8DF63288C82F}" type="slidenum">
              <a:rPr lang="en-US" smtClean="0"/>
              <a:pPr/>
              <a:t>5</a:t>
            </a:fld>
            <a:r>
              <a:rPr lang="en-US" dirty="0" smtClean="0"/>
              <a:t> -</a:t>
            </a:r>
            <a:endParaRPr lang="en-US" dirty="0"/>
          </a:p>
        </p:txBody>
      </p:sp>
      <p:grpSp>
        <p:nvGrpSpPr>
          <p:cNvPr id="24" name="Group 23"/>
          <p:cNvGrpSpPr/>
          <p:nvPr/>
        </p:nvGrpSpPr>
        <p:grpSpPr>
          <a:xfrm>
            <a:off x="80648" y="1187884"/>
            <a:ext cx="4262752" cy="1605494"/>
            <a:chOff x="80648" y="1187884"/>
            <a:chExt cx="4262752" cy="1605494"/>
          </a:xfrm>
        </p:grpSpPr>
        <p:sp>
          <p:nvSpPr>
            <p:cNvPr id="60" name="Rectangle 59"/>
            <p:cNvSpPr/>
            <p:nvPr/>
          </p:nvSpPr>
          <p:spPr>
            <a:xfrm>
              <a:off x="3233160" y="1676400"/>
              <a:ext cx="342638" cy="112107"/>
            </a:xfrm>
            <a:prstGeom prst="rect">
              <a:avLst/>
            </a:prstGeom>
            <a:solidFill>
              <a:schemeClr val="bg2">
                <a:lumMod val="9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3" name="Group 2"/>
            <p:cNvGrpSpPr/>
            <p:nvPr/>
          </p:nvGrpSpPr>
          <p:grpSpPr>
            <a:xfrm>
              <a:off x="80648" y="1187884"/>
              <a:ext cx="4262752" cy="1605494"/>
              <a:chOff x="80648" y="1187884"/>
              <a:chExt cx="4262752" cy="1605494"/>
            </a:xfrm>
          </p:grpSpPr>
          <p:graphicFrame>
            <p:nvGraphicFramePr>
              <p:cNvPr id="6" name="Diagram 5"/>
              <p:cNvGraphicFramePr/>
              <p:nvPr>
                <p:extLst/>
              </p:nvPr>
            </p:nvGraphicFramePr>
            <p:xfrm>
              <a:off x="251589" y="1211311"/>
              <a:ext cx="3019395" cy="1582067"/>
            </p:xfrm>
            <a:graphic>
              <a:graphicData uri="http://schemas.openxmlformats.org/drawingml/2006/diagram">
                <dgm:relIds xmlns:dgm="http://schemas.openxmlformats.org/drawingml/2006/diagram" xmlns:r="http://schemas.openxmlformats.org/officeDocument/2006/relationships" r:dm="rId28" r:lo="rId29" r:qs="rId30" r:cs="rId31"/>
              </a:graphicData>
            </a:graphic>
          </p:graphicFrame>
          <p:sp>
            <p:nvSpPr>
              <p:cNvPr id="37" name="Can 36"/>
              <p:cNvSpPr/>
              <p:nvPr/>
            </p:nvSpPr>
            <p:spPr>
              <a:xfrm>
                <a:off x="3463524" y="1371601"/>
                <a:ext cx="879876" cy="645540"/>
              </a:xfrm>
              <a:prstGeom prst="can">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sz="1100" b="1" i="1" dirty="0" smtClean="0">
                    <a:solidFill>
                      <a:schemeClr val="tx1"/>
                    </a:solidFill>
                  </a:rPr>
                  <a:t>7.6 </a:t>
                </a:r>
                <a:r>
                  <a:rPr lang="en-US" sz="1100" b="1" i="1" dirty="0">
                    <a:solidFill>
                      <a:schemeClr val="tx1"/>
                    </a:solidFill>
                  </a:rPr>
                  <a:t>PB Local </a:t>
                </a:r>
                <a:r>
                  <a:rPr lang="en-US" sz="1100" b="1" i="1" dirty="0" smtClean="0">
                    <a:solidFill>
                      <a:schemeClr val="tx1"/>
                    </a:solidFill>
                  </a:rPr>
                  <a:t>Scratch</a:t>
                </a:r>
                <a:endParaRPr lang="en-US" sz="1100" b="1" i="1" dirty="0">
                  <a:solidFill>
                    <a:schemeClr val="tx1"/>
                  </a:solidFill>
                </a:endParaRPr>
              </a:p>
              <a:p>
                <a:pPr algn="ctr"/>
                <a:r>
                  <a:rPr lang="en-US" sz="1100" b="1" i="1" dirty="0" smtClean="0">
                    <a:solidFill>
                      <a:schemeClr val="tx1"/>
                    </a:solidFill>
                  </a:rPr>
                  <a:t>163 </a:t>
                </a:r>
                <a:r>
                  <a:rPr lang="en-US" sz="1100" b="1" i="1" dirty="0">
                    <a:solidFill>
                      <a:schemeClr val="tx1"/>
                    </a:solidFill>
                  </a:rPr>
                  <a:t>GB/s</a:t>
                </a:r>
              </a:p>
            </p:txBody>
          </p:sp>
          <p:sp>
            <p:nvSpPr>
              <p:cNvPr id="39" name="TextBox 38"/>
              <p:cNvSpPr txBox="1"/>
              <p:nvPr/>
            </p:nvSpPr>
            <p:spPr>
              <a:xfrm>
                <a:off x="3386203" y="2286000"/>
                <a:ext cx="795599" cy="246221"/>
              </a:xfrm>
              <a:prstGeom prst="rect">
                <a:avLst/>
              </a:prstGeom>
              <a:noFill/>
            </p:spPr>
            <p:txBody>
              <a:bodyPr wrap="square" rtlCol="0">
                <a:spAutoFit/>
              </a:bodyPr>
              <a:lstStyle/>
              <a:p>
                <a:r>
                  <a:rPr lang="en-US" sz="1000" i="1" dirty="0" smtClean="0"/>
                  <a:t>16x FDR IB</a:t>
                </a:r>
                <a:endParaRPr lang="en-US" sz="1000" i="1" dirty="0"/>
              </a:p>
            </p:txBody>
          </p:sp>
          <p:sp>
            <p:nvSpPr>
              <p:cNvPr id="62" name="TextBox 61"/>
              <p:cNvSpPr txBox="1"/>
              <p:nvPr/>
            </p:nvSpPr>
            <p:spPr>
              <a:xfrm>
                <a:off x="617751" y="1187884"/>
                <a:ext cx="2291254" cy="523220"/>
              </a:xfrm>
              <a:prstGeom prst="rect">
                <a:avLst/>
              </a:prstGeom>
              <a:noFill/>
            </p:spPr>
            <p:txBody>
              <a:bodyPr wrap="square" rtlCol="0">
                <a:spAutoFit/>
              </a:bodyPr>
              <a:lstStyle/>
              <a:p>
                <a:pPr algn="ctr"/>
                <a:r>
                  <a:rPr lang="en-US" sz="1400" b="1" i="1" dirty="0" smtClean="0">
                    <a:solidFill>
                      <a:schemeClr val="bg1"/>
                    </a:solidFill>
                  </a:rPr>
                  <a:t>Edison: Cray XC-30</a:t>
                </a:r>
                <a:endParaRPr lang="en-US" sz="1400" b="1" i="1" dirty="0">
                  <a:solidFill>
                    <a:schemeClr val="bg1"/>
                  </a:solidFill>
                </a:endParaRPr>
              </a:p>
              <a:p>
                <a:pPr algn="ctr"/>
                <a:endParaRPr lang="en-US" sz="1400" dirty="0"/>
              </a:p>
            </p:txBody>
          </p:sp>
          <p:sp>
            <p:nvSpPr>
              <p:cNvPr id="65" name="TextBox 64"/>
              <p:cNvSpPr txBox="1"/>
              <p:nvPr/>
            </p:nvSpPr>
            <p:spPr>
              <a:xfrm>
                <a:off x="80648" y="2511623"/>
                <a:ext cx="3124199" cy="215444"/>
              </a:xfrm>
              <a:prstGeom prst="rect">
                <a:avLst/>
              </a:prstGeom>
              <a:noFill/>
            </p:spPr>
            <p:txBody>
              <a:bodyPr wrap="square" rtlCol="0">
                <a:spAutoFit/>
              </a:bodyPr>
              <a:lstStyle/>
              <a:p>
                <a:pPr algn="ctr"/>
                <a:r>
                  <a:rPr lang="en-US" sz="800" b="1" i="1" dirty="0" smtClean="0">
                    <a:solidFill>
                      <a:schemeClr val="bg1"/>
                    </a:solidFill>
                  </a:rPr>
                  <a:t>5,576 nodes, 133K  2.4GHz Intel “</a:t>
                </a:r>
                <a:r>
                  <a:rPr lang="en-US" sz="800" b="1" i="1" dirty="0" err="1" smtClean="0">
                    <a:solidFill>
                      <a:schemeClr val="bg1"/>
                    </a:solidFill>
                  </a:rPr>
                  <a:t>IvyBridge</a:t>
                </a:r>
                <a:r>
                  <a:rPr lang="en-US" sz="800" b="1" i="1" dirty="0" smtClean="0">
                    <a:solidFill>
                      <a:schemeClr val="bg1"/>
                    </a:solidFill>
                  </a:rPr>
                  <a:t>” Cores, 357TB RAM</a:t>
                </a:r>
                <a:endParaRPr lang="en-US" sz="800" b="1" i="1" dirty="0">
                  <a:solidFill>
                    <a:schemeClr val="bg1"/>
                  </a:solidFill>
                </a:endParaRPr>
              </a:p>
            </p:txBody>
          </p:sp>
          <p:pic>
            <p:nvPicPr>
              <p:cNvPr id="63" name="Picture 62" descr="Edison-p2-small.jpg"/>
              <p:cNvPicPr>
                <a:picLocks noChangeAspect="1"/>
              </p:cNvPicPr>
              <p:nvPr/>
            </p:nvPicPr>
            <p:blipFill>
              <a:blip r:embed="rId33" cstate="email">
                <a:extLst>
                  <a:ext uri="{28A0092B-C50C-407E-A947-70E740481C1C}">
                    <a14:useLocalDpi xmlns:a14="http://schemas.microsoft.com/office/drawing/2010/main"/>
                  </a:ext>
                </a:extLst>
              </a:blip>
              <a:stretch>
                <a:fillRect/>
              </a:stretch>
            </p:blipFill>
            <p:spPr>
              <a:xfrm>
                <a:off x="498539" y="1488262"/>
                <a:ext cx="2425929" cy="946719"/>
              </a:xfrm>
              <a:prstGeom prst="rect">
                <a:avLst/>
              </a:prstGeom>
            </p:spPr>
          </p:pic>
        </p:grpSp>
      </p:grpSp>
      <p:sp>
        <p:nvSpPr>
          <p:cNvPr id="21" name="Bent Arrow 20"/>
          <p:cNvSpPr/>
          <p:nvPr/>
        </p:nvSpPr>
        <p:spPr>
          <a:xfrm rot="5400000">
            <a:off x="2490767" y="2907617"/>
            <a:ext cx="2747759" cy="1260112"/>
          </a:xfrm>
          <a:prstGeom prst="bentArrow">
            <a:avLst>
              <a:gd name="adj1" fmla="val 25000"/>
              <a:gd name="adj2" fmla="val 4455"/>
              <a:gd name="adj3" fmla="val 0"/>
              <a:gd name="adj4" fmla="val 43750"/>
            </a:avLst>
          </a:prstGeom>
          <a:solidFill>
            <a:schemeClr val="bg2">
              <a:lumMod val="9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graphicFrame>
        <p:nvGraphicFramePr>
          <p:cNvPr id="25" name="Diagram 24"/>
          <p:cNvGraphicFramePr/>
          <p:nvPr>
            <p:extLst/>
          </p:nvPr>
        </p:nvGraphicFramePr>
        <p:xfrm>
          <a:off x="3599946" y="4848277"/>
          <a:ext cx="1906582" cy="1424543"/>
        </p:xfrm>
        <a:graphic>
          <a:graphicData uri="http://schemas.openxmlformats.org/drawingml/2006/diagram">
            <dgm:relIds xmlns:dgm="http://schemas.openxmlformats.org/drawingml/2006/diagram" xmlns:r="http://schemas.openxmlformats.org/officeDocument/2006/relationships" r:dm="rId34" r:lo="rId35" r:qs="rId36" r:cs="rId37"/>
          </a:graphicData>
        </a:graphic>
      </p:graphicFrame>
      <p:pic>
        <p:nvPicPr>
          <p:cNvPr id="73" name="Picture 72" descr="Cori-Ph1.png"/>
          <p:cNvPicPr>
            <a:picLocks noChangeAspect="1"/>
          </p:cNvPicPr>
          <p:nvPr/>
        </p:nvPicPr>
        <p:blipFill>
          <a:blip r:embed="rId39" cstate="email">
            <a:extLst>
              <a:ext uri="{28A0092B-C50C-407E-A947-70E740481C1C}">
                <a14:useLocalDpi xmlns:a14="http://schemas.microsoft.com/office/drawing/2010/main"/>
              </a:ext>
            </a:extLst>
          </a:blip>
          <a:stretch>
            <a:fillRect/>
          </a:stretch>
        </p:blipFill>
        <p:spPr>
          <a:xfrm>
            <a:off x="458494" y="3254441"/>
            <a:ext cx="2614290" cy="821464"/>
          </a:xfrm>
          <a:prstGeom prst="rect">
            <a:avLst/>
          </a:prstGeom>
        </p:spPr>
      </p:pic>
      <p:sp>
        <p:nvSpPr>
          <p:cNvPr id="14" name="TextBox 13"/>
          <p:cNvSpPr txBox="1"/>
          <p:nvPr/>
        </p:nvSpPr>
        <p:spPr>
          <a:xfrm>
            <a:off x="3661259" y="4818264"/>
            <a:ext cx="1812839" cy="1631216"/>
          </a:xfrm>
          <a:prstGeom prst="rect">
            <a:avLst/>
          </a:prstGeom>
          <a:noFill/>
        </p:spPr>
        <p:txBody>
          <a:bodyPr wrap="square" rtlCol="0">
            <a:spAutoFit/>
          </a:bodyPr>
          <a:lstStyle/>
          <a:p>
            <a:pPr algn="ctr"/>
            <a:r>
              <a:rPr lang="en-US" dirty="0" smtClean="0">
                <a:solidFill>
                  <a:schemeClr val="bg1"/>
                </a:solidFill>
              </a:rPr>
              <a:t>Ethernet &amp;</a:t>
            </a:r>
          </a:p>
          <a:p>
            <a:pPr algn="ctr"/>
            <a:r>
              <a:rPr lang="en-US" dirty="0" smtClean="0">
                <a:solidFill>
                  <a:schemeClr val="bg1"/>
                </a:solidFill>
              </a:rPr>
              <a:t> </a:t>
            </a:r>
            <a:r>
              <a:rPr lang="en-US" dirty="0">
                <a:solidFill>
                  <a:schemeClr val="bg1"/>
                </a:solidFill>
              </a:rPr>
              <a:t>IB Fabric</a:t>
            </a:r>
          </a:p>
          <a:p>
            <a:pPr algn="ctr"/>
            <a:r>
              <a:rPr lang="en-US" sz="1200" i="1" dirty="0">
                <a:solidFill>
                  <a:schemeClr val="bg1"/>
                </a:solidFill>
              </a:rPr>
              <a:t>Science Friendly </a:t>
            </a:r>
            <a:r>
              <a:rPr lang="en-US" sz="1200" i="1" dirty="0" smtClean="0">
                <a:solidFill>
                  <a:schemeClr val="bg1"/>
                </a:solidFill>
              </a:rPr>
              <a:t>Security</a:t>
            </a:r>
          </a:p>
          <a:p>
            <a:pPr algn="ctr"/>
            <a:r>
              <a:rPr lang="en-US" sz="1200" i="1" dirty="0" smtClean="0">
                <a:solidFill>
                  <a:schemeClr val="bg1"/>
                </a:solidFill>
              </a:rPr>
              <a:t>Production Monitoring</a:t>
            </a:r>
            <a:endParaRPr lang="en-US" sz="1200" i="1" dirty="0">
              <a:solidFill>
                <a:schemeClr val="bg1"/>
              </a:solidFill>
            </a:endParaRPr>
          </a:p>
          <a:p>
            <a:pPr algn="ctr"/>
            <a:r>
              <a:rPr lang="en-US" sz="1200" i="1" dirty="0">
                <a:solidFill>
                  <a:schemeClr val="bg1"/>
                </a:solidFill>
              </a:rPr>
              <a:t>Power </a:t>
            </a:r>
            <a:r>
              <a:rPr lang="en-US" sz="1200" i="1" dirty="0" smtClean="0">
                <a:solidFill>
                  <a:schemeClr val="bg1"/>
                </a:solidFill>
              </a:rPr>
              <a:t>Efficiency</a:t>
            </a:r>
          </a:p>
          <a:p>
            <a:pPr algn="ctr"/>
            <a:r>
              <a:rPr lang="en-US" dirty="0" smtClean="0">
                <a:solidFill>
                  <a:schemeClr val="bg1"/>
                </a:solidFill>
              </a:rPr>
              <a:t>WAN</a:t>
            </a:r>
          </a:p>
          <a:p>
            <a:pPr algn="ctr"/>
            <a:endParaRPr lang="en-US" sz="1000" i="1" dirty="0">
              <a:solidFill>
                <a:schemeClr val="bg1"/>
              </a:solidFill>
            </a:endParaRPr>
          </a:p>
        </p:txBody>
      </p:sp>
      <p:sp>
        <p:nvSpPr>
          <p:cNvPr id="66" name="Can 65"/>
          <p:cNvSpPr/>
          <p:nvPr/>
        </p:nvSpPr>
        <p:spPr>
          <a:xfrm>
            <a:off x="3446397" y="3419678"/>
            <a:ext cx="803676" cy="435041"/>
          </a:xfrm>
          <a:prstGeom prst="can">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sz="800" b="1" i="1" dirty="0" smtClean="0">
                <a:solidFill>
                  <a:schemeClr val="tx1"/>
                </a:solidFill>
              </a:rPr>
              <a:t>2PB “</a:t>
            </a:r>
            <a:r>
              <a:rPr lang="en-US" sz="800" b="1" i="1" dirty="0" err="1" smtClean="0">
                <a:solidFill>
                  <a:schemeClr val="tx1"/>
                </a:solidFill>
              </a:rPr>
              <a:t>DataWarp</a:t>
            </a:r>
            <a:r>
              <a:rPr lang="en-US" sz="800" b="1" i="1" dirty="0" smtClean="0">
                <a:solidFill>
                  <a:schemeClr val="tx1"/>
                </a:solidFill>
              </a:rPr>
              <a:t>”   I/O </a:t>
            </a:r>
            <a:r>
              <a:rPr lang="en-US" sz="800" b="1" i="1" dirty="0" err="1" smtClean="0">
                <a:solidFill>
                  <a:schemeClr val="tx1"/>
                </a:solidFill>
              </a:rPr>
              <a:t>Accl</a:t>
            </a:r>
            <a:r>
              <a:rPr lang="en-US" sz="800" b="1" i="1" dirty="0" smtClean="0">
                <a:solidFill>
                  <a:schemeClr val="tx1"/>
                </a:solidFill>
              </a:rPr>
              <a:t>. Layer</a:t>
            </a:r>
            <a:endParaRPr lang="en-US" sz="800" b="1" i="1" dirty="0">
              <a:solidFill>
                <a:schemeClr val="tx1"/>
              </a:solidFill>
            </a:endParaRPr>
          </a:p>
          <a:p>
            <a:pPr algn="ctr"/>
            <a:r>
              <a:rPr lang="en-US" sz="800" b="1" i="1" dirty="0" smtClean="0">
                <a:solidFill>
                  <a:schemeClr val="tx1"/>
                </a:solidFill>
              </a:rPr>
              <a:t>&gt;1.5 </a:t>
            </a:r>
            <a:r>
              <a:rPr lang="en-US" sz="800" b="1" i="1" dirty="0">
                <a:solidFill>
                  <a:schemeClr val="tx1"/>
                </a:solidFill>
              </a:rPr>
              <a:t>T</a:t>
            </a:r>
            <a:r>
              <a:rPr lang="en-US" sz="800" b="1" i="1" dirty="0" smtClean="0">
                <a:solidFill>
                  <a:schemeClr val="tx1"/>
                </a:solidFill>
              </a:rPr>
              <a:t>B</a:t>
            </a:r>
            <a:r>
              <a:rPr lang="en-US" sz="800" b="1" i="1" dirty="0">
                <a:solidFill>
                  <a:schemeClr val="tx1"/>
                </a:solidFill>
              </a:rPr>
              <a:t>/s</a:t>
            </a:r>
          </a:p>
        </p:txBody>
      </p:sp>
      <p:sp>
        <p:nvSpPr>
          <p:cNvPr id="74" name="Can 73"/>
          <p:cNvSpPr/>
          <p:nvPr/>
        </p:nvSpPr>
        <p:spPr>
          <a:xfrm>
            <a:off x="5873337" y="2119802"/>
            <a:ext cx="982854" cy="607265"/>
          </a:xfrm>
          <a:prstGeom prst="can">
            <a:avLst/>
          </a:prstGeom>
        </p:spPr>
        <p:style>
          <a:lnRef idx="1">
            <a:schemeClr val="accent3"/>
          </a:lnRef>
          <a:fillRef idx="3">
            <a:schemeClr val="accent3"/>
          </a:fillRef>
          <a:effectRef idx="2">
            <a:schemeClr val="accent3"/>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sz="1400" dirty="0" smtClean="0">
                <a:solidFill>
                  <a:schemeClr val="tx1"/>
                </a:solidFill>
              </a:rPr>
              <a:t>Sponsored Storage</a:t>
            </a:r>
            <a:endParaRPr lang="en-US" sz="1400" dirty="0">
              <a:solidFill>
                <a:schemeClr val="tx1"/>
              </a:solidFill>
            </a:endParaRPr>
          </a:p>
        </p:txBody>
      </p:sp>
      <p:sp>
        <p:nvSpPr>
          <p:cNvPr id="76" name="TextBox 75"/>
          <p:cNvSpPr txBox="1"/>
          <p:nvPr/>
        </p:nvSpPr>
        <p:spPr>
          <a:xfrm>
            <a:off x="6876610" y="2118177"/>
            <a:ext cx="1733406" cy="584776"/>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600" b="1" dirty="0" smtClean="0">
                <a:solidFill>
                  <a:schemeClr val="bg1"/>
                </a:solidFill>
              </a:rPr>
              <a:t>5.1 PB</a:t>
            </a:r>
            <a:endParaRPr lang="en-US" sz="1600" b="1" i="1" dirty="0">
              <a:solidFill>
                <a:schemeClr val="bg1"/>
              </a:solidFill>
            </a:endParaRPr>
          </a:p>
          <a:p>
            <a:r>
              <a:rPr lang="en-US" sz="1600" b="1" dirty="0" smtClean="0">
                <a:solidFill>
                  <a:schemeClr val="bg1"/>
                </a:solidFill>
              </a:rPr>
              <a:t>DDN SFA12KE</a:t>
            </a:r>
            <a:endParaRPr lang="en-US" sz="1600" b="1" dirty="0">
              <a:solidFill>
                <a:schemeClr val="bg1"/>
              </a:solidFill>
            </a:endParaRPr>
          </a:p>
        </p:txBody>
      </p:sp>
      <p:sp>
        <p:nvSpPr>
          <p:cNvPr id="75" name="TextBox 74"/>
          <p:cNvSpPr txBox="1"/>
          <p:nvPr/>
        </p:nvSpPr>
        <p:spPr>
          <a:xfrm>
            <a:off x="3241250" y="4638374"/>
            <a:ext cx="821688" cy="246221"/>
          </a:xfrm>
          <a:prstGeom prst="rect">
            <a:avLst/>
          </a:prstGeom>
          <a:noFill/>
        </p:spPr>
        <p:txBody>
          <a:bodyPr wrap="square" rtlCol="0">
            <a:spAutoFit/>
          </a:bodyPr>
          <a:lstStyle/>
          <a:p>
            <a:r>
              <a:rPr lang="en-US" sz="1000" i="1" dirty="0" smtClean="0"/>
              <a:t>14x FDR IB</a:t>
            </a:r>
            <a:endParaRPr lang="en-US" sz="1000" i="1" dirty="0"/>
          </a:p>
        </p:txBody>
      </p:sp>
      <p:pic>
        <p:nvPicPr>
          <p:cNvPr id="77" name="Picture 76" descr="ESnet_logo.jpeg"/>
          <p:cNvPicPr>
            <a:picLocks noChangeAspect="1"/>
          </p:cNvPicPr>
          <p:nvPr/>
        </p:nvPicPr>
        <p:blipFill>
          <a:blip r:embed="rId40" cstate="email">
            <a:extLst>
              <a:ext uri="{28A0092B-C50C-407E-A947-70E740481C1C}">
                <a14:useLocalDpi xmlns:a14="http://schemas.microsoft.com/office/drawing/2010/main"/>
              </a:ext>
            </a:extLst>
          </a:blip>
          <a:stretch>
            <a:fillRect/>
          </a:stretch>
        </p:blipFill>
        <p:spPr>
          <a:xfrm>
            <a:off x="7077255" y="5292838"/>
            <a:ext cx="1456470" cy="423636"/>
          </a:xfrm>
          <a:prstGeom prst="rect">
            <a:avLst/>
          </a:prstGeom>
        </p:spPr>
      </p:pic>
    </p:spTree>
    <p:extLst>
      <p:ext uri="{BB962C8B-B14F-4D97-AF65-F5344CB8AC3E}">
        <p14:creationId xmlns:p14="http://schemas.microsoft.com/office/powerpoint/2010/main" val="1605389575"/>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File Systems</a:t>
            </a:r>
            <a:endParaRPr lang="en-US" dirty="0"/>
          </a:p>
        </p:txBody>
      </p:sp>
      <p:sp>
        <p:nvSpPr>
          <p:cNvPr id="3" name="Content Placeholder 2"/>
          <p:cNvSpPr>
            <a:spLocks noGrp="1"/>
          </p:cNvSpPr>
          <p:nvPr>
            <p:ph idx="1"/>
          </p:nvPr>
        </p:nvSpPr>
        <p:spPr>
          <a:xfrm>
            <a:off x="70338" y="1295400"/>
            <a:ext cx="8616462" cy="4830764"/>
          </a:xfrm>
        </p:spPr>
        <p:txBody>
          <a:bodyPr>
            <a:normAutofit lnSpcReduction="10000"/>
          </a:bodyPr>
          <a:lstStyle/>
          <a:p>
            <a:r>
              <a:rPr lang="en-US" sz="2000" dirty="0" err="1" smtClean="0"/>
              <a:t>Lustre</a:t>
            </a:r>
            <a:r>
              <a:rPr lang="en-US" sz="2000" dirty="0" smtClean="0"/>
              <a:t> scratch </a:t>
            </a:r>
            <a:r>
              <a:rPr lang="en-US" sz="2000" dirty="0"/>
              <a:t>for Large Compute </a:t>
            </a:r>
            <a:r>
              <a:rPr lang="en-US" sz="2000" dirty="0" smtClean="0"/>
              <a:t>systems</a:t>
            </a:r>
          </a:p>
          <a:p>
            <a:pPr lvl="1"/>
            <a:r>
              <a:rPr lang="en-US" sz="1800" dirty="0" smtClean="0"/>
              <a:t>Edison: 7.6 PB with 168 GB/s aggregate bandwidth</a:t>
            </a:r>
          </a:p>
          <a:p>
            <a:pPr lvl="1"/>
            <a:r>
              <a:rPr lang="en-US" sz="1800" dirty="0" smtClean="0"/>
              <a:t>Cori: 28 PB with  ~700 GB/s aggregate bandwidth</a:t>
            </a:r>
          </a:p>
          <a:p>
            <a:pPr lvl="1"/>
            <a:r>
              <a:rPr lang="en-US" sz="1800" dirty="0" smtClean="0"/>
              <a:t>Periodically purged</a:t>
            </a:r>
          </a:p>
          <a:p>
            <a:r>
              <a:rPr lang="en-US" sz="1800" dirty="0" smtClean="0"/>
              <a:t>GPFS mounted across all compute platforms</a:t>
            </a:r>
          </a:p>
          <a:p>
            <a:pPr lvl="1"/>
            <a:r>
              <a:rPr lang="en-US" sz="1800" dirty="0" smtClean="0"/>
              <a:t>Home Directories: 275 TB, optimized </a:t>
            </a:r>
            <a:r>
              <a:rPr lang="en-US" sz="1800" dirty="0"/>
              <a:t>(SSDs) for </a:t>
            </a:r>
            <a:r>
              <a:rPr lang="en-US" sz="1800" dirty="0" smtClean="0"/>
              <a:t>small files, and high number of I/O operations</a:t>
            </a:r>
          </a:p>
          <a:p>
            <a:pPr lvl="1"/>
            <a:r>
              <a:rPr lang="en-US" sz="1800" dirty="0" smtClean="0"/>
              <a:t>Project </a:t>
            </a:r>
            <a:r>
              <a:rPr lang="en-US" sz="1800" dirty="0"/>
              <a:t>directories: 7.1 </a:t>
            </a:r>
            <a:r>
              <a:rPr lang="en-US" sz="1800" dirty="0" smtClean="0"/>
              <a:t>PB, 4TB/1M </a:t>
            </a:r>
            <a:r>
              <a:rPr lang="en-US" sz="1800" dirty="0" err="1" smtClean="0"/>
              <a:t>inode</a:t>
            </a:r>
            <a:r>
              <a:rPr lang="en-US" sz="1800" dirty="0" smtClean="0"/>
              <a:t> quota by default.  Intended for larger files (SSD for metadata only), streaming I/O, and data that is actively being used.  There is no purge policy, however inactive projects may be moved to the tape archive</a:t>
            </a:r>
          </a:p>
          <a:p>
            <a:pPr lvl="1"/>
            <a:r>
              <a:rPr lang="en-US" sz="1800" dirty="0" smtClean="0"/>
              <a:t>Sponsored File System </a:t>
            </a:r>
            <a:r>
              <a:rPr lang="en-US" sz="1800" dirty="0"/>
              <a:t>Storage: 5.1 PB </a:t>
            </a:r>
            <a:r>
              <a:rPr lang="en-US" sz="1800" dirty="0" smtClean="0"/>
              <a:t>on a separate file system, but with the same I/O characteristics as the Project file system (minus SSDs).  This is a ‘buy-in’ program for projects that need additional space on disk.  Program has a fixed $/TB, and a 5 year service agreement</a:t>
            </a:r>
          </a:p>
          <a:p>
            <a:pPr lvl="1"/>
            <a:r>
              <a:rPr lang="en-US" sz="1800" dirty="0" smtClean="0"/>
              <a:t>GPFS file systems accessible </a:t>
            </a:r>
            <a:r>
              <a:rPr lang="en-US" sz="1800" dirty="0"/>
              <a:t>from Cray compute nodes </a:t>
            </a:r>
            <a:r>
              <a:rPr lang="en-US" sz="1800" dirty="0" smtClean="0"/>
              <a:t>via DVS I/O forwarding</a:t>
            </a:r>
          </a:p>
          <a:p>
            <a:pPr lvl="1"/>
            <a:endParaRPr lang="en-US" sz="1800" dirty="0" smtClean="0"/>
          </a:p>
          <a:p>
            <a:pPr lvl="1"/>
            <a:endParaRPr lang="en-US" sz="1800" dirty="0" smtClean="0"/>
          </a:p>
        </p:txBody>
      </p:sp>
      <p:sp>
        <p:nvSpPr>
          <p:cNvPr id="4" name="Slide Number Placeholder 3"/>
          <p:cNvSpPr>
            <a:spLocks noGrp="1"/>
          </p:cNvSpPr>
          <p:nvPr>
            <p:ph type="sldNum" sz="quarter" idx="4"/>
          </p:nvPr>
        </p:nvSpPr>
        <p:spPr/>
        <p:txBody>
          <a:bodyPr/>
          <a:lstStyle/>
          <a:p>
            <a:r>
              <a:rPr lang="en-US" smtClean="0"/>
              <a:t>- </a:t>
            </a:r>
            <a:fld id="{D174BAF6-F8F2-EF4F-936C-8DF63288C82F}" type="slidenum">
              <a:rPr lang="en-US" smtClean="0"/>
              <a:pPr/>
              <a:t>6</a:t>
            </a:fld>
            <a:r>
              <a:rPr lang="en-US" smtClean="0"/>
              <a:t> -</a:t>
            </a:r>
            <a:endParaRPr lang="en-US" dirty="0"/>
          </a:p>
        </p:txBody>
      </p:sp>
    </p:spTree>
    <p:extLst>
      <p:ext uri="{BB962C8B-B14F-4D97-AF65-F5344CB8AC3E}">
        <p14:creationId xmlns:p14="http://schemas.microsoft.com/office/powerpoint/2010/main" val="20840195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Tape Archive - HPSS</a:t>
            </a:r>
            <a:endParaRPr lang="en-US" dirty="0"/>
          </a:p>
        </p:txBody>
      </p:sp>
      <p:sp>
        <p:nvSpPr>
          <p:cNvPr id="3" name="Content Placeholder 2"/>
          <p:cNvSpPr>
            <a:spLocks noGrp="1"/>
          </p:cNvSpPr>
          <p:nvPr>
            <p:ph idx="1"/>
          </p:nvPr>
        </p:nvSpPr>
        <p:spPr/>
        <p:txBody>
          <a:bodyPr>
            <a:normAutofit fontScale="77500" lnSpcReduction="20000"/>
          </a:bodyPr>
          <a:lstStyle/>
          <a:p>
            <a:r>
              <a:rPr lang="en-US" sz="2900" dirty="0" smtClean="0"/>
              <a:t>High Performance Storage System (HPSS) </a:t>
            </a:r>
            <a:endParaRPr lang="en-US" dirty="0" smtClean="0"/>
          </a:p>
          <a:p>
            <a:pPr lvl="1"/>
            <a:r>
              <a:rPr lang="en-US" dirty="0"/>
              <a:t>Developed </a:t>
            </a:r>
            <a:r>
              <a:rPr lang="en-US" dirty="0" smtClean="0"/>
              <a:t>over &gt;20 years of </a:t>
            </a:r>
            <a:r>
              <a:rPr lang="en-US" dirty="0"/>
              <a:t>collaboration among five Department of Energy laboratories and IBM, with significant contributions by universities and other laboratories worldwide.</a:t>
            </a:r>
            <a:endParaRPr lang="en-US" sz="2100" dirty="0" smtClean="0"/>
          </a:p>
          <a:p>
            <a:pPr lvl="1">
              <a:lnSpc>
                <a:spcPct val="130000"/>
              </a:lnSpc>
            </a:pPr>
            <a:r>
              <a:rPr lang="en-US" sz="2800" dirty="0" smtClean="0"/>
              <a:t>archival </a:t>
            </a:r>
            <a:r>
              <a:rPr lang="en-US" sz="2800" dirty="0"/>
              <a:t>storage system for long term data </a:t>
            </a:r>
            <a:r>
              <a:rPr lang="en-US" sz="2800" dirty="0" smtClean="0"/>
              <a:t>retention since 1998</a:t>
            </a:r>
            <a:endParaRPr lang="en-US" sz="2600" dirty="0" smtClean="0"/>
          </a:p>
          <a:p>
            <a:pPr lvl="1">
              <a:lnSpc>
                <a:spcPct val="130000"/>
              </a:lnSpc>
            </a:pPr>
            <a:r>
              <a:rPr lang="en-US" sz="2600" dirty="0" smtClean="0"/>
              <a:t>Tiered </a:t>
            </a:r>
            <a:r>
              <a:rPr lang="en-US" sz="2600" dirty="0"/>
              <a:t>storage system with a disk </a:t>
            </a:r>
            <a:r>
              <a:rPr lang="en-US" sz="2600" dirty="0" smtClean="0"/>
              <a:t>cache </a:t>
            </a:r>
            <a:r>
              <a:rPr lang="en-US" sz="2600" dirty="0"/>
              <a:t>in front of a pool of </a:t>
            </a:r>
            <a:r>
              <a:rPr lang="en-US" sz="2600" dirty="0" smtClean="0"/>
              <a:t>tapes</a:t>
            </a:r>
          </a:p>
          <a:p>
            <a:pPr lvl="2">
              <a:lnSpc>
                <a:spcPct val="130000"/>
              </a:lnSpc>
            </a:pPr>
            <a:r>
              <a:rPr lang="en-US" sz="2200" dirty="0"/>
              <a:t>On tape: ~</a:t>
            </a:r>
            <a:r>
              <a:rPr lang="en-US" sz="2200" dirty="0" smtClean="0"/>
              <a:t>150 </a:t>
            </a:r>
            <a:r>
              <a:rPr lang="en-US" sz="2200" dirty="0"/>
              <a:t>PB</a:t>
            </a:r>
          </a:p>
          <a:p>
            <a:pPr lvl="2">
              <a:lnSpc>
                <a:spcPct val="130000"/>
              </a:lnSpc>
            </a:pPr>
            <a:r>
              <a:rPr lang="en-US" sz="2200" dirty="0"/>
              <a:t>Disk Cache: </a:t>
            </a:r>
            <a:r>
              <a:rPr lang="en-US" sz="2200" dirty="0" smtClean="0"/>
              <a:t>4 PB</a:t>
            </a:r>
          </a:p>
          <a:p>
            <a:pPr lvl="1">
              <a:lnSpc>
                <a:spcPct val="130000"/>
              </a:lnSpc>
            </a:pPr>
            <a:r>
              <a:rPr lang="en-US" sz="2600" dirty="0" smtClean="0"/>
              <a:t>Contains 42 </a:t>
            </a:r>
            <a:r>
              <a:rPr lang="en-US" sz="2600" dirty="0"/>
              <a:t>years of data archived by the scientific </a:t>
            </a:r>
            <a:r>
              <a:rPr lang="en-US" sz="2600" dirty="0" smtClean="0"/>
              <a:t>community</a:t>
            </a:r>
          </a:p>
          <a:p>
            <a:pPr>
              <a:lnSpc>
                <a:spcPct val="130000"/>
              </a:lnSpc>
            </a:pPr>
            <a:r>
              <a:rPr lang="en-US" sz="2600" dirty="0" smtClean="0"/>
              <a:t>Data Transfers via transfer client - there is no direct file system interface</a:t>
            </a:r>
          </a:p>
          <a:p>
            <a:pPr lvl="1">
              <a:lnSpc>
                <a:spcPct val="130000"/>
              </a:lnSpc>
            </a:pPr>
            <a:r>
              <a:rPr lang="en-US" sz="2600" dirty="0" smtClean="0"/>
              <a:t>We provide numerous clients: HSI/HTAR (proprietary tools), FTP, </a:t>
            </a:r>
            <a:r>
              <a:rPr lang="en-US" sz="2600" dirty="0" err="1" smtClean="0"/>
              <a:t>pFTP</a:t>
            </a:r>
            <a:r>
              <a:rPr lang="en-US" sz="2600" dirty="0" smtClean="0"/>
              <a:t>, </a:t>
            </a:r>
            <a:r>
              <a:rPr lang="en-US" sz="2600" dirty="0" err="1" smtClean="0"/>
              <a:t>gridFTP</a:t>
            </a:r>
            <a:r>
              <a:rPr lang="en-US" sz="2600" dirty="0" smtClean="0"/>
              <a:t>, Globus Online, etc. [VFS is an option which we don’t use]</a:t>
            </a:r>
          </a:p>
        </p:txBody>
      </p:sp>
    </p:spTree>
    <p:extLst>
      <p:ext uri="{BB962C8B-B14F-4D97-AF65-F5344CB8AC3E}">
        <p14:creationId xmlns:p14="http://schemas.microsoft.com/office/powerpoint/2010/main" val="2066444371"/>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Top 5 HPSS Sites by PB Stored</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661767918"/>
              </p:ext>
            </p:extLst>
          </p:nvPr>
        </p:nvGraphicFramePr>
        <p:xfrm>
          <a:off x="457201" y="1295400"/>
          <a:ext cx="8291145" cy="3018642"/>
        </p:xfrm>
        <a:graphic>
          <a:graphicData uri="http://schemas.openxmlformats.org/drawingml/2006/table">
            <a:tbl>
              <a:tblPr firstRow="1" bandRow="1">
                <a:tableStyleId>{5C22544A-7EE6-4342-B048-85BDC9FD1C3A}</a:tableStyleId>
              </a:tblPr>
              <a:tblGrid>
                <a:gridCol w="3045680"/>
                <a:gridCol w="2256885"/>
                <a:gridCol w="2988580"/>
              </a:tblGrid>
              <a:tr h="256965">
                <a:tc>
                  <a:txBody>
                    <a:bodyPr/>
                    <a:lstStyle/>
                    <a:p>
                      <a:r>
                        <a:rPr lang="en-US" dirty="0" smtClean="0"/>
                        <a:t>Site</a:t>
                      </a:r>
                      <a:endParaRPr lang="en-US" dirty="0"/>
                    </a:p>
                  </a:txBody>
                  <a:tcPr/>
                </a:tc>
                <a:tc>
                  <a:txBody>
                    <a:bodyPr/>
                    <a:lstStyle/>
                    <a:p>
                      <a:r>
                        <a:rPr lang="en-US" dirty="0" smtClean="0"/>
                        <a:t>PBs Stored</a:t>
                      </a:r>
                      <a:endParaRPr lang="en-US" dirty="0"/>
                    </a:p>
                  </a:txBody>
                  <a:tcPr/>
                </a:tc>
                <a:tc>
                  <a:txBody>
                    <a:bodyPr/>
                    <a:lstStyle/>
                    <a:p>
                      <a:r>
                        <a:rPr lang="en-US" dirty="0" smtClean="0"/>
                        <a:t># of files</a:t>
                      </a:r>
                      <a:r>
                        <a:rPr lang="en-US" baseline="0" dirty="0" smtClean="0"/>
                        <a:t> </a:t>
                      </a:r>
                      <a:endParaRPr lang="en-US" dirty="0"/>
                    </a:p>
                  </a:txBody>
                  <a:tcPr/>
                </a:tc>
              </a:tr>
              <a:tr h="256965">
                <a:tc>
                  <a:txBody>
                    <a:bodyPr/>
                    <a:lstStyle/>
                    <a:p>
                      <a:pPr algn="l"/>
                      <a:r>
                        <a:rPr lang="en-US" dirty="0" smtClean="0">
                          <a:effectLst/>
                        </a:rPr>
                        <a:t>  ECMWF (European Weather)</a:t>
                      </a:r>
                      <a:endParaRPr lang="en-US" dirty="0">
                        <a:effectLst/>
                      </a:endParaRPr>
                    </a:p>
                  </a:txBody>
                  <a:tcPr marL="19050" marR="19050" marT="19050" marB="19050" anchor="ctr"/>
                </a:tc>
                <a:tc>
                  <a:txBody>
                    <a:bodyPr/>
                    <a:lstStyle/>
                    <a:p>
                      <a:r>
                        <a:rPr lang="hr-HR" sz="1800" b="0" i="0" kern="1200" dirty="0" smtClean="0">
                          <a:solidFill>
                            <a:schemeClr val="dk1"/>
                          </a:solidFill>
                          <a:effectLst/>
                          <a:latin typeface="+mn-lt"/>
                          <a:ea typeface="+mn-ea"/>
                          <a:cs typeface="+mn-cs"/>
                        </a:rPr>
                        <a:t>318.63</a:t>
                      </a:r>
                      <a:endParaRPr lang="en-US" dirty="0"/>
                    </a:p>
                  </a:txBody>
                  <a:tcPr/>
                </a:tc>
                <a:tc>
                  <a:txBody>
                    <a:bodyPr/>
                    <a:lstStyle/>
                    <a:p>
                      <a:pPr algn="r"/>
                      <a:r>
                        <a:rPr lang="is-IS" dirty="0">
                          <a:effectLst/>
                        </a:rPr>
                        <a:t>330,047,386</a:t>
                      </a:r>
                    </a:p>
                  </a:txBody>
                  <a:tcPr marL="19050" marR="19050" marT="19050" marB="19050" anchor="ctr"/>
                </a:tc>
              </a:tr>
              <a:tr h="256965">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800" b="0" i="0" kern="1200" dirty="0" smtClean="0">
                          <a:solidFill>
                            <a:schemeClr val="dk1"/>
                          </a:solidFill>
                          <a:effectLst/>
                          <a:latin typeface="+mn-lt"/>
                          <a:ea typeface="+mn-ea"/>
                          <a:cs typeface="+mn-cs"/>
                        </a:rPr>
                        <a:t>UKMO (UK Weather)</a:t>
                      </a:r>
                      <a:endParaRPr lang="en-US" dirty="0" smtClean="0"/>
                    </a:p>
                  </a:txBody>
                  <a:tcPr/>
                </a:tc>
                <a:tc>
                  <a:txBody>
                    <a:bodyPr/>
                    <a:lstStyle/>
                    <a:p>
                      <a:r>
                        <a:rPr lang="hr-HR" sz="1800" b="0" i="0" kern="1200" dirty="0" smtClean="0">
                          <a:solidFill>
                            <a:schemeClr val="dk1"/>
                          </a:solidFill>
                          <a:effectLst/>
                          <a:latin typeface="+mn-lt"/>
                          <a:ea typeface="+mn-ea"/>
                          <a:cs typeface="+mn-cs"/>
                        </a:rPr>
                        <a:t>239.49</a:t>
                      </a:r>
                      <a:endParaRPr lang="en-US" dirty="0"/>
                    </a:p>
                  </a:txBody>
                  <a:tcPr/>
                </a:tc>
                <a:tc>
                  <a:txBody>
                    <a:bodyPr/>
                    <a:lstStyle/>
                    <a:p>
                      <a:pPr algn="r"/>
                      <a:r>
                        <a:rPr lang="cs-CZ" dirty="0">
                          <a:effectLst/>
                        </a:rPr>
                        <a:t>241,498,397</a:t>
                      </a:r>
                    </a:p>
                  </a:txBody>
                  <a:tcPr marL="19050" marR="19050" marT="19050" marB="19050" anchor="ctr"/>
                </a:tc>
              </a:tr>
              <a:tr h="320342">
                <a:tc>
                  <a:txBody>
                    <a:bodyPr/>
                    <a:lstStyle/>
                    <a:p>
                      <a:r>
                        <a:rPr lang="en-US" sz="1800" b="0" i="0" kern="1200" dirty="0" smtClean="0">
                          <a:solidFill>
                            <a:schemeClr val="dk1"/>
                          </a:solidFill>
                          <a:effectLst/>
                          <a:latin typeface="+mn-lt"/>
                          <a:ea typeface="+mn-ea"/>
                          <a:cs typeface="+mn-cs"/>
                        </a:rPr>
                        <a:t>NOAA</a:t>
                      </a:r>
                      <a:r>
                        <a:rPr lang="en-US" sz="1800" b="0" i="0" kern="1200" baseline="0" dirty="0" smtClean="0">
                          <a:solidFill>
                            <a:schemeClr val="dk1"/>
                          </a:solidFill>
                          <a:effectLst/>
                          <a:latin typeface="+mn-lt"/>
                          <a:ea typeface="+mn-ea"/>
                          <a:cs typeface="+mn-cs"/>
                        </a:rPr>
                        <a:t> R&amp;D (US Weather)</a:t>
                      </a:r>
                      <a:endParaRPr lang="en-US" dirty="0"/>
                    </a:p>
                  </a:txBody>
                  <a:tcPr/>
                </a:tc>
                <a:tc>
                  <a:txBody>
                    <a:bodyPr/>
                    <a:lstStyle/>
                    <a:p>
                      <a:r>
                        <a:rPr lang="hr-HR" sz="1800" b="0" i="0" kern="1200" dirty="0" smtClean="0">
                          <a:solidFill>
                            <a:schemeClr val="dk1"/>
                          </a:solidFill>
                          <a:effectLst/>
                          <a:latin typeface="+mn-lt"/>
                          <a:ea typeface="+mn-ea"/>
                          <a:cs typeface="+mn-cs"/>
                        </a:rPr>
                        <a:t>133.86</a:t>
                      </a:r>
                      <a:endParaRPr lang="en-US" dirty="0"/>
                    </a:p>
                  </a:txBody>
                  <a:tcPr/>
                </a:tc>
                <a:tc>
                  <a:txBody>
                    <a:bodyPr/>
                    <a:lstStyle/>
                    <a:p>
                      <a:pPr algn="r"/>
                      <a:r>
                        <a:rPr lang="is-IS" dirty="0">
                          <a:effectLst/>
                        </a:rPr>
                        <a:t>94,260,512</a:t>
                      </a:r>
                    </a:p>
                  </a:txBody>
                  <a:tcPr marL="19050" marR="19050" marT="19050" marB="19050" anchor="ctr"/>
                </a:tc>
              </a:tr>
              <a:tr h="256965">
                <a:tc>
                  <a:txBody>
                    <a:bodyPr/>
                    <a:lstStyle/>
                    <a:p>
                      <a:r>
                        <a:rPr lang="en-US" sz="1800" b="0" i="0" kern="1200" dirty="0" smtClean="0">
                          <a:solidFill>
                            <a:schemeClr val="dk1"/>
                          </a:solidFill>
                          <a:effectLst/>
                          <a:latin typeface="+mn-lt"/>
                          <a:ea typeface="+mn-ea"/>
                          <a:cs typeface="+mn-cs"/>
                        </a:rPr>
                        <a:t>Brookhaven Nat’l Lab</a:t>
                      </a:r>
                      <a:endParaRPr lang="en-US" dirty="0"/>
                    </a:p>
                  </a:txBody>
                  <a:tcPr/>
                </a:tc>
                <a:tc>
                  <a:txBody>
                    <a:bodyPr/>
                    <a:lstStyle/>
                    <a:p>
                      <a:r>
                        <a:rPr lang="en-US" dirty="0" smtClean="0"/>
                        <a:t>132.75</a:t>
                      </a:r>
                    </a:p>
                  </a:txBody>
                  <a:tcPr/>
                </a:tc>
                <a:tc>
                  <a:txBody>
                    <a:bodyPr/>
                    <a:lstStyle/>
                    <a:p>
                      <a:pPr algn="r"/>
                      <a:r>
                        <a:rPr lang="fi-FI" dirty="0">
                          <a:effectLst/>
                        </a:rPr>
                        <a:t>146,448,877</a:t>
                      </a:r>
                    </a:p>
                  </a:txBody>
                  <a:tcPr marL="19050" marR="19050" marT="19050" marB="19050" anchor="ctr"/>
                </a:tc>
              </a:tr>
              <a:tr h="594921">
                <a:tc>
                  <a:txBody>
                    <a:bodyPr/>
                    <a:lstStyle/>
                    <a:p>
                      <a:r>
                        <a:rPr lang="en-US" dirty="0" smtClean="0"/>
                        <a:t>LBNL-NERSC (Archive)</a:t>
                      </a:r>
                      <a:endParaRPr lang="en-US" dirty="0"/>
                    </a:p>
                  </a:txBody>
                  <a:tcPr/>
                </a:tc>
                <a:tc>
                  <a:txBody>
                    <a:bodyPr/>
                    <a:lstStyle/>
                    <a:p>
                      <a:r>
                        <a:rPr lang="en-US" smtClean="0"/>
                        <a:t>123.75</a:t>
                      </a:r>
                      <a:endParaRPr lang="en-US" dirty="0"/>
                    </a:p>
                  </a:txBody>
                  <a:tcPr/>
                </a:tc>
                <a:tc>
                  <a:txBody>
                    <a:bodyPr/>
                    <a:lstStyle/>
                    <a:p>
                      <a:pPr lvl="1" algn="r"/>
                      <a:r>
                        <a:rPr lang="is-IS" sz="1800" b="0" i="0" kern="1200" dirty="0" smtClean="0">
                          <a:solidFill>
                            <a:schemeClr val="dk1"/>
                          </a:solidFill>
                          <a:effectLst/>
                          <a:latin typeface="+mn-lt"/>
                          <a:ea typeface="+mn-ea"/>
                          <a:cs typeface="+mn-cs"/>
                        </a:rPr>
                        <a:t>224,571,569</a:t>
                      </a:r>
                      <a:endParaRPr lang="en-US" dirty="0"/>
                    </a:p>
                  </a:txBody>
                  <a:tcPr/>
                </a:tc>
              </a:tr>
              <a:tr h="594921">
                <a:tc>
                  <a:txBody>
                    <a:bodyPr/>
                    <a:lstStyle/>
                    <a:p>
                      <a:r>
                        <a:rPr lang="en-US" dirty="0" smtClean="0"/>
                        <a:t>LBNL-NERSC (Backup)</a:t>
                      </a:r>
                      <a:endParaRPr lang="en-US" dirty="0"/>
                    </a:p>
                  </a:txBody>
                  <a:tcPr/>
                </a:tc>
                <a:tc>
                  <a:txBody>
                    <a:bodyPr/>
                    <a:lstStyle/>
                    <a:p>
                      <a:r>
                        <a:rPr lang="en-US" dirty="0" smtClean="0"/>
                        <a:t>22.51</a:t>
                      </a:r>
                      <a:endParaRPr lang="en-US" dirty="0"/>
                    </a:p>
                  </a:txBody>
                  <a:tcPr/>
                </a:tc>
                <a:tc>
                  <a:txBody>
                    <a:bodyPr/>
                    <a:lstStyle/>
                    <a:p>
                      <a:pPr algn="r"/>
                      <a:r>
                        <a:rPr lang="fi-FI" sz="1800" b="0" i="0" kern="1200" dirty="0" smtClean="0">
                          <a:solidFill>
                            <a:schemeClr val="dk1"/>
                          </a:solidFill>
                          <a:effectLst/>
                          <a:latin typeface="+mn-lt"/>
                          <a:ea typeface="+mn-ea"/>
                          <a:cs typeface="+mn-cs"/>
                        </a:rPr>
                        <a:t>19,674,746</a:t>
                      </a:r>
                      <a:endParaRPr lang="en-US" dirty="0"/>
                    </a:p>
                  </a:txBody>
                  <a:tcPr/>
                </a:tc>
              </a:tr>
            </a:tbl>
          </a:graphicData>
        </a:graphic>
      </p:graphicFrame>
      <p:sp>
        <p:nvSpPr>
          <p:cNvPr id="7" name="Freeform 6"/>
          <p:cNvSpPr/>
          <p:nvPr/>
        </p:nvSpPr>
        <p:spPr>
          <a:xfrm>
            <a:off x="7280031" y="4077351"/>
            <a:ext cx="1756858" cy="160541"/>
          </a:xfrm>
          <a:custGeom>
            <a:avLst/>
            <a:gdLst>
              <a:gd name="connsiteX0" fmla="*/ 0 w 1756858"/>
              <a:gd name="connsiteY0" fmla="*/ 160541 h 160541"/>
              <a:gd name="connsiteX1" fmla="*/ 1617784 w 1756858"/>
              <a:gd name="connsiteY1" fmla="*/ 11072 h 160541"/>
              <a:gd name="connsiteX2" fmla="*/ 1670538 w 1756858"/>
              <a:gd name="connsiteY2" fmla="*/ 11072 h 160541"/>
            </a:gdLst>
            <a:ahLst/>
            <a:cxnLst>
              <a:cxn ang="0">
                <a:pos x="connsiteX0" y="connsiteY0"/>
              </a:cxn>
              <a:cxn ang="0">
                <a:pos x="connsiteX1" y="connsiteY1"/>
              </a:cxn>
              <a:cxn ang="0">
                <a:pos x="connsiteX2" y="connsiteY2"/>
              </a:cxn>
            </a:cxnLst>
            <a:rect l="l" t="t" r="r" b="b"/>
            <a:pathLst>
              <a:path w="1756858" h="160541">
                <a:moveTo>
                  <a:pt x="0" y="160541"/>
                </a:moveTo>
                <a:lnTo>
                  <a:pt x="1617784" y="11072"/>
                </a:lnTo>
                <a:cubicBezTo>
                  <a:pt x="1896207" y="-13840"/>
                  <a:pt x="1670538" y="11072"/>
                  <a:pt x="1670538" y="11072"/>
                </a:cubicBezTo>
              </a:path>
            </a:pathLst>
          </a:custGeom>
          <a:ln>
            <a:solidFill>
              <a:schemeClr val="accent4"/>
            </a:solidFill>
          </a:ln>
        </p:spPr>
        <p:style>
          <a:lnRef idx="3">
            <a:schemeClr val="dk1"/>
          </a:lnRef>
          <a:fillRef idx="0">
            <a:schemeClr val="dk1"/>
          </a:fillRef>
          <a:effectRef idx="2">
            <a:schemeClr val="dk1"/>
          </a:effectRef>
          <a:fontRef idx="minor">
            <a:schemeClr val="tx1"/>
          </a:fontRef>
        </p:style>
        <p:txBody>
          <a:bodyPr rtlCol="0" anchor="ctr"/>
          <a:lstStyle/>
          <a:p>
            <a:pPr algn="ctr"/>
            <a:endParaRPr lang="en-US">
              <a:solidFill>
                <a:srgbClr val="FF0000"/>
              </a:solidFill>
            </a:endParaRPr>
          </a:p>
        </p:txBody>
      </p:sp>
      <p:sp>
        <p:nvSpPr>
          <p:cNvPr id="8" name="Freeform 7"/>
          <p:cNvSpPr/>
          <p:nvPr/>
        </p:nvSpPr>
        <p:spPr>
          <a:xfrm>
            <a:off x="3361592" y="4056785"/>
            <a:ext cx="1756858" cy="160541"/>
          </a:xfrm>
          <a:custGeom>
            <a:avLst/>
            <a:gdLst>
              <a:gd name="connsiteX0" fmla="*/ 0 w 1756858"/>
              <a:gd name="connsiteY0" fmla="*/ 160541 h 160541"/>
              <a:gd name="connsiteX1" fmla="*/ 1617784 w 1756858"/>
              <a:gd name="connsiteY1" fmla="*/ 11072 h 160541"/>
              <a:gd name="connsiteX2" fmla="*/ 1670538 w 1756858"/>
              <a:gd name="connsiteY2" fmla="*/ 11072 h 160541"/>
            </a:gdLst>
            <a:ahLst/>
            <a:cxnLst>
              <a:cxn ang="0">
                <a:pos x="connsiteX0" y="connsiteY0"/>
              </a:cxn>
              <a:cxn ang="0">
                <a:pos x="connsiteX1" y="connsiteY1"/>
              </a:cxn>
              <a:cxn ang="0">
                <a:pos x="connsiteX2" y="connsiteY2"/>
              </a:cxn>
            </a:cxnLst>
            <a:rect l="l" t="t" r="r" b="b"/>
            <a:pathLst>
              <a:path w="1756858" h="160541">
                <a:moveTo>
                  <a:pt x="0" y="160541"/>
                </a:moveTo>
                <a:lnTo>
                  <a:pt x="1617784" y="11072"/>
                </a:lnTo>
                <a:cubicBezTo>
                  <a:pt x="1896207" y="-13840"/>
                  <a:pt x="1670538" y="11072"/>
                  <a:pt x="1670538" y="11072"/>
                </a:cubicBezTo>
              </a:path>
            </a:pathLst>
          </a:custGeom>
          <a:ln>
            <a:solidFill>
              <a:schemeClr val="accent4"/>
            </a:solidFill>
          </a:ln>
        </p:spPr>
        <p:style>
          <a:lnRef idx="3">
            <a:schemeClr val="dk1"/>
          </a:lnRef>
          <a:fillRef idx="0">
            <a:schemeClr val="dk1"/>
          </a:fillRef>
          <a:effectRef idx="2">
            <a:schemeClr val="dk1"/>
          </a:effectRef>
          <a:fontRef idx="minor">
            <a:schemeClr val="tx1"/>
          </a:fontRef>
        </p:style>
        <p:txBody>
          <a:bodyPr rtlCol="0" anchor="ctr"/>
          <a:lstStyle/>
          <a:p>
            <a:pPr algn="ctr"/>
            <a:endParaRPr lang="en-US">
              <a:solidFill>
                <a:srgbClr val="FF0000"/>
              </a:solidFill>
            </a:endParaRPr>
          </a:p>
        </p:txBody>
      </p:sp>
      <p:sp>
        <p:nvSpPr>
          <p:cNvPr id="9" name="TextBox 8"/>
          <p:cNvSpPr txBox="1"/>
          <p:nvPr/>
        </p:nvSpPr>
        <p:spPr>
          <a:xfrm rot="21303546">
            <a:off x="3549559" y="4131022"/>
            <a:ext cx="1740877" cy="369332"/>
          </a:xfrm>
          <a:prstGeom prst="rect">
            <a:avLst/>
          </a:prstGeom>
          <a:noFill/>
        </p:spPr>
        <p:txBody>
          <a:bodyPr wrap="square" rtlCol="0">
            <a:spAutoFit/>
          </a:bodyPr>
          <a:lstStyle/>
          <a:p>
            <a:r>
              <a:rPr lang="en-US" dirty="0" smtClean="0">
                <a:solidFill>
                  <a:schemeClr val="accent4"/>
                </a:solidFill>
              </a:rPr>
              <a:t>146.26 PB</a:t>
            </a:r>
          </a:p>
        </p:txBody>
      </p:sp>
      <p:sp>
        <p:nvSpPr>
          <p:cNvPr id="10" name="TextBox 9"/>
          <p:cNvSpPr txBox="1"/>
          <p:nvPr/>
        </p:nvSpPr>
        <p:spPr>
          <a:xfrm rot="21303546">
            <a:off x="7512356" y="4212432"/>
            <a:ext cx="1740877" cy="369332"/>
          </a:xfrm>
          <a:prstGeom prst="rect">
            <a:avLst/>
          </a:prstGeom>
          <a:noFill/>
        </p:spPr>
        <p:txBody>
          <a:bodyPr wrap="square" rtlCol="0">
            <a:spAutoFit/>
          </a:bodyPr>
          <a:lstStyle/>
          <a:p>
            <a:r>
              <a:rPr lang="is-IS">
                <a:solidFill>
                  <a:schemeClr val="accent4"/>
                </a:solidFill>
              </a:rPr>
              <a:t> </a:t>
            </a:r>
            <a:r>
              <a:rPr lang="is-IS" smtClean="0">
                <a:solidFill>
                  <a:schemeClr val="accent4"/>
                </a:solidFill>
              </a:rPr>
              <a:t>244,246,315</a:t>
            </a:r>
            <a:endParaRPr lang="en-US" dirty="0" smtClean="0">
              <a:solidFill>
                <a:schemeClr val="accent4"/>
              </a:solidFill>
            </a:endParaRPr>
          </a:p>
        </p:txBody>
      </p:sp>
      <p:grpSp>
        <p:nvGrpSpPr>
          <p:cNvPr id="23" name="Group 22"/>
          <p:cNvGrpSpPr/>
          <p:nvPr/>
        </p:nvGrpSpPr>
        <p:grpSpPr>
          <a:xfrm>
            <a:off x="6875586" y="3483614"/>
            <a:ext cx="228600" cy="228333"/>
            <a:chOff x="3247292" y="5231689"/>
            <a:chExt cx="228600" cy="228333"/>
          </a:xfrm>
        </p:grpSpPr>
        <p:cxnSp>
          <p:nvCxnSpPr>
            <p:cNvPr id="17" name="Straight Connector 16"/>
            <p:cNvCxnSpPr/>
            <p:nvPr/>
          </p:nvCxnSpPr>
          <p:spPr>
            <a:xfrm flipV="1">
              <a:off x="3247292" y="5284176"/>
              <a:ext cx="228600" cy="61546"/>
            </a:xfrm>
            <a:prstGeom prst="line">
              <a:avLst/>
            </a:prstGeom>
            <a:ln>
              <a:solidFill>
                <a:schemeClr val="accent4"/>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3349868" y="5231689"/>
              <a:ext cx="38100" cy="228333"/>
            </a:xfrm>
            <a:prstGeom prst="line">
              <a:avLst/>
            </a:prstGeom>
            <a:ln>
              <a:solidFill>
                <a:schemeClr val="accent4"/>
              </a:solidFill>
            </a:ln>
          </p:spPr>
          <p:style>
            <a:lnRef idx="2">
              <a:schemeClr val="accent1"/>
            </a:lnRef>
            <a:fillRef idx="0">
              <a:schemeClr val="accent1"/>
            </a:fillRef>
            <a:effectRef idx="1">
              <a:schemeClr val="accent1"/>
            </a:effectRef>
            <a:fontRef idx="minor">
              <a:schemeClr val="tx1"/>
            </a:fontRef>
          </p:style>
        </p:cxnSp>
      </p:grpSp>
      <p:grpSp>
        <p:nvGrpSpPr>
          <p:cNvPr id="24" name="Group 23"/>
          <p:cNvGrpSpPr/>
          <p:nvPr/>
        </p:nvGrpSpPr>
        <p:grpSpPr>
          <a:xfrm>
            <a:off x="3062656" y="3555279"/>
            <a:ext cx="228600" cy="228333"/>
            <a:chOff x="3247292" y="5231689"/>
            <a:chExt cx="228600" cy="228333"/>
          </a:xfrm>
        </p:grpSpPr>
        <p:cxnSp>
          <p:nvCxnSpPr>
            <p:cNvPr id="25" name="Straight Connector 24"/>
            <p:cNvCxnSpPr/>
            <p:nvPr/>
          </p:nvCxnSpPr>
          <p:spPr>
            <a:xfrm flipV="1">
              <a:off x="3247292" y="5284176"/>
              <a:ext cx="228600" cy="61546"/>
            </a:xfrm>
            <a:prstGeom prst="line">
              <a:avLst/>
            </a:prstGeom>
            <a:ln>
              <a:solidFill>
                <a:schemeClr val="accent4"/>
              </a:solidFill>
            </a:ln>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a:off x="3349868" y="5231689"/>
              <a:ext cx="38100" cy="228333"/>
            </a:xfrm>
            <a:prstGeom prst="line">
              <a:avLst/>
            </a:prstGeom>
            <a:ln>
              <a:solidFill>
                <a:schemeClr val="accent4"/>
              </a:solidFill>
            </a:ln>
          </p:spPr>
          <p:style>
            <a:lnRef idx="2">
              <a:schemeClr val="accent1"/>
            </a:lnRef>
            <a:fillRef idx="0">
              <a:schemeClr val="accent1"/>
            </a:fillRef>
            <a:effectRef idx="1">
              <a:schemeClr val="accent1"/>
            </a:effectRef>
            <a:fontRef idx="minor">
              <a:schemeClr val="tx1"/>
            </a:fontRef>
          </p:style>
        </p:cxnSp>
      </p:grpSp>
      <p:sp>
        <p:nvSpPr>
          <p:cNvPr id="27" name="Oval 26"/>
          <p:cNvSpPr/>
          <p:nvPr/>
        </p:nvSpPr>
        <p:spPr>
          <a:xfrm rot="20870013">
            <a:off x="3361592" y="3103685"/>
            <a:ext cx="1122485" cy="953053"/>
          </a:xfrm>
          <a:prstGeom prst="ellipse">
            <a:avLst/>
          </a:prstGeom>
          <a:noFill/>
          <a:ln w="38100">
            <a:solidFill>
              <a:schemeClr val="accent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Oval 27"/>
          <p:cNvSpPr/>
          <p:nvPr/>
        </p:nvSpPr>
        <p:spPr>
          <a:xfrm rot="21304264">
            <a:off x="7182530" y="3045427"/>
            <a:ext cx="1711804" cy="1049706"/>
          </a:xfrm>
          <a:prstGeom prst="ellipse">
            <a:avLst/>
          </a:prstGeom>
          <a:noFill/>
          <a:ln w="38100">
            <a:solidFill>
              <a:schemeClr val="accent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94886977"/>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Current Storage Challenge</a:t>
            </a:r>
            <a:endParaRPr lang="en-US" dirty="0"/>
          </a:p>
        </p:txBody>
      </p:sp>
      <p:sp>
        <p:nvSpPr>
          <p:cNvPr id="3" name="Slide Number Placeholder 2"/>
          <p:cNvSpPr>
            <a:spLocks noGrp="1"/>
          </p:cNvSpPr>
          <p:nvPr>
            <p:ph type="sldNum" sz="quarter" idx="4"/>
          </p:nvPr>
        </p:nvSpPr>
        <p:spPr/>
        <p:txBody>
          <a:bodyPr/>
          <a:lstStyle/>
          <a:p>
            <a:r>
              <a:rPr lang="en-US" smtClean="0"/>
              <a:t>- </a:t>
            </a:r>
            <a:fld id="{D174BAF6-F8F2-EF4F-936C-8DF63288C82F}" type="slidenum">
              <a:rPr lang="en-US" smtClean="0"/>
              <a:pPr/>
              <a:t>9</a:t>
            </a:fld>
            <a:r>
              <a:rPr lang="en-US" smtClean="0"/>
              <a:t> -</a:t>
            </a:r>
            <a:endParaRPr lang="en-US" dirty="0"/>
          </a:p>
        </p:txBody>
      </p:sp>
    </p:spTree>
    <p:extLst>
      <p:ext uri="{BB962C8B-B14F-4D97-AF65-F5344CB8AC3E}">
        <p14:creationId xmlns:p14="http://schemas.microsoft.com/office/powerpoint/2010/main" val="1320552483"/>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NERSC">
  <a:themeElements>
    <a:clrScheme name="NERSC Palette">
      <a:dk1>
        <a:sysClr val="windowText" lastClr="000000"/>
      </a:dk1>
      <a:lt1>
        <a:sysClr val="window" lastClr="FFFFFF"/>
      </a:lt1>
      <a:dk2>
        <a:srgbClr val="194963"/>
      </a:dk2>
      <a:lt2>
        <a:srgbClr val="FEE8B4"/>
      </a:lt2>
      <a:accent1>
        <a:srgbClr val="194963"/>
      </a:accent1>
      <a:accent2>
        <a:srgbClr val="FCD235"/>
      </a:accent2>
      <a:accent3>
        <a:srgbClr val="4FA556"/>
      </a:accent3>
      <a:accent4>
        <a:srgbClr val="8E2A20"/>
      </a:accent4>
      <a:accent5>
        <a:srgbClr val="679AC3"/>
      </a:accent5>
      <a:accent6>
        <a:srgbClr val="F68B44"/>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defRPr dirty="0" smtClean="0"/>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45707</TotalTime>
  <Words>3715</Words>
  <Application>Microsoft Macintosh PowerPoint</Application>
  <PresentationFormat>On-screen Show (4:3)</PresentationFormat>
  <Paragraphs>508</Paragraphs>
  <Slides>37</Slides>
  <Notes>22</Notes>
  <HiddenSlides>2</HiddenSlides>
  <MMClips>0</MMClips>
  <ScaleCrop>false</ScaleCrop>
  <HeadingPairs>
    <vt:vector size="4" baseType="variant">
      <vt:variant>
        <vt:lpstr>Theme</vt:lpstr>
      </vt:variant>
      <vt:variant>
        <vt:i4>1</vt:i4>
      </vt:variant>
      <vt:variant>
        <vt:lpstr>Slide Titles</vt:lpstr>
      </vt:variant>
      <vt:variant>
        <vt:i4>37</vt:i4>
      </vt:variant>
    </vt:vector>
  </HeadingPairs>
  <TitlesOfParts>
    <vt:vector size="38" baseType="lpstr">
      <vt:lpstr>NERSC</vt:lpstr>
      <vt:lpstr>Nicholas Balthaser LBNL/NERSC Storage Systems</vt:lpstr>
      <vt:lpstr>Agenda</vt:lpstr>
      <vt:lpstr>Systems &amp; Storage Overview</vt:lpstr>
      <vt:lpstr>NERSC is the mission HPC computing center for the DOE Office of Science</vt:lpstr>
      <vt:lpstr>NERSC - Resources at a Glance 2018</vt:lpstr>
      <vt:lpstr>File Systems</vt:lpstr>
      <vt:lpstr>Tape Archive - HPSS</vt:lpstr>
      <vt:lpstr>Top 5 HPSS Sites by PB Stored</vt:lpstr>
      <vt:lpstr>Current Storage Challenge</vt:lpstr>
      <vt:lpstr>HPSS Archive – Two significant needs</vt:lpstr>
      <vt:lpstr>HPSS Archive – Data Center Constraints</vt:lpstr>
      <vt:lpstr>HPSS Archive – Data Center Realities</vt:lpstr>
      <vt:lpstr>Alternatives to Consider</vt:lpstr>
      <vt:lpstr>HPSS Archive – Green Data Center Solution</vt:lpstr>
      <vt:lpstr>HPSS Archive – Tape Tech Decision</vt:lpstr>
      <vt:lpstr>HPSS Archive – Tech Change</vt:lpstr>
      <vt:lpstr>HPSS Archive – Tech Change</vt:lpstr>
      <vt:lpstr>HPSS Archive – Tech Change</vt:lpstr>
      <vt:lpstr>HPSS Archive – Tech Change (CRT)</vt:lpstr>
      <vt:lpstr>HPSS Archive – Tech Change (CRT)</vt:lpstr>
      <vt:lpstr>Value of Enterprise over LTO</vt:lpstr>
      <vt:lpstr>Value of Enterprise over LTO</vt:lpstr>
      <vt:lpstr>Value of Enterprise over LTO</vt:lpstr>
      <vt:lpstr>That being said…</vt:lpstr>
      <vt:lpstr>HPSS Archive – Loose timeline</vt:lpstr>
      <vt:lpstr>Future</vt:lpstr>
      <vt:lpstr>NERSC Storage Team &amp; Fellow Contributors</vt:lpstr>
      <vt:lpstr>National Energy Research Scientific Computing Center</vt:lpstr>
      <vt:lpstr>Backup Slides</vt:lpstr>
      <vt:lpstr>Library Eval Notes…</vt:lpstr>
      <vt:lpstr>Glacier Eval Notes…</vt:lpstr>
      <vt:lpstr>3592 Cartridge Details</vt:lpstr>
      <vt:lpstr>LTO v. Enterprise Media</vt:lpstr>
      <vt:lpstr>LTO vs. 3592 Media</vt:lpstr>
      <vt:lpstr>Cori is NERSC’s Newest System</vt:lpstr>
      <vt:lpstr>NERSC Resources at a Glance</vt:lpstr>
      <vt:lpstr>HPSS Archive – Loose timeline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Jeff Broughton</dc:creator>
  <cp:lastModifiedBy>Nick Balthaser</cp:lastModifiedBy>
  <cp:revision>266</cp:revision>
  <cp:lastPrinted>2012-06-09T14:57:01Z</cp:lastPrinted>
  <dcterms:created xsi:type="dcterms:W3CDTF">2012-09-05T15:57:49Z</dcterms:created>
  <dcterms:modified xsi:type="dcterms:W3CDTF">2018-05-12T00:02:36Z</dcterms:modified>
</cp:coreProperties>
</file>