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40" r:id="rId2"/>
    <p:sldId id="423" r:id="rId3"/>
    <p:sldId id="424" r:id="rId4"/>
    <p:sldId id="425" r:id="rId5"/>
    <p:sldId id="427" r:id="rId6"/>
    <p:sldId id="426" r:id="rId7"/>
    <p:sldId id="434" r:id="rId8"/>
    <p:sldId id="432" r:id="rId9"/>
    <p:sldId id="428" r:id="rId10"/>
    <p:sldId id="429" r:id="rId11"/>
    <p:sldId id="433" r:id="rId12"/>
    <p:sldId id="430" r:id="rId13"/>
    <p:sldId id="435" r:id="rId14"/>
    <p:sldId id="431" r:id="rId15"/>
    <p:sldId id="436" r:id="rId16"/>
    <p:sldId id="437" r:id="rId17"/>
    <p:sldId id="438" r:id="rId18"/>
    <p:sldId id="439" r:id="rId19"/>
    <p:sldId id="441" r:id="rId20"/>
    <p:sldId id="44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8989"/>
    <a:srgbClr val="008000"/>
    <a:srgbClr val="4FA556"/>
    <a:srgbClr val="82C387"/>
    <a:srgbClr val="82C376"/>
    <a:srgbClr val="229246"/>
    <a:srgbClr val="F8961D"/>
    <a:srgbClr val="194963"/>
    <a:srgbClr val="D2E3EB"/>
    <a:srgbClr val="23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77" autoAdjust="0"/>
    <p:restoredTop sz="93821" autoAdjust="0"/>
  </p:normalViewPr>
  <p:slideViewPr>
    <p:cSldViewPr snapToGrid="0" showGuides="1">
      <p:cViewPr>
        <p:scale>
          <a:sx n="100" d="100"/>
          <a:sy n="100" d="100"/>
        </p:scale>
        <p:origin x="1120" y="1504"/>
      </p:cViewPr>
      <p:guideLst>
        <p:guide orient="horz" pos="3288"/>
        <p:guide pos="2909"/>
        <p:guide pos="4265"/>
        <p:guide pos="4209"/>
        <p:guide pos="5589"/>
        <p:guide pos="15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4.56</c:v>
                </c:pt>
                <c:pt idx="2">
                  <c:v>5.87</c:v>
                </c:pt>
                <c:pt idx="3">
                  <c:v>6.04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6166232"/>
        <c:axId val="-2006163240"/>
      </c:barChart>
      <c:catAx>
        <c:axId val="-20061662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06163240"/>
        <c:crosses val="autoZero"/>
        <c:auto val="1"/>
        <c:lblAlgn val="ctr"/>
        <c:lblOffset val="100"/>
        <c:noMultiLvlLbl val="0"/>
      </c:catAx>
      <c:valAx>
        <c:axId val="-2006163240"/>
        <c:scaling>
          <c:orientation val="minMax"/>
          <c:max val="7.0"/>
          <c:min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06166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5.33</c:v>
                </c:pt>
                <c:pt idx="1">
                  <c:v>5.609999999999998</c:v>
                </c:pt>
                <c:pt idx="2">
                  <c:v>6.38</c:v>
                </c:pt>
                <c:pt idx="3">
                  <c:v>6.49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180040"/>
        <c:axId val="-2108177736"/>
      </c:barChart>
      <c:catAx>
        <c:axId val="-21081800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8177736"/>
        <c:crosses val="autoZero"/>
        <c:auto val="1"/>
        <c:lblAlgn val="ctr"/>
        <c:lblOffset val="100"/>
        <c:noMultiLvlLbl val="0"/>
      </c:catAx>
      <c:valAx>
        <c:axId val="-2108177736"/>
        <c:scaling>
          <c:orientation val="minMax"/>
          <c:min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8180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4.14</c:v>
                </c:pt>
                <c:pt idx="1">
                  <c:v>5.0</c:v>
                </c:pt>
                <c:pt idx="2">
                  <c:v>6.35</c:v>
                </c:pt>
                <c:pt idx="3">
                  <c:v>5.859999999999998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4979816"/>
        <c:axId val="-2005414120"/>
      </c:barChart>
      <c:catAx>
        <c:axId val="-20049798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05414120"/>
        <c:crosses val="autoZero"/>
        <c:auto val="1"/>
        <c:lblAlgn val="ctr"/>
        <c:lblOffset val="100"/>
        <c:noMultiLvlLbl val="0"/>
      </c:catAx>
      <c:valAx>
        <c:axId val="-2005414120"/>
        <c:scaling>
          <c:orientation val="minMax"/>
          <c:min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04979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4.72</c:v>
                </c:pt>
                <c:pt idx="1">
                  <c:v>5.22</c:v>
                </c:pt>
                <c:pt idx="2">
                  <c:v>5.769999999999999</c:v>
                </c:pt>
                <c:pt idx="3">
                  <c:v>6.03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5249640"/>
        <c:axId val="-2005404632"/>
      </c:barChart>
      <c:catAx>
        <c:axId val="-20052496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05404632"/>
        <c:crosses val="autoZero"/>
        <c:auto val="1"/>
        <c:lblAlgn val="ctr"/>
        <c:lblOffset val="100"/>
        <c:noMultiLvlLbl val="0"/>
      </c:catAx>
      <c:valAx>
        <c:axId val="-2005404632"/>
        <c:scaling>
          <c:orientation val="minMax"/>
          <c:min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05249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5.47</c:v>
                </c:pt>
                <c:pt idx="1">
                  <c:v>5.71</c:v>
                </c:pt>
                <c:pt idx="2">
                  <c:v>6.359999999999998</c:v>
                </c:pt>
                <c:pt idx="3">
                  <c:v>6.4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2750632"/>
        <c:axId val="-2012909880"/>
      </c:barChart>
      <c:catAx>
        <c:axId val="-20127506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12909880"/>
        <c:crosses val="autoZero"/>
        <c:auto val="1"/>
        <c:lblAlgn val="ctr"/>
        <c:lblOffset val="100"/>
        <c:noMultiLvlLbl val="0"/>
      </c:catAx>
      <c:valAx>
        <c:axId val="-2012909880"/>
        <c:scaling>
          <c:orientation val="minMax"/>
          <c:max val="7.0"/>
          <c:min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12750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5.28</c:v>
                </c:pt>
                <c:pt idx="1">
                  <c:v>5.64</c:v>
                </c:pt>
                <c:pt idx="2">
                  <c:v>6.319999999999998</c:v>
                </c:pt>
                <c:pt idx="3">
                  <c:v>6.37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6102648"/>
        <c:axId val="-2006099672"/>
      </c:barChart>
      <c:catAx>
        <c:axId val="-20061026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06099672"/>
        <c:crosses val="autoZero"/>
        <c:auto val="1"/>
        <c:lblAlgn val="ctr"/>
        <c:lblOffset val="100"/>
        <c:noMultiLvlLbl val="0"/>
      </c:catAx>
      <c:valAx>
        <c:axId val="-2006099672"/>
        <c:scaling>
          <c:orientation val="minMax"/>
          <c:min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06102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4.64</c:v>
                </c:pt>
                <c:pt idx="1">
                  <c:v>5.0</c:v>
                </c:pt>
                <c:pt idx="2">
                  <c:v>6.18</c:v>
                </c:pt>
                <c:pt idx="3">
                  <c:v>6.1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6727848"/>
        <c:axId val="-2042423656"/>
      </c:barChart>
      <c:catAx>
        <c:axId val="-20067278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42423656"/>
        <c:crosses val="autoZero"/>
        <c:auto val="1"/>
        <c:lblAlgn val="ctr"/>
        <c:lblOffset val="100"/>
        <c:noMultiLvlLbl val="0"/>
      </c:catAx>
      <c:valAx>
        <c:axId val="-2042423656"/>
        <c:scaling>
          <c:orientation val="minMax"/>
          <c:min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06727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5.319999999999998</c:v>
                </c:pt>
                <c:pt idx="1">
                  <c:v>5.27</c:v>
                </c:pt>
                <c:pt idx="2">
                  <c:v>6.21</c:v>
                </c:pt>
                <c:pt idx="3">
                  <c:v>6.48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JGI Users 2011</c:v>
                </c:pt>
                <c:pt idx="1">
                  <c:v>JGI Users 2012</c:v>
                </c:pt>
                <c:pt idx="2">
                  <c:v>PDSF Users 2012</c:v>
                </c:pt>
                <c:pt idx="3">
                  <c:v>MPP Users 2012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2594152"/>
        <c:axId val="-2012591176"/>
      </c:barChart>
      <c:catAx>
        <c:axId val="-20125941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12591176"/>
        <c:crosses val="autoZero"/>
        <c:auto val="1"/>
        <c:lblAlgn val="ctr"/>
        <c:lblOffset val="100"/>
        <c:noMultiLvlLbl val="0"/>
      </c:catAx>
      <c:valAx>
        <c:axId val="-2012591176"/>
        <c:scaling>
          <c:orientation val="minMax"/>
          <c:min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12594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900" smtClean="0"/>
              <a:t>NERSC Presentation</a:t>
            </a:r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68A3-9B80-584C-9BEB-F8B43CF5A651}" type="datetime1">
              <a:rPr lang="en-US" sz="900" smtClean="0"/>
              <a:pPr/>
              <a:t>10/23/13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8F80-FCEC-C745-BEA9-0BA1921C5D36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571373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AFF0-7375-1D4A-A389-D6238357B121}" type="datetime1">
              <a:rPr lang="en-US" smtClean="0"/>
              <a:pPr/>
              <a:t>10/23/13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11CB-48C6-1D49-AC56-5A39CE8E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7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 m342 </a:t>
            </a:r>
            <a:r>
              <a:rPr lang="en-US" dirty="0" err="1" smtClean="0"/>
              <a:t>vs</a:t>
            </a:r>
            <a:r>
              <a:rPr lang="en-US" dirty="0" smtClean="0"/>
              <a:t> exclude JGI only users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MPP Users is Hopper data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MPP Users is Hopper data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MPP Users is Hopper data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MPP Users is Hopper data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MPP Users is Hopper data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MPP Users is Hopper data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MPP Users is Hopper data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MPP Users is Hopper data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9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pic>
        <p:nvPicPr>
          <p:cNvPr id="26" name="Picture 25" descr="NERSC_logo_color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" y="4416552"/>
            <a:ext cx="2401904" cy="1615494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6368805"/>
            <a:ext cx="925708" cy="365125"/>
          </a:xfr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fld id="{D897A66F-DFB6-CB44-8B31-7FAB7C20B0C7}" type="datetime4">
              <a:rPr lang="en-US" smtClean="0"/>
              <a:pPr/>
              <a:t>October 23, 2013</a:t>
            </a:fld>
            <a:endParaRPr lang="en-US" dirty="0"/>
          </a:p>
        </p:txBody>
      </p:sp>
      <p:pic>
        <p:nvPicPr>
          <p:cNvPr id="14" name="Picture Placeholder 1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6" name="Picture 8" descr="NERSCvertLOCKUP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462527"/>
            <a:ext cx="8305800" cy="295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3" name="Picture 22" descr="NERSC_logo_color_sm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4" y="3254428"/>
            <a:ext cx="2401904" cy="1615494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8457072" cy="76947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41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81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9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5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4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1" r:id="rId4"/>
    <p:sldLayoutId id="2147483664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9400" y="4764682"/>
            <a:ext cx="4749800" cy="933450"/>
          </a:xfrm>
        </p:spPr>
        <p:txBody>
          <a:bodyPr>
            <a:normAutofit/>
          </a:bodyPr>
          <a:lstStyle/>
          <a:p>
            <a:r>
              <a:rPr lang="en-US" dirty="0" smtClean="0"/>
              <a:t>Katie </a:t>
            </a:r>
            <a:r>
              <a:rPr lang="en-US" dirty="0" err="1" smtClean="0"/>
              <a:t>Antypas</a:t>
            </a:r>
            <a:r>
              <a:rPr lang="en-US" dirty="0" smtClean="0"/>
              <a:t> and Kirsten Fagnan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Draft JGI NERSC User Survey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>
          <a:xfrm>
            <a:off x="4624388" y="5985188"/>
            <a:ext cx="2133600" cy="365125"/>
          </a:xfrm>
        </p:spPr>
        <p:txBody>
          <a:bodyPr/>
          <a:lstStyle/>
          <a:p>
            <a:r>
              <a:rPr lang="en-US" dirty="0" smtClean="0"/>
              <a:t>Feb. 12,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 to Year comparison: ability to run interactively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10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6200" y="60579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9300" y="6121400"/>
            <a:ext cx="79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N=265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8900" y="59055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N=32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60579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N=51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 to Year comparison: Application Software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6200" y="60579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9300" y="6121400"/>
            <a:ext cx="79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N=349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8900" y="59055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N=49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60579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N=42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 to Year comparison: Satisfaction with software environment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6200" y="60579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9300" y="61214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N=384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8900" y="59055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N=53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60579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N=44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 to Year comparison: Performance and Debugging Tools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6200" y="60579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9300" y="6121400"/>
            <a:ext cx="79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N=270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8900" y="59055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N=36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60579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N=31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 to Year comparison: Overall satisfaction with NERSC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6200" y="60579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9300" y="61214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N=478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8900" y="59055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N=59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60579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N=86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23 scores are under </a:t>
            </a:r>
            <a:r>
              <a:rPr lang="en-US" dirty="0" err="1" smtClean="0"/>
              <a:t>NERSC’s</a:t>
            </a:r>
            <a:r>
              <a:rPr lang="en-US" dirty="0" smtClean="0"/>
              <a:t> User Satisfaction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15</a:t>
            </a:fld>
            <a:r>
              <a:rPr lang="en-US" smtClean="0"/>
              <a:t> -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45269" y="1231900"/>
          <a:ext cx="3882231" cy="544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931"/>
                <a:gridCol w="74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JGI</a:t>
                      </a:r>
                      <a:r>
                        <a:rPr lang="en-US" sz="1600" baseline="0" dirty="0" smtClean="0"/>
                        <a:t> Users Lowest Scores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Score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NX: Overall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3.95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ProjectB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Uptime (Availability)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4.30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ProjectB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: File and directory (metadata) operations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4.34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Genepool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: Scratch configuration and I/O performance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4.56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Training: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Video tutorials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4.58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ProjectB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: I/O Bandwidth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4.62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ProjectB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: Overall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satisfaction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4.71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Visualization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Software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4.75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Global Scratch: File and Directory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Operations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ProjectB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: Reliability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(data integrity)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4.94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WEB: Searching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4.96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Genepool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Batch wait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787900" y="1193799"/>
          <a:ext cx="3733800" cy="5414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936"/>
                <a:gridCol w="658864"/>
              </a:tblGrid>
              <a:tr h="3812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JGI</a:t>
                      </a:r>
                      <a:r>
                        <a:rPr lang="en-US" sz="1600" baseline="0" dirty="0" smtClean="0"/>
                        <a:t> Users Lowest Scores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Score</a:t>
                      </a:r>
                      <a:endParaRPr lang="en-US" sz="1600" dirty="0"/>
                    </a:p>
                  </a:txBody>
                  <a:tcPr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Training: Presentations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5.0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</a:rPr>
                        <a:t>Genepool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: Batch queue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structures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5.0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9532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Performance and debugging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tools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5.0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9532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Available software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5.0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</a:rPr>
                        <a:t>Genepool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: Overall Satisfaction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5.06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</a:rPr>
                        <a:t>Genepool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: Uptime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5.09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Global Scratch: I/O bandwidth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5.11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HPSS: User interface (</a:t>
                      </a: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</a:rPr>
                        <a:t>hsi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rgbClr val="000000"/>
                          </a:solidFill>
                        </a:rPr>
                        <a:t>pftp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5.14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9532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WEB: Timeliness of information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5.21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</a:rPr>
                        <a:t>Genepool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: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Ability to run interactively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5.22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121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Global Scratch: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Overall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5.23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MPP users had 1 score below NERSC User Satisfaction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Hopper batch wait time – 4.90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– What does NERSC do well?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0238" y="1270000"/>
            <a:ext cx="57023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consulting/support gives fast response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2438" y="2235200"/>
            <a:ext cx="57023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NERSC does a great job at providing its users what they need. I work at the JGI, and I think NERSC was presented with challenging task in providing us the necessary resources. I feel that they have done a great job, albeit imperfect, at accommodating our needs.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2638" y="1422400"/>
            <a:ext cx="57023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website is useful, the "</a:t>
            </a:r>
            <a:r>
              <a:rPr lang="en-US" dirty="0" err="1" smtClean="0"/>
              <a:t>genepool</a:t>
            </a:r>
            <a:r>
              <a:rPr lang="en-US" dirty="0" smtClean="0"/>
              <a:t> completed jobs" feature is very nice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538" y="5219700"/>
            <a:ext cx="57023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Excellent technical and applications support, outreach to users.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838" y="4267200"/>
            <a:ext cx="404336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Put in effort to listen and try to improve.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738" y="2730500"/>
            <a:ext cx="57023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Access to training, troubleshooting and consulting.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9488" y="4622800"/>
            <a:ext cx="57023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Providing bulk CPU power to manage our data processing.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7338" y="5270500"/>
            <a:ext cx="57023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Doug and Kirsten are very responsive.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1888" y="4775200"/>
            <a:ext cx="57023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email communications announcing changes and downtimes and updates are frequent and informative.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1650" y="4991100"/>
            <a:ext cx="329088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support from the NERSC staff is great. </a:t>
            </a:r>
          </a:p>
          <a:p>
            <a:r>
              <a:rPr lang="en-US" dirty="0" smtClean="0"/>
              <a:t>Quick responses to tickets and emails are appreciated.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663700"/>
            <a:ext cx="3708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staff we have serving JGI are great. The reliability of the hardware is tougher to handle.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312" y="254000"/>
            <a:ext cx="57023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Kirsten and Doug are absolutely fabulous. They are always willing to help and have great communication skills and go the extra mile.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938" y="5372100"/>
            <a:ext cx="57023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Maintains many software variants within Linux modules, e.g. "module load X" or "module load Y" helps manage software environments.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138" y="3403600"/>
            <a:ext cx="57023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NERSC is willing to very quickly rollout modifications to system configurations, queuing policies, etc., to deal with problems as they arise.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 – What else do you need from NERSC to accomplish your scientific goals?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701" y="1346200"/>
            <a:ext cx="57023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projectb</a:t>
            </a:r>
            <a:r>
              <a:rPr lang="en-US" dirty="0" smtClean="0"/>
              <a:t>/, </a:t>
            </a:r>
            <a:r>
              <a:rPr lang="en-US" dirty="0" err="1" smtClean="0"/>
              <a:t>genepool</a:t>
            </a:r>
            <a:r>
              <a:rPr lang="en-US" dirty="0" smtClean="0"/>
              <a:t> and </a:t>
            </a:r>
            <a:r>
              <a:rPr lang="en-US" dirty="0" err="1" smtClean="0"/>
              <a:t>genepool</a:t>
            </a:r>
            <a:r>
              <a:rPr lang="en-US" dirty="0" smtClean="0"/>
              <a:t> queue as well as network access for the </a:t>
            </a:r>
            <a:r>
              <a:rPr lang="en-US" dirty="0" err="1" smtClean="0"/>
              <a:t>gpints</a:t>
            </a:r>
            <a:r>
              <a:rPr lang="en-US" dirty="0" smtClean="0"/>
              <a:t> all have to have better uptime. The nearly-daily outages in one or more components cause unacceptable delays to research.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1" y="2324100"/>
            <a:ext cx="57023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I need is a few more </a:t>
            </a:r>
            <a:r>
              <a:rPr lang="en-US" dirty="0" err="1" smtClean="0"/>
              <a:t>gpint</a:t>
            </a:r>
            <a:r>
              <a:rPr lang="en-US" dirty="0" smtClean="0"/>
              <a:t> type machines with the larger memory.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1701" y="3302000"/>
            <a:ext cx="57023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More memory per node and more cores per node. Or at least, more nodes with high memory and as many cores as possible.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5701" y="4279900"/>
            <a:ext cx="57023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Would like better stability and robustness of file systems. Better real-time and post-job monitoring tools would be of great help.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9701" y="5257800"/>
            <a:ext cx="57023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Better uptime/reliability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2101" y="5410200"/>
            <a:ext cx="57023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Some users are not using the system optimally and are hurting other users. There needs to have a mechanism to take notice and also invest in imparting the better (not </a:t>
            </a:r>
            <a:r>
              <a:rPr lang="en-US" dirty="0" err="1" smtClean="0"/>
              <a:t>neceesarily</a:t>
            </a:r>
            <a:r>
              <a:rPr lang="en-US" dirty="0" smtClean="0"/>
              <a:t> the best) practices.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8301" y="2286000"/>
            <a:ext cx="57023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Bioinformatics does not have one-size-fits-all compute needs. Every task is different and has different RAM, storage, I/O, CPU/core needs. In order to be able to push our compute analysis forwards, we need a highly flexible environment.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1700" y="546100"/>
            <a:ext cx="57023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improve communications with customers, increase transparency in decision making regarding systems/policies/etc, actively involve customers in decision making.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1700" y="3742372"/>
            <a:ext cx="5702300" cy="1754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Please increase /</a:t>
            </a:r>
            <a:r>
              <a:rPr lang="en-US" dirty="0" err="1" smtClean="0"/>
              <a:t>projectb</a:t>
            </a:r>
            <a:r>
              <a:rPr lang="en-US" dirty="0" smtClean="0"/>
              <a:t> stability (buy better hardware if necessary); bioinformatics analysis is very data-driven and produces many large files, the analysis of which can be time-consuming because not all analyses are easily parallelized on a shared memory cluster (but better on nodes with many cores).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805044"/>
            <a:ext cx="57023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all computing resources have been centralized to NERSC, NERSC has shoulder an enormous amount of </a:t>
            </a:r>
            <a:r>
              <a:rPr lang="en-US" dirty="0" err="1" smtClean="0"/>
              <a:t>responsibiility</a:t>
            </a:r>
            <a:r>
              <a:rPr lang="en-US" dirty="0" smtClean="0"/>
              <a:t> and it is very important that NERSC staffs have a real "business-like" service mentality. Every action should have planned testing and contingency.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900" y="1219200"/>
            <a:ext cx="84074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Feb. 10, 2012  “Getting started using the resources at NERSC”</a:t>
            </a:r>
          </a:p>
          <a:p>
            <a:r>
              <a:rPr lang="en-US" dirty="0"/>
              <a:t>Feb. 17, 2012  “Archiving data and using the new /</a:t>
            </a:r>
            <a:r>
              <a:rPr lang="en-US" dirty="0" err="1"/>
              <a:t>projectb</a:t>
            </a:r>
            <a:r>
              <a:rPr lang="en-US" dirty="0"/>
              <a:t> file system”</a:t>
            </a:r>
          </a:p>
          <a:p>
            <a:r>
              <a:rPr lang="en-US" dirty="0"/>
              <a:t>Feb. 24, 2012  “Best practices for using a fair share batch system”</a:t>
            </a:r>
          </a:p>
          <a:p>
            <a:r>
              <a:rPr lang="en-US" dirty="0"/>
              <a:t>Mar. 2, 2012   “Introducing the </a:t>
            </a:r>
            <a:r>
              <a:rPr lang="en-US" dirty="0" err="1"/>
              <a:t>Genepool</a:t>
            </a:r>
            <a:r>
              <a:rPr lang="en-US" dirty="0"/>
              <a:t> webpage and review of batch system best practices”</a:t>
            </a:r>
          </a:p>
          <a:p>
            <a:r>
              <a:rPr lang="en-US" dirty="0"/>
              <a:t>Apr. 11, 2012  “Using NX to create a virtual desktop”</a:t>
            </a:r>
          </a:p>
          <a:p>
            <a:r>
              <a:rPr lang="en-US" dirty="0"/>
              <a:t>Apr. 17, 2012  “Why is my job not running?”</a:t>
            </a:r>
          </a:p>
          <a:p>
            <a:r>
              <a:rPr lang="en-US" dirty="0"/>
              <a:t>May 9, 2012    “How to get help from NERSC”</a:t>
            </a:r>
          </a:p>
          <a:p>
            <a:r>
              <a:rPr lang="en-US" dirty="0"/>
              <a:t>June 20, 2012 “Running jobs and system stability”</a:t>
            </a:r>
          </a:p>
          <a:p>
            <a:r>
              <a:rPr lang="en-US" dirty="0"/>
              <a:t>June 27, 2012 “Using Globus Online to transfer data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July 9, 2012 “Running on other NERSC systems, Allocations”</a:t>
            </a:r>
          </a:p>
          <a:p>
            <a:r>
              <a:rPr lang="en-US" dirty="0" smtClean="0"/>
              <a:t>September 19, 2012 “NX training”</a:t>
            </a:r>
          </a:p>
          <a:p>
            <a:r>
              <a:rPr lang="en-US" dirty="0" smtClean="0"/>
              <a:t>September 21</a:t>
            </a:r>
            <a:r>
              <a:rPr lang="en-US" baseline="30000" dirty="0" smtClean="0"/>
              <a:t>st</a:t>
            </a:r>
            <a:r>
              <a:rPr lang="en-US" dirty="0" smtClean="0"/>
              <a:t>, 2012 “NERSC training on modules, </a:t>
            </a:r>
            <a:r>
              <a:rPr lang="en-US" dirty="0" err="1" smtClean="0"/>
              <a:t>checkpointing</a:t>
            </a:r>
            <a:r>
              <a:rPr lang="en-US" dirty="0" smtClean="0"/>
              <a:t>, data transfer, </a:t>
            </a:r>
            <a:r>
              <a:rPr lang="en-US" dirty="0" err="1" smtClean="0"/>
              <a:t>ServiceNow</a:t>
            </a:r>
            <a:r>
              <a:rPr lang="en-US" dirty="0" smtClean="0"/>
              <a:t>, Profiling tools, Security”</a:t>
            </a:r>
          </a:p>
          <a:p>
            <a:r>
              <a:rPr lang="en-US" dirty="0" smtClean="0"/>
              <a:t>January 11, 2013 “Introduction to the new hardware and </a:t>
            </a:r>
            <a:r>
              <a:rPr lang="en-US" dirty="0" err="1" smtClean="0"/>
              <a:t>TaskfarmerMQ</a:t>
            </a:r>
            <a:endParaRPr lang="en-US" dirty="0" smtClean="0"/>
          </a:p>
          <a:p>
            <a:r>
              <a:rPr lang="en-US" dirty="0" smtClean="0"/>
              <a:t>February 12, 2013 Maintenance day tutorial featuring NERSC information as well as advanced topic presentations by JGI staff (most successful training with ~50 participants and great feedback)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0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079500"/>
            <a:ext cx="6083300" cy="5321300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NERSC Survey open through January 2013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Responses from:</a:t>
            </a:r>
          </a:p>
          <a:p>
            <a:pPr marL="62865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/>
              <a:t>444 Regular NERSC (MPP) Users</a:t>
            </a:r>
          </a:p>
          <a:p>
            <a:pPr marL="62865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/>
              <a:t>25 PDSF (High Energy Physics) Users</a:t>
            </a:r>
          </a:p>
          <a:p>
            <a:pPr marL="628650" lvl="1" indent="-228600"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/>
              <a:t>87 JGI Users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~90 questions on survey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Participants do not have to answer every question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Each question scored from 1-7, very dissatisfied to very satisfied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52400"/>
            <a:ext cx="6769100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 fontScale="97500"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NERSC 2012 User Survey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3848100"/>
            <a:ext cx="8859838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8135938" y="1731963"/>
            <a:ext cx="723900" cy="3814762"/>
          </a:xfrm>
          <a:prstGeom prst="up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0000"/>
              </a:gs>
              <a:gs pos="49000">
                <a:srgbClr val="FFFF00"/>
              </a:gs>
            </a:gsLst>
            <a:lin ang="57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7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6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5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4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3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2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234238" y="1773238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Very satisfied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259638" y="5110163"/>
            <a:ext cx="1200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Very dissatisfied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523163" y="3633788"/>
            <a:ext cx="7635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Neutral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8148638" y="3049588"/>
            <a:ext cx="735013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6311900" y="2755900"/>
            <a:ext cx="19970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dirty="0" smtClean="0"/>
              <a:t>Minimum NERSC User Satisfaction Target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7807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JGI/NERSC HPC Study Group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Meets Fridays from 12-1pm in 100-149C.  Led by Kirsten Fagnan, </a:t>
            </a:r>
            <a:r>
              <a:rPr lang="en-US" dirty="0" err="1" smtClean="0"/>
              <a:t>Seung</a:t>
            </a:r>
            <a:r>
              <a:rPr lang="en-US" dirty="0" smtClean="0"/>
              <a:t>-Jin </a:t>
            </a:r>
            <a:r>
              <a:rPr lang="en-US" dirty="0" err="1" smtClean="0"/>
              <a:t>Sul</a:t>
            </a:r>
            <a:r>
              <a:rPr lang="en-US" dirty="0" smtClean="0"/>
              <a:t>, Rob Egan and Douglas Jacobsen.</a:t>
            </a:r>
          </a:p>
          <a:p>
            <a:r>
              <a:rPr lang="en-US" dirty="0" smtClean="0"/>
              <a:t>We have lectured on </a:t>
            </a:r>
            <a:r>
              <a:rPr lang="en-US" dirty="0"/>
              <a:t>c</a:t>
            </a:r>
            <a:r>
              <a:rPr lang="en-US" dirty="0" smtClean="0"/>
              <a:t>omputer architecture, shared and distributed memory parallelism, </a:t>
            </a:r>
            <a:r>
              <a:rPr lang="en-US" dirty="0" err="1" smtClean="0"/>
              <a:t>OpenMP</a:t>
            </a:r>
            <a:r>
              <a:rPr lang="en-US" dirty="0" smtClean="0"/>
              <a:t>, MPI, Profiling with tools like </a:t>
            </a:r>
            <a:r>
              <a:rPr lang="en-US" dirty="0" err="1" smtClean="0"/>
              <a:t>gprof</a:t>
            </a:r>
            <a:r>
              <a:rPr lang="en-US" dirty="0" smtClean="0"/>
              <a:t>, performance analysis, benchmarking, profiling Perl and running </a:t>
            </a:r>
            <a:r>
              <a:rPr lang="en-US" dirty="0" err="1" smtClean="0"/>
              <a:t>perlcritic</a:t>
            </a:r>
            <a:r>
              <a:rPr lang="en-US" dirty="0" smtClean="0"/>
              <a:t>, workflow management with </a:t>
            </a:r>
            <a:r>
              <a:rPr lang="en-US" dirty="0" err="1" smtClean="0"/>
              <a:t>taskfarmermq</a:t>
            </a:r>
            <a:r>
              <a:rPr lang="en-US" dirty="0" smtClean="0"/>
              <a:t>, </a:t>
            </a:r>
            <a:r>
              <a:rPr lang="en-US" dirty="0" err="1" smtClean="0"/>
              <a:t>Infiniband</a:t>
            </a:r>
            <a:r>
              <a:rPr lang="en-US" dirty="0" smtClean="0"/>
              <a:t> vs. </a:t>
            </a:r>
            <a:r>
              <a:rPr lang="en-US" smtClean="0"/>
              <a:t>ethernet</a:t>
            </a:r>
            <a:endParaRPr lang="en-US" dirty="0" smtClean="0"/>
          </a:p>
          <a:p>
            <a:r>
              <a:rPr lang="en-US" dirty="0" smtClean="0"/>
              <a:t>Current focus is peer-review of software run at the JGI – first analysis being done on the </a:t>
            </a:r>
            <a:r>
              <a:rPr lang="en-US" dirty="0" err="1" smtClean="0"/>
              <a:t>metagenome</a:t>
            </a:r>
            <a:r>
              <a:rPr lang="en-US" dirty="0" smtClean="0"/>
              <a:t> pipeline run by the genome assembly group.  Three pairs of study group participants are tackling different questions about the code.  Questions, results and analysis are being tracked in version control.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20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6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Scoring Areas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54200" y="1473200"/>
          <a:ext cx="7086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1422400"/>
                <a:gridCol w="1892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JGI</a:t>
                      </a:r>
                      <a:r>
                        <a:rPr lang="en-US" baseline="0" dirty="0" smtClean="0"/>
                        <a:t> Top Scores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Size (N)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Security: 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Consulting: Quality of technical advice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Consulting: Response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Consulting: 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Account Support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HPSS Uptime</a:t>
                      </a:r>
                      <a:r>
                        <a:rPr lang="en-US" baseline="0" dirty="0" smtClean="0"/>
                        <a:t> (Availability)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Consulting:</a:t>
                      </a:r>
                      <a:r>
                        <a:rPr lang="en-US" baseline="0" dirty="0" smtClean="0"/>
                        <a:t> Time to 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Global Homes 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HPSS Data Transfer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NIM Web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1085850" y="1731963"/>
            <a:ext cx="723900" cy="3814762"/>
          </a:xfrm>
          <a:prstGeom prst="up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0000"/>
              </a:gs>
              <a:gs pos="49000">
                <a:srgbClr val="FFFF00"/>
              </a:gs>
            </a:gsLst>
            <a:lin ang="57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7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6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5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4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3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2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84150" y="1773238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Very satisfied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09550" y="5110163"/>
            <a:ext cx="1200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Very dissatisfied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73075" y="3633788"/>
            <a:ext cx="7635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Neutral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1098550" y="3049588"/>
            <a:ext cx="735013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0" y="2628900"/>
            <a:ext cx="111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 dirty="0" smtClean="0"/>
              <a:t>Minimum NERSC User Satisfaction Target</a:t>
            </a:r>
            <a:endParaRPr lang="en-US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63700" y="5765800"/>
            <a:ext cx="690892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Top scoring areas are in consulting, security and HPSS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Scores JGI Users </a:t>
            </a:r>
            <a:r>
              <a:rPr lang="en-US" dirty="0" err="1" smtClean="0"/>
              <a:t>vs</a:t>
            </a:r>
            <a:r>
              <a:rPr lang="en-US" dirty="0" smtClean="0"/>
              <a:t> MPP Users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7038" y="1206500"/>
          <a:ext cx="3797300" cy="4889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53"/>
                <a:gridCol w="1039847"/>
              </a:tblGrid>
              <a:tr h="3936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JGI</a:t>
                      </a:r>
                      <a:r>
                        <a:rPr lang="en-US" sz="1800" baseline="0" dirty="0" smtClean="0"/>
                        <a:t> Users Top Scores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Score</a:t>
                      </a:r>
                      <a:endParaRPr lang="en-US" sz="1800" dirty="0"/>
                    </a:p>
                  </a:txBody>
                  <a:tcPr/>
                </a:tc>
              </a:tr>
              <a:tr h="415207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8000"/>
                          </a:solidFill>
                        </a:rPr>
                        <a:t>Security: Overall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6.5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6625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Consulting: Quality of technical advice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6.19</a:t>
                      </a:r>
                      <a:endParaRPr lang="en-US" sz="1800" dirty="0"/>
                    </a:p>
                  </a:txBody>
                  <a:tcPr/>
                </a:tc>
              </a:tr>
              <a:tr h="39363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Consulting: Response time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6.15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9363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Consulting: Overall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6.11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9363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Account Support Services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6.04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9363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HPSS Uptime</a:t>
                      </a:r>
                      <a:r>
                        <a:rPr lang="en-US" sz="1800" b="1" baseline="0" dirty="0" smtClean="0">
                          <a:solidFill>
                            <a:srgbClr val="008000"/>
                          </a:solidFill>
                        </a:rPr>
                        <a:t> (Availability)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6.00</a:t>
                      </a:r>
                      <a:endParaRPr lang="en-US" sz="1800" dirty="0"/>
                    </a:p>
                  </a:txBody>
                  <a:tcPr/>
                </a:tc>
              </a:tr>
              <a:tr h="6625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Consulting:</a:t>
                      </a:r>
                      <a:r>
                        <a:rPr lang="en-US" sz="1800" baseline="0" dirty="0" smtClean="0"/>
                        <a:t> Time to solution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5.91</a:t>
                      </a:r>
                      <a:endParaRPr lang="en-US" sz="1800" dirty="0"/>
                    </a:p>
                  </a:txBody>
                  <a:tcPr/>
                </a:tc>
              </a:tr>
              <a:tr h="39363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Global Homes Reliability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5.90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936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HPSS Data Transfer Rates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5.82</a:t>
                      </a:r>
                      <a:endParaRPr lang="en-US" sz="1800" dirty="0"/>
                    </a:p>
                  </a:txBody>
                  <a:tcPr/>
                </a:tc>
              </a:tr>
              <a:tr h="3936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NIM Web Interface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5.79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4</a:t>
            </a:fld>
            <a:r>
              <a:rPr lang="en-US" smtClean="0"/>
              <a:t> -</a:t>
            </a:r>
            <a:endParaRPr lang="en-US" dirty="0"/>
          </a:p>
        </p:txBody>
      </p:sp>
      <p:graphicFrame>
        <p:nvGraphicFramePr>
          <p:cNvPr id="16" name="Content Placeholder 4"/>
          <p:cNvGraphicFramePr>
            <a:graphicFrameLocks noGrp="1"/>
          </p:cNvGraphicFramePr>
          <p:nvPr>
            <p:ph idx="1"/>
          </p:nvPr>
        </p:nvGraphicFramePr>
        <p:xfrm>
          <a:off x="4618037" y="1155700"/>
          <a:ext cx="4241801" cy="493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232"/>
                <a:gridCol w="1161569"/>
              </a:tblGrid>
              <a:tr h="400321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NERSC MPP Users Top Scores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Score</a:t>
                      </a:r>
                      <a:endParaRPr lang="en-US" sz="1800" dirty="0"/>
                    </a:p>
                  </a:txBody>
                  <a:tcPr/>
                </a:tc>
              </a:tr>
              <a:tr h="422258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8000"/>
                          </a:solidFill>
                        </a:rPr>
                        <a:t>HPSS: Uptime (Availability)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6.71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67384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Project Reliability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6.69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03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HPSS: Reliability (data</a:t>
                      </a:r>
                      <a:r>
                        <a:rPr lang="en-US" sz="1800" baseline="0" dirty="0" smtClean="0"/>
                        <a:t> integrity)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6.69</a:t>
                      </a:r>
                      <a:endParaRPr lang="en-US" sz="1800" dirty="0"/>
                    </a:p>
                  </a:txBody>
                  <a:tcPr/>
                </a:tc>
              </a:tr>
              <a:tr h="40032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Global</a:t>
                      </a:r>
                      <a:r>
                        <a:rPr lang="en-US" sz="1800" b="1" baseline="0" dirty="0" smtClean="0">
                          <a:solidFill>
                            <a:srgbClr val="008000"/>
                          </a:solidFill>
                        </a:rPr>
                        <a:t> Homes Reliability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6.68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40032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Account Support Services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6.67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40032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Security</a:t>
                      </a:r>
                      <a:r>
                        <a:rPr lang="en-US" sz="1800" b="1" baseline="0" dirty="0" smtClean="0">
                          <a:solidFill>
                            <a:srgbClr val="008000"/>
                          </a:solidFill>
                        </a:rPr>
                        <a:t>: Overall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6.66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40032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Consulting:</a:t>
                      </a:r>
                      <a:r>
                        <a:rPr lang="en-US" sz="1800" b="1" baseline="0" dirty="0" smtClean="0">
                          <a:solidFill>
                            <a:srgbClr val="008000"/>
                          </a:solidFill>
                        </a:rPr>
                        <a:t> Overall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6.65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4003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 Homes Uptime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6.62</a:t>
                      </a:r>
                      <a:endParaRPr lang="en-US" sz="1800" dirty="0"/>
                    </a:p>
                  </a:txBody>
                  <a:tcPr/>
                </a:tc>
              </a:tr>
              <a:tr h="40032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Consulting:</a:t>
                      </a:r>
                      <a:r>
                        <a:rPr lang="en-US" sz="1800" b="1" baseline="0" dirty="0" smtClean="0">
                          <a:solidFill>
                            <a:srgbClr val="008000"/>
                          </a:solidFill>
                        </a:rPr>
                        <a:t> Response time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6.60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40032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Project: Overall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6.59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03488" y="6150114"/>
            <a:ext cx="55864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Strong overlap between JGI users and MPP user’s rankings with file systems notably missing from JGI high scores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Lowest Scoring Areas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54200" y="1130300"/>
          <a:ext cx="70866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8890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JGI</a:t>
                      </a:r>
                      <a:r>
                        <a:rPr lang="en-US" baseline="0" dirty="0" smtClean="0"/>
                        <a:t> Users Lowest Scores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Size (N)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ProjectB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Uptime (Availability)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ProjectB</a:t>
                      </a:r>
                      <a:r>
                        <a:rPr lang="en-US" dirty="0" smtClean="0"/>
                        <a:t>: File and directory (metadata) operations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Genepool</a:t>
                      </a:r>
                      <a:r>
                        <a:rPr lang="en-US" dirty="0" smtClean="0"/>
                        <a:t>: Scratch configuration and I/O 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Training:</a:t>
                      </a:r>
                      <a:r>
                        <a:rPr lang="en-US" baseline="0" dirty="0" smtClean="0"/>
                        <a:t> Video tutorials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ProjectB</a:t>
                      </a:r>
                      <a:r>
                        <a:rPr lang="en-US" dirty="0" smtClean="0"/>
                        <a:t>: I/O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ProjectB</a:t>
                      </a:r>
                      <a:r>
                        <a:rPr lang="en-US" dirty="0" smtClean="0"/>
                        <a:t>: Overall</a:t>
                      </a:r>
                      <a:r>
                        <a:rPr lang="en-US" baseline="0" dirty="0" smtClean="0"/>
                        <a:t> satisfaction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Visualization</a:t>
                      </a:r>
                      <a:r>
                        <a:rPr lang="en-US" baseline="0" dirty="0" smtClean="0"/>
                        <a:t> 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Global Scratch: File and Directory</a:t>
                      </a:r>
                      <a:r>
                        <a:rPr lang="en-US" baseline="0" dirty="0" smtClean="0"/>
                        <a:t> Operations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ProjectB</a:t>
                      </a:r>
                      <a:r>
                        <a:rPr lang="en-US" dirty="0" smtClean="0"/>
                        <a:t>: Reliability</a:t>
                      </a:r>
                      <a:r>
                        <a:rPr lang="en-US" baseline="0" dirty="0" smtClean="0"/>
                        <a:t> (data integrity)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1085850" y="1731963"/>
            <a:ext cx="723900" cy="3814762"/>
          </a:xfrm>
          <a:prstGeom prst="up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0000"/>
              </a:gs>
              <a:gs pos="49000">
                <a:srgbClr val="FFFF00"/>
              </a:gs>
            </a:gsLst>
            <a:lin ang="57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7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6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5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4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3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2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84150" y="1773238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Very satisfied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09550" y="5110163"/>
            <a:ext cx="1200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Very dissatisfied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73075" y="3633788"/>
            <a:ext cx="7635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Neutral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1098550" y="3049588"/>
            <a:ext cx="735013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0" y="2628900"/>
            <a:ext cx="111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 dirty="0" smtClean="0"/>
              <a:t>Minimum NERSC User Satisfaction Target</a:t>
            </a:r>
            <a:endParaRPr lang="en-US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35200" y="6184900"/>
            <a:ext cx="600002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Lowest scoring areas are primarily I/O related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Lowest Scoring Areas: JGI </a:t>
            </a:r>
            <a:r>
              <a:rPr lang="en-US" dirty="0" err="1" smtClean="0"/>
              <a:t>vs</a:t>
            </a:r>
            <a:r>
              <a:rPr lang="en-US" dirty="0" smtClean="0"/>
              <a:t> MPP Users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7800" y="1295400"/>
          <a:ext cx="4313238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107"/>
                <a:gridCol w="11811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JGI</a:t>
                      </a:r>
                      <a:r>
                        <a:rPr lang="en-US" sz="1600" baseline="0" dirty="0" smtClean="0"/>
                        <a:t> Users Lowest Scores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Score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NX: Overall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3.95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ProjectB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Uptime (Availability)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ProjectB</a:t>
                      </a:r>
                      <a:r>
                        <a:rPr lang="en-US" sz="1600" dirty="0" smtClean="0"/>
                        <a:t>: File and directory (metadata) operations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4.34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Genepool</a:t>
                      </a:r>
                      <a:r>
                        <a:rPr lang="en-US" sz="1600" dirty="0" smtClean="0"/>
                        <a:t>: Scratch configuration and I/O 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Training:</a:t>
                      </a:r>
                      <a:r>
                        <a:rPr lang="en-US" sz="1600" baseline="0" dirty="0" smtClean="0"/>
                        <a:t> Video tutorials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ProjectB</a:t>
                      </a:r>
                      <a:r>
                        <a:rPr lang="en-US" sz="1600" dirty="0" smtClean="0"/>
                        <a:t>: I/O Bandwidth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4.62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ProjectB</a:t>
                      </a:r>
                      <a:r>
                        <a:rPr lang="en-US" sz="1600" dirty="0" smtClean="0"/>
                        <a:t>: Overall</a:t>
                      </a:r>
                      <a:r>
                        <a:rPr lang="en-US" sz="1600" baseline="0" dirty="0" smtClean="0"/>
                        <a:t> satisfaction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4.71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E1600B"/>
                          </a:solidFill>
                        </a:rPr>
                        <a:t>Visualization</a:t>
                      </a:r>
                      <a:r>
                        <a:rPr lang="en-US" sz="1600" b="1" baseline="0" dirty="0" smtClean="0">
                          <a:solidFill>
                            <a:srgbClr val="E1600B"/>
                          </a:solidFill>
                        </a:rPr>
                        <a:t> Software</a:t>
                      </a:r>
                      <a:endParaRPr lang="en-US" sz="1600" b="1" dirty="0">
                        <a:solidFill>
                          <a:srgbClr val="E160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E1600B"/>
                          </a:solidFill>
                        </a:rPr>
                        <a:t>4.75</a:t>
                      </a:r>
                      <a:endParaRPr lang="en-US" sz="1600" b="1" dirty="0">
                        <a:solidFill>
                          <a:srgbClr val="E1600B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Global Scratch: File and Directory</a:t>
                      </a:r>
                      <a:r>
                        <a:rPr lang="en-US" sz="1600" baseline="0" dirty="0" smtClean="0"/>
                        <a:t> Operations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4.90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ProjectB</a:t>
                      </a:r>
                      <a:r>
                        <a:rPr lang="en-US" sz="1600" dirty="0" smtClean="0"/>
                        <a:t>: Reliability</a:t>
                      </a:r>
                      <a:r>
                        <a:rPr lang="en-US" sz="1600" baseline="0" dirty="0" smtClean="0"/>
                        <a:t> (data integrity)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4.94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 dirty="0"/>
          </a:p>
        </p:txBody>
      </p:sp>
      <p:graphicFrame>
        <p:nvGraphicFramePr>
          <p:cNvPr id="16" name="Content Placeholder 4"/>
          <p:cNvGraphicFramePr>
            <a:graphicFrameLocks noGrp="1"/>
          </p:cNvGraphicFramePr>
          <p:nvPr>
            <p:ph idx="1"/>
          </p:nvPr>
        </p:nvGraphicFramePr>
        <p:xfrm>
          <a:off x="4618038" y="1320800"/>
          <a:ext cx="4313238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107"/>
                <a:gridCol w="11811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MPP Users Lowest Scores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Score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Hopper: Batch wait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4.90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Web: Mobile Site (</a:t>
                      </a:r>
                      <a:r>
                        <a:rPr lang="en-US" sz="1600" dirty="0" err="1" smtClean="0"/>
                        <a:t>m.nersc.gov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5.45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Web: Ease of use with mobile devices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5.63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Carver: Batch wait times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E1600B"/>
                          </a:solidFill>
                        </a:rPr>
                        <a:t>NX: Overall</a:t>
                      </a:r>
                      <a:endParaRPr lang="en-US" sz="1600" b="1" dirty="0">
                        <a:solidFill>
                          <a:srgbClr val="E160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E1600B"/>
                          </a:solidFill>
                        </a:rPr>
                        <a:t>5.69</a:t>
                      </a:r>
                      <a:endParaRPr lang="en-US" sz="1600" b="1" dirty="0">
                        <a:solidFill>
                          <a:srgbClr val="E1600B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Carver: Batch queue 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5.80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E1600B"/>
                          </a:solidFill>
                        </a:rPr>
                        <a:t>Visualization Software</a:t>
                      </a:r>
                      <a:endParaRPr lang="en-US" sz="1600" b="1" dirty="0">
                        <a:solidFill>
                          <a:srgbClr val="E160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E1600B"/>
                          </a:solidFill>
                        </a:rPr>
                        <a:t>5.81</a:t>
                      </a:r>
                      <a:endParaRPr lang="en-US" sz="1600" b="1" dirty="0">
                        <a:solidFill>
                          <a:srgbClr val="E1600B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HPSS User interface (his, </a:t>
                      </a:r>
                      <a:r>
                        <a:rPr lang="en-US" sz="1600" dirty="0" err="1" smtClean="0"/>
                        <a:t>pftp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5.85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Euclid</a:t>
                      </a:r>
                      <a:r>
                        <a:rPr lang="en-US" sz="1600" baseline="0" dirty="0" smtClean="0"/>
                        <a:t> Overall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5.82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Hopper Batch queue 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5.86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24100" y="6121400"/>
            <a:ext cx="59055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Little overlap between low scoring areas, though complaints about NX are common to both sets of users.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 to Year comparison: Disk Configuration and I/O performance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23976" y="1511300"/>
          <a:ext cx="7548562" cy="447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6656" y="6375400"/>
            <a:ext cx="925708" cy="365125"/>
          </a:xfrm>
        </p:spPr>
        <p:txBody>
          <a:bodyPr/>
          <a:lstStyle/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7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6100" y="59055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4400" y="5905500"/>
            <a:ext cx="79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N=343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4100" y="59055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N=51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1600" y="59055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N=59</a:t>
            </a:r>
          </a:p>
        </p:txBody>
      </p:sp>
      <p:sp>
        <p:nvSpPr>
          <p:cNvPr id="11" name="Up Arrow 10"/>
          <p:cNvSpPr/>
          <p:nvPr/>
        </p:nvSpPr>
        <p:spPr>
          <a:xfrm>
            <a:off x="793750" y="1574800"/>
            <a:ext cx="723900" cy="3886200"/>
          </a:xfrm>
          <a:prstGeom prst="up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0000"/>
              </a:gs>
              <a:gs pos="49000">
                <a:srgbClr val="FFFF00"/>
              </a:gs>
            </a:gsLst>
            <a:lin ang="57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-107950" y="1620838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Very satisfied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-82550" y="4957763"/>
            <a:ext cx="1200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Very dissatisfied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80975" y="3481388"/>
            <a:ext cx="7635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Neutral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806452" y="2743200"/>
            <a:ext cx="8066087" cy="396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-139700" y="2400300"/>
            <a:ext cx="111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 dirty="0" smtClean="0"/>
              <a:t>Minimum NERSC User Satisfaction Target</a:t>
            </a:r>
            <a:endParaRPr lang="en-US" sz="12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 to Year comparison: HPSS Satisfaction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28738" y="1574800"/>
          <a:ext cx="7599362" cy="43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6200" y="60579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9300" y="6121400"/>
            <a:ext cx="79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8900" y="59055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60579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 to Year comparison: Satisfaction with batch queue structures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6200" y="60579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9300" y="6121400"/>
            <a:ext cx="79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N=367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8900" y="59055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N=49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6057900"/>
            <a:ext cx="68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N=62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RSC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74348</TotalTime>
  <Words>2054</Words>
  <Application>Microsoft Macintosh PowerPoint</Application>
  <PresentationFormat>On-screen Show (4:3)</PresentationFormat>
  <Paragraphs>458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NERSC</vt:lpstr>
      <vt:lpstr>Katie Antypas and Kirsten Fagnan</vt:lpstr>
      <vt:lpstr>PowerPoint Presentation</vt:lpstr>
      <vt:lpstr>Top Scoring Areas</vt:lpstr>
      <vt:lpstr>Top Scores JGI Users vs MPP Users</vt:lpstr>
      <vt:lpstr>Lowest Scoring Areas</vt:lpstr>
      <vt:lpstr>Lowest Scoring Areas: JGI vs MPP Users</vt:lpstr>
      <vt:lpstr>Year to Year comparison: Disk Configuration and I/O performance</vt:lpstr>
      <vt:lpstr>Year to Year comparison: HPSS Satisfaction</vt:lpstr>
      <vt:lpstr>Year to Year comparison: Satisfaction with batch queue structures</vt:lpstr>
      <vt:lpstr>Year to Year comparison: ability to run interactively</vt:lpstr>
      <vt:lpstr>Year to Year comparison: Application Software</vt:lpstr>
      <vt:lpstr>Year to Year comparison: Satisfaction with software environment</vt:lpstr>
      <vt:lpstr>Year to Year comparison: Performance and Debugging Tools</vt:lpstr>
      <vt:lpstr>Year to Year comparison: Overall satisfaction with NERSC</vt:lpstr>
      <vt:lpstr>23 scores are under NERSC’s User Satisfaction Target</vt:lpstr>
      <vt:lpstr>MPP users had 1 score below NERSC User Satisfaction Target</vt:lpstr>
      <vt:lpstr>Comments – What does NERSC do well?</vt:lpstr>
      <vt:lpstr>Comments – What else do you need from NERSC to accomplish your scientific goals?</vt:lpstr>
      <vt:lpstr>Training and Tutorials</vt:lpstr>
      <vt:lpstr>JGI/NERSC HPC Study Group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Broughton</dc:creator>
  <cp:lastModifiedBy>Kirsten Fagnan</cp:lastModifiedBy>
  <cp:revision>312</cp:revision>
  <cp:lastPrinted>2013-01-28T21:25:42Z</cp:lastPrinted>
  <dcterms:created xsi:type="dcterms:W3CDTF">2013-01-28T21:06:23Z</dcterms:created>
  <dcterms:modified xsi:type="dcterms:W3CDTF">2013-10-23T20:03:07Z</dcterms:modified>
</cp:coreProperties>
</file>