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044" r:id="rId2"/>
    <p:sldId id="283" r:id="rId3"/>
    <p:sldId id="2040" r:id="rId4"/>
    <p:sldId id="2041" r:id="rId5"/>
    <p:sldId id="2042" r:id="rId6"/>
    <p:sldId id="1224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6">
          <p15:clr>
            <a:srgbClr val="A4A3A4"/>
          </p15:clr>
        </p15:guide>
        <p15:guide id="2" orient="horz" pos="1071">
          <p15:clr>
            <a:srgbClr val="A4A3A4"/>
          </p15:clr>
        </p15:guide>
        <p15:guide id="3" orient="horz" pos="1119">
          <p15:clr>
            <a:srgbClr val="A4A3A4"/>
          </p15:clr>
        </p15:guide>
        <p15:guide id="4" orient="horz" pos="2088">
          <p15:clr>
            <a:srgbClr val="A4A3A4"/>
          </p15:clr>
        </p15:guide>
        <p15:guide id="5" pos="2909">
          <p15:clr>
            <a:srgbClr val="A4A3A4"/>
          </p15:clr>
        </p15:guide>
        <p15:guide id="6" pos="4281">
          <p15:clr>
            <a:srgbClr val="A4A3A4"/>
          </p15:clr>
        </p15:guide>
        <p15:guide id="7" pos="4209">
          <p15:clr>
            <a:srgbClr val="A4A3A4"/>
          </p15:clr>
        </p15:guide>
        <p15:guide id="8" pos="5581">
          <p15:clr>
            <a:srgbClr val="A4A3A4"/>
          </p15:clr>
        </p15:guide>
        <p15:guide id="9" pos="15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632FF"/>
    <a:srgbClr val="4FA556"/>
    <a:srgbClr val="98FFFF"/>
    <a:srgbClr val="66CCFF"/>
    <a:srgbClr val="339BFF"/>
    <a:srgbClr val="898989"/>
    <a:srgbClr val="106636"/>
    <a:srgbClr val="FCD235"/>
    <a:srgbClr val="C9D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22"/>
    <p:restoredTop sz="57464" autoAdjust="0"/>
  </p:normalViewPr>
  <p:slideViewPr>
    <p:cSldViewPr snapToGrid="0" snapToObjects="1" showGuides="1">
      <p:cViewPr varScale="1">
        <p:scale>
          <a:sx n="87" d="100"/>
          <a:sy n="87" d="100"/>
        </p:scale>
        <p:origin x="2280" y="192"/>
      </p:cViewPr>
      <p:guideLst>
        <p:guide orient="horz" pos="2466"/>
        <p:guide orient="horz" pos="1071"/>
        <p:guide orient="horz" pos="1119"/>
        <p:guide orient="horz" pos="2088"/>
        <p:guide pos="2909"/>
        <p:guide pos="4281"/>
        <p:guide pos="4209"/>
        <p:guide pos="5581"/>
        <p:guide pos="1513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/>
              <a:t>NERSC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68A3-9B80-584C-9BEB-F8B43CF5A651}" type="datetime1">
              <a:rPr lang="en-US" sz="900" smtClean="0"/>
              <a:pPr/>
              <a:t>11/15/19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8F80-FCEC-C745-BEA9-0BA1921C5D36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57137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NERSC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AFF0-7375-1D4A-A389-D6238357B121}" type="datetime1">
              <a:rPr lang="en-US" smtClean="0"/>
              <a:pPr/>
              <a:t>11/15/19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11CB-48C6-1D49-AC56-5A39CE8E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442f3787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7442f3787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08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NERSC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5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6de73ff20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6de73ff20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44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3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NERSC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9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4" y="171450"/>
            <a:ext cx="5147247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96760" y="3573511"/>
            <a:ext cx="3242440" cy="700088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7" y="446685"/>
            <a:ext cx="4367577" cy="2601314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title styles</a:t>
            </a:r>
          </a:p>
        </p:txBody>
      </p:sp>
      <p:pic>
        <p:nvPicPr>
          <p:cNvPr id="26" name="Picture 25" descr="NERSC_logo_color_sm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3312414"/>
            <a:ext cx="1801368" cy="1211621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8" y="4776604"/>
            <a:ext cx="2864157" cy="273844"/>
          </a:xfrm>
        </p:spPr>
        <p:txBody>
          <a:bodyPr/>
          <a:lstStyle/>
          <a:p>
            <a:r>
              <a:rPr lang="en-US"/>
              <a:t>Footer Information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4776604"/>
            <a:ext cx="925708" cy="273844"/>
          </a:xfr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5596760" y="43348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D897A66F-DFB6-CB44-8B31-7FAB7C20B0C7}" type="datetime4">
              <a:rPr lang="en-US" smtClean="0"/>
              <a:pPr/>
              <a:t>November 15, 2019</a:t>
            </a:fld>
            <a:endParaRPr lang="en-US" dirty="0"/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5596760" y="173736"/>
            <a:ext cx="1558744" cy="154305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5596760" y="1783080"/>
            <a:ext cx="728876" cy="72009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7258367" y="173736"/>
            <a:ext cx="1566435" cy="154305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44304" y="2591239"/>
            <a:ext cx="711200" cy="7211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861" y="1787313"/>
            <a:ext cx="716640" cy="71664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596760" y="2591239"/>
            <a:ext cx="723900" cy="721176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367" y="1783080"/>
            <a:ext cx="1566435" cy="15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Information</a:t>
            </a:r>
            <a:endParaRPr lang="en-US" dirty="0"/>
          </a:p>
        </p:txBody>
      </p:sp>
      <p:pic>
        <p:nvPicPr>
          <p:cNvPr id="10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3337666"/>
            <a:ext cx="8499496" cy="57710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1363" y="1096896"/>
            <a:ext cx="6224570" cy="221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900"/>
            </a:lvl1pPr>
            <a:lvl2pPr lvl="1" algn="ctr">
              <a:spcBef>
                <a:spcPts val="0"/>
              </a:spcBef>
              <a:buSzPct val="100000"/>
              <a:defRPr sz="3900"/>
            </a:lvl2pPr>
            <a:lvl3pPr lvl="2" algn="ctr">
              <a:spcBef>
                <a:spcPts val="0"/>
              </a:spcBef>
              <a:buSzPct val="100000"/>
              <a:defRPr sz="3900"/>
            </a:lvl3pPr>
            <a:lvl4pPr lvl="3" algn="ctr">
              <a:spcBef>
                <a:spcPts val="0"/>
              </a:spcBef>
              <a:buSzPct val="100000"/>
              <a:defRPr sz="3900"/>
            </a:lvl4pPr>
            <a:lvl5pPr lvl="4" algn="ctr">
              <a:spcBef>
                <a:spcPts val="0"/>
              </a:spcBef>
              <a:buSzPct val="100000"/>
              <a:defRPr sz="3900"/>
            </a:lvl5pPr>
            <a:lvl6pPr lvl="5" algn="ctr">
              <a:spcBef>
                <a:spcPts val="0"/>
              </a:spcBef>
              <a:buSzPct val="100000"/>
              <a:defRPr sz="3900"/>
            </a:lvl6pPr>
            <a:lvl7pPr lvl="6" algn="ctr">
              <a:spcBef>
                <a:spcPts val="0"/>
              </a:spcBef>
              <a:buSzPct val="100000"/>
              <a:defRPr sz="3900"/>
            </a:lvl7pPr>
            <a:lvl8pPr lvl="7" algn="ctr">
              <a:spcBef>
                <a:spcPts val="0"/>
              </a:spcBef>
              <a:buSzPct val="100000"/>
              <a:defRPr sz="3900"/>
            </a:lvl8pPr>
            <a:lvl9pPr lvl="8" algn="ctr">
              <a:spcBef>
                <a:spcPts val="0"/>
              </a:spcBef>
              <a:buSzPct val="100000"/>
              <a:defRPr sz="39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03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for 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105839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4430881"/>
            <a:ext cx="9144000" cy="71262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869440" y="260096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1F497D"/>
              </a:solidFill>
              <a:latin typeface="Avenir Next Condensed Demi Bold"/>
              <a:cs typeface="Avenir Next Condensed Demi Bold"/>
            </a:endParaRPr>
          </a:p>
        </p:txBody>
      </p:sp>
      <p:pic>
        <p:nvPicPr>
          <p:cNvPr id="5" name="Picture 4" descr="wangatsunse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231" y="1"/>
            <a:ext cx="9411231" cy="5143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4179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- for photos">
  <p:cSld name="2_blank - for photos"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9144000" cy="1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694" rIns="91425" bIns="45694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0" y="4430880"/>
            <a:ext cx="9144000" cy="712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694" rIns="91425" bIns="45694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869440" y="2600960"/>
            <a:ext cx="184725" cy="36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F49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9" name="Google Shape;99;p14" descr="wangatsunse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7231" y="1"/>
            <a:ext cx="941123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78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060176"/>
            <a:ext cx="6938610" cy="1529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8" y="1124668"/>
            <a:ext cx="6171003" cy="1394984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4708250"/>
            <a:ext cx="1676400" cy="38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/>
              <a:t>Footer Information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2857958"/>
            <a:ext cx="4214812" cy="350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1" y="1786717"/>
            <a:ext cx="6586999" cy="700088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825503" y="2666777"/>
            <a:ext cx="723884" cy="716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098" y="2667081"/>
            <a:ext cx="716640" cy="716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9274" y="2667081"/>
            <a:ext cx="723900" cy="723900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7302504" y="1060175"/>
            <a:ext cx="1538234" cy="1529334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5663383" y="2661458"/>
            <a:ext cx="722970" cy="721176"/>
          </a:xfrm>
          <a:prstGeom prst="rect">
            <a:avLst/>
          </a:prstGeom>
        </p:spPr>
      </p:pic>
      <p:pic>
        <p:nvPicPr>
          <p:cNvPr id="23" name="Picture 22" descr="NERSC_logo_color_sm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4" y="2440821"/>
            <a:ext cx="1801368" cy="1211580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04" y="2662544"/>
            <a:ext cx="72009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4708251"/>
            <a:ext cx="1676400" cy="37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/>
              <a:t>Footer Information</a:t>
            </a: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5360"/>
            <a:ext cx="4038600" cy="364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5360"/>
            <a:ext cx="4038600" cy="364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8102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924"/>
            <a:ext cx="4040188" cy="31766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8102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17924"/>
            <a:ext cx="4041775" cy="31766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Information</a:t>
            </a:r>
            <a:endParaRPr lang="en-US" dirty="0"/>
          </a:p>
        </p:txBody>
      </p:sp>
      <p:pic>
        <p:nvPicPr>
          <p:cNvPr id="9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Information</a:t>
            </a:r>
            <a:endParaRPr lang="en-US" dirty="0"/>
          </a:p>
        </p:txBody>
      </p:sp>
      <p:pic>
        <p:nvPicPr>
          <p:cNvPr id="5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Information</a:t>
            </a:r>
            <a:endParaRPr lang="en-US" dirty="0"/>
          </a:p>
        </p:txBody>
      </p:sp>
      <p:pic>
        <p:nvPicPr>
          <p:cNvPr id="4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93379"/>
            <a:ext cx="3008313" cy="77288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379"/>
            <a:ext cx="5111750" cy="3701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46598"/>
            <a:ext cx="3008313" cy="2848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4035"/>
            <a:ext cx="5486400" cy="2621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Information</a:t>
            </a:r>
            <a:endParaRPr lang="en-US" dirty="0"/>
          </a:p>
        </p:txBody>
      </p:sp>
      <p:pic>
        <p:nvPicPr>
          <p:cNvPr id="8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34902"/>
            <a:ext cx="6819032" cy="57710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8229600" cy="36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/>
              <a:t>Footer Information</a:t>
            </a: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pic>
        <p:nvPicPr>
          <p:cNvPr id="9" name="Picture 10" descr="DOE LOGO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4708251"/>
            <a:ext cx="1676400" cy="37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4707920"/>
            <a:ext cx="451276" cy="37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</p:sldLayoutIdLst>
  <p:hf hdr="0" ft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doi.org/10.1007/978-3-030-34356-9_16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/>
        </p:nvSpPr>
        <p:spPr>
          <a:xfrm>
            <a:off x="400800" y="267206"/>
            <a:ext cx="7992225" cy="4689900"/>
          </a:xfrm>
          <a:prstGeom prst="rect">
            <a:avLst/>
          </a:prstGeom>
          <a:solidFill>
            <a:srgbClr val="000000">
              <a:alpha val="18990"/>
            </a:srgbClr>
          </a:solidFill>
          <a:ln>
            <a:noFill/>
          </a:ln>
          <a:effectLst>
            <a:outerShdw blurRad="100013" dist="66675" dir="3600000" algn="bl" rotWithShape="0">
              <a:srgbClr val="000000"/>
            </a:outerShdw>
          </a:effectLst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4125" b="1" u="sng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SAVE THE DATE</a:t>
            </a:r>
            <a:endParaRPr sz="4125" b="1" u="sng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/>
            <a:endParaRPr sz="15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/>
            <a:endParaRPr sz="15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/>
            <a:r>
              <a:rPr lang="en-US" sz="5625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LUSTRE USER GROUP (LUG) 2020</a:t>
            </a:r>
            <a:endParaRPr sz="5625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lnSpc>
                <a:spcPct val="115000"/>
              </a:lnSpc>
            </a:pPr>
            <a:endParaRPr sz="15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lnSpc>
                <a:spcPct val="115000"/>
              </a:lnSpc>
            </a:pPr>
            <a:endParaRPr sz="15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</a:pPr>
            <a:r>
              <a:rPr lang="en-US" sz="4125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JUNE 9 - 12, 2020</a:t>
            </a:r>
            <a:endParaRPr sz="4125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</a:pPr>
            <a:r>
              <a:rPr lang="en-US" sz="3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BERKELEY, CALIFORNIA</a:t>
            </a:r>
            <a:endParaRPr sz="30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endParaRPr sz="135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6688219" y="4347450"/>
            <a:ext cx="2380725" cy="796050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bl" rotWithShape="0">
              <a:srgbClr val="000000">
                <a:alpha val="96000"/>
              </a:srgbClr>
            </a:outerShdw>
          </a:effectLst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r"/>
            <a:r>
              <a:rPr lang="en-US" sz="1350" b="1" i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Hosted by LBNL/NERSC,</a:t>
            </a:r>
            <a:endParaRPr sz="1350" b="1" i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/>
            <a:r>
              <a:rPr lang="en-US" sz="1350" b="1" i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UC Berkeley Research IT,</a:t>
            </a:r>
            <a:endParaRPr sz="1350" b="1" i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/>
            <a:r>
              <a:rPr lang="en-US" sz="1350" b="1" i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and OpenSFS</a:t>
            </a:r>
            <a:endParaRPr sz="1350" b="1" i="1"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1482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035" y="547090"/>
            <a:ext cx="6101187" cy="1956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latin typeface="Avenir Next Condensed Demi Bold"/>
                <a:ea typeface="+mj-ea"/>
                <a:cs typeface="Avenir Next Condensed Demi Bold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08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165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25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3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NERSC's Perlmutter System: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Deploying 30 PB of all-</a:t>
            </a:r>
            <a:r>
              <a:rPr lang="en-US" sz="2400" dirty="0" err="1"/>
              <a:t>NVMe</a:t>
            </a:r>
            <a:r>
              <a:rPr lang="en-US" sz="2400" dirty="0"/>
              <a:t> Lustre at scale</a:t>
            </a:r>
            <a:endParaRPr lang="en-US" sz="20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982817" y="3112039"/>
            <a:ext cx="4517907" cy="2031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813" indent="-342813" algn="l" rtl="0" eaLnBrk="1" fontAlgn="base" hangingPunct="1">
              <a:spcBef>
                <a:spcPts val="90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288850" indent="-226954" algn="l" rtl="0" eaLnBrk="1" fontAlgn="base" hangingPunct="1">
              <a:spcBef>
                <a:spcPts val="500"/>
              </a:spcBef>
              <a:spcAft>
                <a:spcPct val="0"/>
              </a:spcAft>
              <a:buSzPct val="85000"/>
              <a:buChar char="–"/>
              <a:defRPr sz="2400">
                <a:solidFill>
                  <a:srgbClr val="003366"/>
                </a:solidFill>
                <a:latin typeface="+mn-lt"/>
                <a:ea typeface="+mn-ea"/>
                <a:cs typeface="ＭＳ Ｐゴシック"/>
              </a:defRPr>
            </a:lvl2pPr>
            <a:lvl3pPr marL="572941" indent="-11744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Lucida Grande"/>
              <a:buChar char="–"/>
              <a:defRPr sz="2400">
                <a:solidFill>
                  <a:srgbClr val="003366"/>
                </a:solidFill>
                <a:latin typeface="+mn-lt"/>
                <a:ea typeface="+mn-ea"/>
                <a:cs typeface="ＭＳ Ｐゴシック"/>
              </a:defRPr>
            </a:lvl3pPr>
            <a:lvl4pPr marL="909404" indent="-226954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Lucida Grande"/>
              <a:buChar char="–"/>
              <a:defRPr sz="2400">
                <a:solidFill>
                  <a:srgbClr val="003366"/>
                </a:solidFill>
                <a:latin typeface="+mn-lt"/>
                <a:ea typeface="+mn-ea"/>
                <a:cs typeface="ＭＳ Ｐゴシック"/>
              </a:defRPr>
            </a:lvl4pPr>
            <a:lvl5pPr marL="1145880" indent="-23647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+mn-lt"/>
                <a:ea typeface="+mn-ea"/>
                <a:cs typeface="ＭＳ Ｐゴシック"/>
              </a:defRPr>
            </a:lvl5pPr>
            <a:lvl6pPr marL="2513959" indent="-2285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971040" indent="-2285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428124" indent="-2285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885205" indent="-2285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marL="11113" indent="0">
              <a:lnSpc>
                <a:spcPct val="75000"/>
              </a:lnSpc>
              <a:spcBef>
                <a:spcPts val="1500"/>
              </a:spcBef>
            </a:pPr>
            <a:r>
              <a:rPr lang="en-US" dirty="0">
                <a:solidFill>
                  <a:srgbClr val="FFFFFF"/>
                </a:solidFill>
              </a:rPr>
              <a:t>Glenn K. </a:t>
            </a:r>
            <a:r>
              <a:rPr lang="en-US" dirty="0" smtClean="0">
                <a:solidFill>
                  <a:srgbClr val="FFFFFF"/>
                </a:solidFill>
              </a:rPr>
              <a:t>Lockwood</a:t>
            </a:r>
            <a:endParaRPr lang="en-US" dirty="0">
              <a:solidFill>
                <a:srgbClr val="FFFFFF"/>
              </a:solidFill>
            </a:endParaRPr>
          </a:p>
          <a:p>
            <a:pPr marL="11113" indent="0">
              <a:lnSpc>
                <a:spcPct val="75000"/>
              </a:lnSpc>
              <a:spcBef>
                <a:spcPts val="1500"/>
              </a:spcBef>
            </a:pPr>
            <a:r>
              <a:rPr lang="en-US" dirty="0" smtClean="0">
                <a:solidFill>
                  <a:srgbClr val="FFFFFF"/>
                </a:solidFill>
              </a:rPr>
              <a:t>Kirill </a:t>
            </a:r>
            <a:r>
              <a:rPr lang="en-US" dirty="0" err="1">
                <a:solidFill>
                  <a:srgbClr val="FFFFFF"/>
                </a:solidFill>
              </a:rPr>
              <a:t>L</a:t>
            </a:r>
            <a:r>
              <a:rPr lang="en-US" dirty="0" err="1" smtClean="0">
                <a:solidFill>
                  <a:srgbClr val="FFFFFF"/>
                </a:solidFill>
              </a:rPr>
              <a:t>ozinskiy</a:t>
            </a:r>
            <a:endParaRPr lang="en-US" dirty="0" smtClean="0">
              <a:solidFill>
                <a:srgbClr val="FFFFFF"/>
              </a:solidFill>
            </a:endParaRPr>
          </a:p>
          <a:p>
            <a:pPr marL="11113" indent="0">
              <a:lnSpc>
                <a:spcPct val="75000"/>
              </a:lnSpc>
              <a:spcBef>
                <a:spcPts val="1500"/>
              </a:spcBef>
            </a:pPr>
            <a:r>
              <a:rPr lang="en-US" dirty="0" smtClean="0">
                <a:solidFill>
                  <a:srgbClr val="FFFFFF"/>
                </a:solidFill>
              </a:rPr>
              <a:t>Kristy </a:t>
            </a:r>
            <a:r>
              <a:rPr lang="en-US" dirty="0" err="1" smtClean="0">
                <a:solidFill>
                  <a:srgbClr val="FFFFFF"/>
                </a:solidFill>
              </a:rPr>
              <a:t>Kallback</a:t>
            </a:r>
            <a:r>
              <a:rPr lang="en-US" dirty="0" smtClean="0">
                <a:solidFill>
                  <a:srgbClr val="FFFFFF"/>
                </a:solidFill>
              </a:rPr>
              <a:t>-Rose</a:t>
            </a:r>
            <a:endParaRPr lang="en-US" dirty="0" smtClean="0">
              <a:solidFill>
                <a:srgbClr val="FFFFFF"/>
              </a:solidFill>
            </a:endParaRPr>
          </a:p>
          <a:p>
            <a:pPr marL="11113" indent="0">
              <a:lnSpc>
                <a:spcPct val="75000"/>
              </a:lnSpc>
            </a:pPr>
            <a:r>
              <a:rPr lang="en-US" sz="1600" dirty="0" smtClean="0">
                <a:solidFill>
                  <a:srgbClr val="FFFFFF"/>
                </a:solidFill>
              </a:rPr>
              <a:t>Storage </a:t>
            </a:r>
            <a:r>
              <a:rPr lang="en-US" sz="1600" dirty="0">
                <a:solidFill>
                  <a:srgbClr val="FFFFFF"/>
                </a:solidFill>
              </a:rPr>
              <a:t>Systems Group</a:t>
            </a:r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National Energy Research Scientific Computing Center</a:t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Lawrence Berkeley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37761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NERSC’s 2020 System: Perlmutter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9D61A3B-F7F6-534B-9A88-3835AEDB2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4438403" cy="362307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ym typeface="Calibri"/>
              </a:rPr>
              <a:t>Cray Shasta</a:t>
            </a:r>
          </a:p>
          <a:p>
            <a:pPr lvl="1"/>
            <a:r>
              <a:rPr lang="en-US" dirty="0">
                <a:sym typeface="Calibri"/>
              </a:rPr>
              <a:t>3x to 4x capability of Cori</a:t>
            </a:r>
          </a:p>
          <a:p>
            <a:pPr lvl="1"/>
            <a:r>
              <a:rPr lang="en-US" dirty="0">
                <a:sym typeface="Calibri"/>
              </a:rPr>
              <a:t>GPU-accelerated and CPU-only nodes</a:t>
            </a:r>
          </a:p>
          <a:p>
            <a:pPr lvl="1"/>
            <a:r>
              <a:rPr lang="en-US" dirty="0">
                <a:sym typeface="Calibri"/>
              </a:rPr>
              <a:t>Cray Slingshot interconnect</a:t>
            </a:r>
          </a:p>
          <a:p>
            <a:r>
              <a:rPr lang="en-US" dirty="0">
                <a:sym typeface="Calibri"/>
              </a:rPr>
              <a:t>Single-tier, all-flash Lustre</a:t>
            </a:r>
          </a:p>
          <a:p>
            <a:pPr lvl="1"/>
            <a:r>
              <a:rPr lang="en-US" dirty="0">
                <a:sym typeface="Calibri"/>
              </a:rPr>
              <a:t>Cray E1000F-based system</a:t>
            </a:r>
          </a:p>
          <a:p>
            <a:pPr lvl="1"/>
            <a:r>
              <a:rPr lang="en-US" dirty="0">
                <a:sym typeface="Calibri"/>
              </a:rPr>
              <a:t>30 PB usable capacity</a:t>
            </a:r>
          </a:p>
          <a:p>
            <a:pPr lvl="1"/>
            <a:r>
              <a:rPr lang="en-US" dirty="0">
                <a:sym typeface="Calibri"/>
              </a:rPr>
              <a:t>≥ 4.0 TB/s sustained bandwidth</a:t>
            </a:r>
          </a:p>
          <a:p>
            <a:pPr lvl="1"/>
            <a:r>
              <a:rPr lang="en-US" dirty="0">
                <a:sym typeface="Calibri"/>
              </a:rPr>
              <a:t>≥ 7,000,000 IOPS (read </a:t>
            </a:r>
            <a:r>
              <a:rPr lang="en-US" i="1" dirty="0">
                <a:sym typeface="Calibri"/>
              </a:rPr>
              <a:t>and</a:t>
            </a:r>
            <a:r>
              <a:rPr lang="en-US" dirty="0">
                <a:sym typeface="Calibri"/>
              </a:rPr>
              <a:t> write)</a:t>
            </a:r>
          </a:p>
          <a:p>
            <a:pPr lvl="1"/>
            <a:r>
              <a:rPr lang="en-US" dirty="0">
                <a:sym typeface="Calibri"/>
              </a:rPr>
              <a:t>≥ 3,200,000 file creates/sec</a:t>
            </a:r>
            <a:endParaRPr lang="en-US" dirty="0"/>
          </a:p>
        </p:txBody>
      </p:sp>
      <p:sp>
        <p:nvSpPr>
          <p:cNvPr id="220" name="Google Shape;220;p29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r>
              <a:rPr lang="en"/>
              <a:t>- </a:t>
            </a:r>
            <a:fld id="{00000000-1234-1234-1234-123412341234}" type="slidenum">
              <a:rPr lang="en" smtClean="0"/>
              <a:pPr lvl="0"/>
              <a:t>3</a:t>
            </a:fld>
            <a:r>
              <a:rPr lang="en"/>
              <a:t> -</a:t>
            </a:r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93670D-A7FC-584C-9A69-EB7E0A238C61}"/>
              </a:ext>
            </a:extLst>
          </p:cNvPr>
          <p:cNvGrpSpPr/>
          <p:nvPr/>
        </p:nvGrpSpPr>
        <p:grpSpPr>
          <a:xfrm>
            <a:off x="4939078" y="1894185"/>
            <a:ext cx="4098262" cy="2589816"/>
            <a:chOff x="4939078" y="1894185"/>
            <a:chExt cx="4098262" cy="25898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77DDAF4-3D24-884F-A96E-D0FD3A6552A2}"/>
                </a:ext>
              </a:extLst>
            </p:cNvPr>
            <p:cNvSpPr/>
            <p:nvPr/>
          </p:nvSpPr>
          <p:spPr>
            <a:xfrm>
              <a:off x="4939078" y="1894185"/>
              <a:ext cx="3940762" cy="25898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FD249DF8-1A95-5140-A1AB-71875BC2785A}"/>
                </a:ext>
              </a:extLst>
            </p:cNvPr>
            <p:cNvSpPr/>
            <p:nvPr/>
          </p:nvSpPr>
          <p:spPr>
            <a:xfrm>
              <a:off x="5042364" y="1996624"/>
              <a:ext cx="1815807" cy="787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CPU-only nodes</a:t>
              </a:r>
            </a:p>
            <a:p>
              <a:pPr algn="ctr"/>
              <a:r>
                <a:rPr lang="en-US" sz="1400" dirty="0"/>
                <a:t>AMD </a:t>
              </a:r>
              <a:r>
                <a:rPr lang="en-US" sz="1400" dirty="0" err="1"/>
                <a:t>Epyc</a:t>
              </a:r>
              <a:r>
                <a:rPr lang="en-US" sz="1400" dirty="0"/>
                <a:t>™</a:t>
              </a:r>
            </a:p>
            <a:p>
              <a:pPr algn="ctr"/>
              <a:r>
                <a:rPr lang="en-US" sz="1400" dirty="0"/>
                <a:t>Milan CPUs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25BE42B-F9EE-3E4B-92B6-8FE9088213C7}"/>
                </a:ext>
              </a:extLst>
            </p:cNvPr>
            <p:cNvSpPr/>
            <p:nvPr/>
          </p:nvSpPr>
          <p:spPr>
            <a:xfrm>
              <a:off x="5042363" y="2839778"/>
              <a:ext cx="1815807" cy="69179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CPU-GPU nodes</a:t>
              </a:r>
            </a:p>
            <a:p>
              <a:pPr algn="ctr"/>
              <a:r>
                <a:rPr lang="en-US" sz="1400" dirty="0"/>
                <a:t>Future NVIDIA GPUs</a:t>
              </a:r>
            </a:p>
            <a:p>
              <a:pPr algn="ctr"/>
              <a:r>
                <a:rPr lang="en-US" sz="1400" dirty="0"/>
                <a:t>Tensor Cores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6302794-A48D-AA4E-AA35-DE39E9F0857D}"/>
                </a:ext>
              </a:extLst>
            </p:cNvPr>
            <p:cNvSpPr/>
            <p:nvPr/>
          </p:nvSpPr>
          <p:spPr>
            <a:xfrm>
              <a:off x="5042362" y="3600986"/>
              <a:ext cx="1815807" cy="691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All-flash platform integrated storage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79E1541-7750-9F4D-B21A-C3B813899604}"/>
                </a:ext>
              </a:extLst>
            </p:cNvPr>
            <p:cNvSpPr/>
            <p:nvPr/>
          </p:nvSpPr>
          <p:spPr>
            <a:xfrm>
              <a:off x="7558419" y="2839778"/>
              <a:ext cx="1191338" cy="69179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Login nodes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FE6F944-E011-CC4E-8C42-92492A579BC6}"/>
                </a:ext>
              </a:extLst>
            </p:cNvPr>
            <p:cNvSpPr/>
            <p:nvPr/>
          </p:nvSpPr>
          <p:spPr>
            <a:xfrm>
              <a:off x="7558419" y="1996624"/>
              <a:ext cx="1191338" cy="760647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High-memory workflow nodes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5E8066B8-C227-D944-8509-FB87504DF1A3}"/>
                </a:ext>
              </a:extLst>
            </p:cNvPr>
            <p:cNvSpPr/>
            <p:nvPr/>
          </p:nvSpPr>
          <p:spPr>
            <a:xfrm rot="16200000">
              <a:off x="5991933" y="2855986"/>
              <a:ext cx="2446672" cy="62725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“Slingshot” Interconnect Ethernet Compatible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xmlns="" id="{FA19AD2B-7ED3-D344-855F-4009F0444B3E}"/>
                </a:ext>
              </a:extLst>
            </p:cNvPr>
            <p:cNvSpPr/>
            <p:nvPr/>
          </p:nvSpPr>
          <p:spPr>
            <a:xfrm>
              <a:off x="7572367" y="3462252"/>
              <a:ext cx="1464973" cy="969264"/>
            </a:xfrm>
            <a:prstGeom prst="rightArrow">
              <a:avLst>
                <a:gd name="adj1" fmla="val 71434"/>
                <a:gd name="adj2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External file systems &amp; networks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7A371A-2A6B-414E-AD37-DA3A50F4D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128" y="570644"/>
            <a:ext cx="3714579" cy="15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52BAC4-5BB1-834D-8340-CF92D1DC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NERSC-Cray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BE4988-E4D5-F34B-9B6D-31156C5B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4082527" cy="3623073"/>
          </a:xfrm>
        </p:spPr>
        <p:txBody>
          <a:bodyPr>
            <a:normAutofit/>
          </a:bodyPr>
          <a:lstStyle/>
          <a:p>
            <a:r>
              <a:rPr lang="en-US" dirty="0"/>
              <a:t>How much capacity?  How much endurance?</a:t>
            </a:r>
          </a:p>
          <a:p>
            <a:r>
              <a:rPr lang="en-US" dirty="0"/>
              <a:t>DNE, DOM configuration?</a:t>
            </a:r>
          </a:p>
          <a:p>
            <a:r>
              <a:rPr lang="en-US" dirty="0" err="1" smtClean="0"/>
              <a:t>ldiskfs</a:t>
            </a:r>
            <a:r>
              <a:rPr lang="en-US" dirty="0" smtClean="0"/>
              <a:t> </a:t>
            </a:r>
            <a:r>
              <a:rPr lang="en-US" dirty="0"/>
              <a:t>or ZFS?  Which meets performance spec?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DFE688-47BF-5B4E-B275-85F139146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4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5" name="Google Shape;452;p50">
            <a:extLst>
              <a:ext uri="{FF2B5EF4-FFF2-40B4-BE49-F238E27FC236}">
                <a16:creationId xmlns:a16="http://schemas.microsoft.com/office/drawing/2014/main" xmlns="" id="{E587C9F8-B08F-C643-8E85-19D31E358F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56" t="9642" r="4134" b="24676"/>
          <a:stretch/>
        </p:blipFill>
        <p:spPr>
          <a:xfrm>
            <a:off x="4464450" y="971550"/>
            <a:ext cx="4475852" cy="29163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999B45-A946-BF42-9364-5C91C83F8397}"/>
              </a:ext>
            </a:extLst>
          </p:cNvPr>
          <p:cNvSpPr txBox="1"/>
          <p:nvPr/>
        </p:nvSpPr>
        <p:spPr>
          <a:xfrm>
            <a:off x="4615005" y="3900075"/>
            <a:ext cx="4325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Above: optimal MDT capacity for different DOM component sizes.</a:t>
            </a:r>
          </a:p>
          <a:p>
            <a:pPr algn="ctr"/>
            <a:r>
              <a:rPr lang="en-US" sz="1200" dirty="0"/>
              <a:t>See Lockwood et </a:t>
            </a:r>
            <a:r>
              <a:rPr lang="en-US" sz="1200" dirty="0" err="1"/>
              <a:t>al.,"A</a:t>
            </a:r>
            <a:r>
              <a:rPr lang="en-US" sz="1200" dirty="0"/>
              <a:t> Quantitative Approach to Architecting All-Flash Lustre File Systems" in High Performance Computing, Chapter 16. </a:t>
            </a:r>
            <a:r>
              <a:rPr lang="en-US" sz="1200" dirty="0">
                <a:hlinkClick r:id="rId4"/>
              </a:rPr>
              <a:t>https://doi.org/10.1007/978-3-030-34356-9_16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94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C8F73-3BB1-F44C-AD68-2032833A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Cray's work on all-</a:t>
            </a:r>
            <a:r>
              <a:rPr lang="en-US" dirty="0" err="1"/>
              <a:t>NVMe</a:t>
            </a:r>
            <a:r>
              <a:rPr lang="en-US" dirty="0"/>
              <a:t> Performance - 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91B4FF-A89A-4C42-9F17-47F0C3C5C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5</a:t>
            </a:fld>
            <a:r>
              <a:rPr lang="en-US"/>
              <a:t> -</a:t>
            </a:r>
            <a:endParaRPr lang="en-US" dirty="0"/>
          </a:p>
        </p:txBody>
      </p:sp>
      <p:graphicFrame>
        <p:nvGraphicFramePr>
          <p:cNvPr id="5" name="Google Shape;71;p15">
            <a:extLst>
              <a:ext uri="{FF2B5EF4-FFF2-40B4-BE49-F238E27FC236}">
                <a16:creationId xmlns:a16="http://schemas.microsoft.com/office/drawing/2014/main" xmlns="" id="{AD7007D9-C204-3C48-AF80-D540A3B97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934968"/>
              </p:ext>
            </p:extLst>
          </p:nvPr>
        </p:nvGraphicFramePr>
        <p:xfrm>
          <a:off x="226527" y="992427"/>
          <a:ext cx="3178312" cy="353550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589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9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Cray's Test OSS</a:t>
                      </a:r>
                      <a:endParaRPr sz="1600" b="1" dirty="0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Perlmutter</a:t>
                      </a:r>
                      <a:br>
                        <a:rPr lang="en" sz="1600" dirty="0"/>
                      </a:br>
                      <a:r>
                        <a:rPr lang="en" sz="1600" dirty="0"/>
                        <a:t>(Cray E1000F)</a:t>
                      </a:r>
                      <a:endParaRPr sz="1600" b="1" dirty="0"/>
                    </a:p>
                  </a:txBody>
                  <a:tcPr marL="91425" marR="91425" marT="91425" marB="91425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24c AMD Rome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ym typeface="Calibri"/>
                        </a:rPr>
                        <a:t>≥</a:t>
                      </a:r>
                      <a:r>
                        <a:rPr lang="en" sz="1600" dirty="0"/>
                        <a:t>24c AMD Rome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2x EDR (100G)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ym typeface="Calibri"/>
                        </a:rPr>
                        <a:t>≥</a:t>
                      </a:r>
                      <a:r>
                        <a:rPr lang="en" sz="1600" dirty="0"/>
                        <a:t>2x Slingshot (200G)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PCIe Gen3 SSDs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PCIe Gen4 SSDs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Cray Lustre (community + forward-ported patches)</a:t>
                      </a:r>
                      <a:endParaRPr sz="1600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3095894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Declustered</a:t>
                      </a:r>
                      <a:r>
                        <a:rPr lang="en-US" sz="1600" dirty="0"/>
                        <a:t> RAID6 8+2+1 (</a:t>
                      </a:r>
                      <a:r>
                        <a:rPr lang="en-US" sz="1600" dirty="0" err="1"/>
                        <a:t>GridRAID</a:t>
                      </a:r>
                      <a:r>
                        <a:rPr lang="en-US" sz="1600" dirty="0"/>
                        <a:t>)</a:t>
                      </a:r>
                      <a:endParaRPr sz="1600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3527233130"/>
                  </a:ext>
                </a:extLst>
              </a:tr>
            </a:tbl>
          </a:graphicData>
        </a:graphic>
      </p:graphicFrame>
      <p:pic>
        <p:nvPicPr>
          <p:cNvPr id="6" name="Google Shape;73;p15">
            <a:extLst>
              <a:ext uri="{FF2B5EF4-FFF2-40B4-BE49-F238E27FC236}">
                <a16:creationId xmlns:a16="http://schemas.microsoft.com/office/drawing/2014/main" xmlns="" id="{898A34E4-0AA0-564D-865C-5610F416D7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906" y="1702374"/>
            <a:ext cx="2734229" cy="296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1;p16">
            <a:extLst>
              <a:ext uri="{FF2B5EF4-FFF2-40B4-BE49-F238E27FC236}">
                <a16:creationId xmlns:a16="http://schemas.microsoft.com/office/drawing/2014/main" xmlns="" id="{D3A95EA0-30C0-7945-82B6-FA90810E078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661" y="1702374"/>
            <a:ext cx="2844469" cy="2975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CEC250E3-2109-D24E-8518-5C8799B8A93C}"/>
              </a:ext>
            </a:extLst>
          </p:cNvPr>
          <p:cNvSpPr/>
          <p:nvPr/>
        </p:nvSpPr>
        <p:spPr>
          <a:xfrm>
            <a:off x="3769858" y="798075"/>
            <a:ext cx="2686601" cy="9903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 GB/s/OSS read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18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GB/s/OSS </a:t>
            </a:r>
            <a:r>
              <a:rPr lang="en-US" dirty="0" smtClean="0">
                <a:solidFill>
                  <a:schemeClr val="tx1"/>
                </a:solidFill>
              </a:rPr>
              <a:t>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90FBBE6-E194-0A44-A389-537F1F06CFF5}"/>
              </a:ext>
            </a:extLst>
          </p:cNvPr>
          <p:cNvSpPr/>
          <p:nvPr/>
        </p:nvSpPr>
        <p:spPr>
          <a:xfrm>
            <a:off x="6504087" y="798075"/>
            <a:ext cx="2686601" cy="9903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440 </a:t>
            </a:r>
            <a:r>
              <a:rPr lang="en-US" dirty="0">
                <a:solidFill>
                  <a:schemeClr val="tx1"/>
                </a:solidFill>
              </a:rPr>
              <a:t>KIOPS/OSS read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30</a:t>
            </a:r>
            <a:r>
              <a:rPr lang="en-US" dirty="0" smtClean="0">
                <a:solidFill>
                  <a:schemeClr val="tx1"/>
                </a:solidFill>
              </a:rPr>
              <a:t> KIOPS/OSS </a:t>
            </a:r>
            <a:r>
              <a:rPr lang="en-US" dirty="0">
                <a:solidFill>
                  <a:schemeClr val="tx1"/>
                </a:solidFill>
              </a:rPr>
              <a:t>write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C5D7E2-C92E-BC40-96E9-E19FDB565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42" y="3337666"/>
            <a:ext cx="8499496" cy="976150"/>
          </a:xfrm>
        </p:spPr>
        <p:txBody>
          <a:bodyPr>
            <a:normAutofit/>
          </a:bodyPr>
          <a:lstStyle/>
          <a:p>
            <a:pPr marL="9525" indent="0"/>
            <a:r>
              <a:rPr lang="en-US" dirty="0"/>
              <a:t>Thank you—and we're hiring!</a:t>
            </a:r>
            <a:br>
              <a:rPr lang="en-US" dirty="0"/>
            </a:b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any NERSC staff for more info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194453-76AF-5D48-BBF2-EB5DD434E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SC HD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mp2" id="{404843A0-FBD5-5344-9EF7-158F522A2E05}" vid="{A4014C82-3074-7646-AB47-E4349A7DB9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NERSC HD</Template>
  <TotalTime>6165</TotalTime>
  <Words>286</Words>
  <Application>Microsoft Macintosh PowerPoint</Application>
  <PresentationFormat>On-screen Show (16:9)</PresentationFormat>
  <Paragraphs>75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Avenir</vt:lpstr>
      <vt:lpstr>Avenir Next Condensed Demi Bold</vt:lpstr>
      <vt:lpstr>Calibri</vt:lpstr>
      <vt:lpstr>Helvetica Neue</vt:lpstr>
      <vt:lpstr>Helvetica Neue Bold Condensed</vt:lpstr>
      <vt:lpstr>ＭＳ Ｐゴシック</vt:lpstr>
      <vt:lpstr>Arial</vt:lpstr>
      <vt:lpstr>NERSC HD</vt:lpstr>
      <vt:lpstr>PowerPoint Presentation</vt:lpstr>
      <vt:lpstr>PowerPoint Presentation</vt:lpstr>
      <vt:lpstr>NERSC’s 2020 System: Perlmutter</vt:lpstr>
      <vt:lpstr>NERSC-Cray Collaboration</vt:lpstr>
      <vt:lpstr>Cray's work on all-NVMe Performance - IOR</vt:lpstr>
      <vt:lpstr>Thank you—and we're hiring! Ask any NERSC staff for more info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K. Lockwood</dc:creator>
  <cp:lastModifiedBy>Microsoft Office User</cp:lastModifiedBy>
  <cp:revision>159</cp:revision>
  <cp:lastPrinted>2018-08-23T13:48:52Z</cp:lastPrinted>
  <dcterms:created xsi:type="dcterms:W3CDTF">2019-06-27T18:27:57Z</dcterms:created>
  <dcterms:modified xsi:type="dcterms:W3CDTF">2019-11-19T02:41:46Z</dcterms:modified>
</cp:coreProperties>
</file>