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3" r:id="rId3"/>
    <p:sldId id="264" r:id="rId4"/>
    <p:sldId id="261" r:id="rId5"/>
    <p:sldId id="259" r:id="rId6"/>
    <p:sldId id="268" r:id="rId7"/>
    <p:sldId id="269" r:id="rId8"/>
    <p:sldId id="275" r:id="rId9"/>
    <p:sldId id="279" r:id="rId10"/>
    <p:sldId id="276" r:id="rId11"/>
    <p:sldId id="277" r:id="rId12"/>
    <p:sldId id="270" r:id="rId13"/>
    <p:sldId id="271" r:id="rId14"/>
    <p:sldId id="272" r:id="rId15"/>
    <p:sldId id="273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1CC58-994D-485E-B2CD-2B0FFAD2B49C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36373-25DA-485A-89B7-E209C280F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2D95C-7709-41DE-8A90-ED4477ED36EF}" type="slidenum">
              <a:rPr lang="en-US"/>
              <a:pPr/>
              <a:t>9</a:t>
            </a:fld>
            <a:endParaRPr lang="en-US"/>
          </a:p>
        </p:txBody>
      </p:sp>
      <p:sp>
        <p:nvSpPr>
          <p:cNvPr id="55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  <a:p>
            <a:r>
              <a:rPr lang="en-US" dirty="0"/>
              <a:t>We don't have very good data for fail rates and costs and I expects lot of process variability on top of this. I could easily off by factors of 2-5 in my estimates below and I will avoid using unwarranted precision in my answers.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 </a:t>
            </a:r>
            <a:r>
              <a:rPr lang="en-US" dirty="0" err="1"/>
              <a:t>RainDance</a:t>
            </a:r>
            <a:r>
              <a:rPr lang="en-US" dirty="0"/>
              <a:t> and </a:t>
            </a:r>
            <a:r>
              <a:rPr lang="en-US" dirty="0" err="1"/>
              <a:t>HudsonAlpha</a:t>
            </a:r>
            <a:r>
              <a:rPr lang="en-US" dirty="0"/>
              <a:t> processes are targeted so the cost / read is the cost / gap after adjusting for (1) the fail rate (2) the number of reads required to close a gap which I'll attempt to address below.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 I don't have data  on the </a:t>
            </a:r>
            <a:r>
              <a:rPr lang="en-US" dirty="0" err="1"/>
              <a:t>RainDance</a:t>
            </a:r>
            <a:r>
              <a:rPr lang="en-US" dirty="0"/>
              <a:t> fail rate but guess that it might be same as typical PCR fail rate, so maybe 10%. The </a:t>
            </a:r>
            <a:r>
              <a:rPr lang="en-US" dirty="0" err="1"/>
              <a:t>RainDance</a:t>
            </a:r>
            <a:r>
              <a:rPr lang="en-US" dirty="0"/>
              <a:t> approach for GI would rely on bubble PCR for which the fail rate is perhaps 30%. Maybe overall we'd plan on 50% fail rate for </a:t>
            </a:r>
            <a:r>
              <a:rPr lang="en-US" dirty="0" err="1"/>
              <a:t>RainDance</a:t>
            </a:r>
            <a:r>
              <a:rPr lang="en-US" dirty="0"/>
              <a:t>.  Maybe on average it would take two rounds of primers to close a gap, so overall each gap closed might require 4 "reads" and the overall  cost / gap is  would be 4 * cost / read or about $40/ gap.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HudsonAlpha</a:t>
            </a:r>
            <a:r>
              <a:rPr lang="en-US" dirty="0"/>
              <a:t> fail rates have been very good - maybe 5% so the major source of "failure" is picking bad primers due to ambiguities in the assembly.  I'll guess that the overall fail rate is 50% (this is roughly supported by  </a:t>
            </a:r>
            <a:r>
              <a:rPr lang="en-US" dirty="0" err="1"/>
              <a:t>Hui's</a:t>
            </a:r>
            <a:r>
              <a:rPr lang="en-US" dirty="0"/>
              <a:t> </a:t>
            </a:r>
            <a:r>
              <a:rPr lang="en-US" dirty="0" err="1"/>
              <a:t>pinicola</a:t>
            </a:r>
            <a:r>
              <a:rPr lang="en-US" dirty="0"/>
              <a:t> numbers) </a:t>
            </a:r>
            <a:r>
              <a:rPr lang="en-US" dirty="0" err="1"/>
              <a:t>suAgain</a:t>
            </a:r>
            <a:r>
              <a:rPr lang="en-US" dirty="0"/>
              <a:t> I'll assume we need 2 reads to close a gap on average. Therefore, we might expect to need 4 reads to close a gap and the cost / gap to be 4 * cost / read or $4/gap. I admit this sounds optimistic.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Data from microbial projects suggest that we use 20x mapped </a:t>
            </a:r>
            <a:r>
              <a:rPr lang="en-US" dirty="0" err="1"/>
              <a:t>PacBio</a:t>
            </a:r>
            <a:r>
              <a:rPr lang="en-US" dirty="0"/>
              <a:t> read coverage to maximize gaps closed without incurring excessive consensus errors due the error prone </a:t>
            </a:r>
            <a:r>
              <a:rPr lang="en-US" dirty="0" err="1"/>
              <a:t>PacBio</a:t>
            </a:r>
            <a:r>
              <a:rPr lang="en-US" dirty="0"/>
              <a:t> data. For </a:t>
            </a:r>
            <a:r>
              <a:rPr lang="en-US" dirty="0" err="1"/>
              <a:t>Phycomyces</a:t>
            </a:r>
            <a:r>
              <a:rPr lang="en-US" dirty="0"/>
              <a:t> round1 we got roughly 1M useful 500bp reads from 100 </a:t>
            </a:r>
            <a:r>
              <a:rPr lang="en-US" dirty="0" err="1"/>
              <a:t>SMRTcells</a:t>
            </a:r>
            <a:r>
              <a:rPr lang="en-US" dirty="0"/>
              <a:t> ($100 each) for ~10x mapped coverage. We'd therefore expect to spend $20K to get the needed coverage and produce 2M useful reads in the process. </a:t>
            </a:r>
            <a:r>
              <a:rPr lang="en-US" dirty="0" err="1"/>
              <a:t>THis</a:t>
            </a:r>
            <a:r>
              <a:rPr lang="en-US" dirty="0"/>
              <a:t> is how I came up with the $0.01/read figure which already includes all the failures in the cost. Overall, cost / gap then would be $0.20 assuming coverage is uniform.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I found an error in the table for the JGI </a:t>
            </a:r>
            <a:r>
              <a:rPr lang="en-US" dirty="0" err="1"/>
              <a:t>fosmids</a:t>
            </a:r>
            <a:r>
              <a:rPr lang="en-US" dirty="0"/>
              <a:t>. It should say </a:t>
            </a:r>
            <a:r>
              <a:rPr lang="en-US" dirty="0" err="1"/>
              <a:t>Illumina</a:t>
            </a:r>
            <a:r>
              <a:rPr lang="en-US" dirty="0"/>
              <a:t> </a:t>
            </a:r>
            <a:r>
              <a:rPr lang="en-US" dirty="0" err="1"/>
              <a:t>fosmid</a:t>
            </a:r>
            <a:r>
              <a:rPr lang="en-US" dirty="0"/>
              <a:t> pools not 40kb CLIP since the 40kb CLIP can't be used for closing gaps but only for scaffolding.  I have corrected this in the attached version. Nevertheless,  </a:t>
            </a:r>
            <a:r>
              <a:rPr lang="en-US" dirty="0" err="1"/>
              <a:t>fosmid</a:t>
            </a:r>
            <a:r>
              <a:rPr lang="en-US" dirty="0"/>
              <a:t> based approaches suffer the same limitations and problems - you have to make a </a:t>
            </a:r>
            <a:r>
              <a:rPr lang="en-US" dirty="0" err="1"/>
              <a:t>fosmid</a:t>
            </a:r>
            <a:r>
              <a:rPr lang="en-US" dirty="0"/>
              <a:t> library as the first step. This is where the majority of the cost and fail rate will show up. The cost (from Jan-Fang including the </a:t>
            </a:r>
            <a:r>
              <a:rPr lang="en-US" dirty="0" err="1"/>
              <a:t>Illumina</a:t>
            </a:r>
            <a:r>
              <a:rPr lang="en-US" dirty="0"/>
              <a:t> run) is around $5k and assumes a pool of 384 made at a time. The data on slide 6 is of this type. So for $5K we closed 233 gaps for a net cost of around $20/gap.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15018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0766" indent="-281064" defTabSz="915018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24255" indent="-224851" defTabSz="915018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73957" indent="-224851" defTabSz="915018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23659" indent="-224851" defTabSz="915018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73361" indent="-224851" algn="ctr" defTabSz="915018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063DE8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23062" indent="-224851" algn="ctr" defTabSz="915018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063DE8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72764" indent="-224851" algn="ctr" defTabSz="915018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063DE8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22466" indent="-224851" algn="ctr" defTabSz="915018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063DE8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3D78ED3-5BC9-40B1-A568-1CAB5E4A3FA3}" type="slidenum">
              <a:rPr lang="en-US" sz="1200" b="0">
                <a:latin typeface="Times New Roman" pitchFamily="18" charset="0"/>
              </a:rPr>
              <a:pPr/>
              <a:t>16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400"/>
            <a:ext cx="5028370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15018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0766" indent="-281064" defTabSz="915018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24255" indent="-224851" defTabSz="915018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73957" indent="-224851" defTabSz="915018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23659" indent="-224851" defTabSz="915018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73361" indent="-224851" algn="ctr" defTabSz="915018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063DE8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23062" indent="-224851" algn="ctr" defTabSz="915018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063DE8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72764" indent="-224851" algn="ctr" defTabSz="915018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063DE8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22466" indent="-224851" algn="ctr" defTabSz="915018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063DE8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77DDE82-6850-4514-AD44-C01BFD80F898}" type="slidenum">
              <a:rPr lang="en-US" sz="1200" b="0">
                <a:latin typeface="Times New Roman" pitchFamily="18" charset="0"/>
              </a:rPr>
              <a:pPr/>
              <a:t>17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400"/>
            <a:ext cx="5028370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15018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0766" indent="-281064" defTabSz="915018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24255" indent="-224851" defTabSz="915018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73957" indent="-224851" defTabSz="915018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23659" indent="-224851" defTabSz="915018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73361" indent="-224851" algn="ctr" defTabSz="915018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063DE8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23062" indent="-224851" algn="ctr" defTabSz="915018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063DE8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72764" indent="-224851" algn="ctr" defTabSz="915018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063DE8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22466" indent="-224851" algn="ctr" defTabSz="915018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063DE8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7EFA0A3-7C03-43DD-B50F-3481E0181C1D}" type="slidenum">
              <a:rPr lang="en-US" sz="1200" b="0">
                <a:latin typeface="Times New Roman" pitchFamily="18" charset="0"/>
              </a:rPr>
              <a:pPr/>
              <a:t>18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78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400"/>
            <a:ext cx="5028370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331-6F43-4120-B454-E6275476F99C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6602-7A7C-419B-BEDE-A3B663625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4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331-6F43-4120-B454-E6275476F99C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6602-7A7C-419B-BEDE-A3B663625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1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331-6F43-4120-B454-E6275476F99C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6602-7A7C-419B-BEDE-A3B663625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97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1946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5532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53A0B-5B84-4F57-ADA4-9980BBD92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7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331-6F43-4120-B454-E6275476F99C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6602-7A7C-419B-BEDE-A3B663625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0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331-6F43-4120-B454-E6275476F99C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6602-7A7C-419B-BEDE-A3B663625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6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331-6F43-4120-B454-E6275476F99C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6602-7A7C-419B-BEDE-A3B663625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3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331-6F43-4120-B454-E6275476F99C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6602-7A7C-419B-BEDE-A3B663625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8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331-6F43-4120-B454-E6275476F99C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6602-7A7C-419B-BEDE-A3B663625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6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331-6F43-4120-B454-E6275476F99C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6602-7A7C-419B-BEDE-A3B663625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6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331-6F43-4120-B454-E6275476F99C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6602-7A7C-419B-BEDE-A3B663625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7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331-6F43-4120-B454-E6275476F99C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6602-7A7C-419B-BEDE-A3B663625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4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E3331-6F43-4120-B454-E6275476F99C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6602-7A7C-419B-BEDE-A3B663625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8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Running </a:t>
            </a:r>
            <a:r>
              <a:rPr lang="en-US" dirty="0" smtClean="0"/>
              <a:t> Assembly Jobs </a:t>
            </a:r>
            <a:r>
              <a:rPr lang="en-US" dirty="0"/>
              <a:t>on the C</a:t>
            </a:r>
            <a:r>
              <a:rPr lang="en-US" dirty="0" smtClean="0"/>
              <a:t>luster with </a:t>
            </a:r>
            <a:r>
              <a:rPr lang="en-US" dirty="0" err="1" smtClean="0"/>
              <a:t>Checkpointing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NERSC Tutorial</a:t>
            </a:r>
          </a:p>
          <a:p>
            <a:r>
              <a:rPr lang="en-US" dirty="0" smtClean="0"/>
              <a:t>2/12/2013</a:t>
            </a:r>
          </a:p>
          <a:p>
            <a:r>
              <a:rPr lang="en-US" dirty="0" smtClean="0"/>
              <a:t>Alicia </a:t>
            </a:r>
            <a:r>
              <a:rPr lang="en-US" dirty="0" err="1" smtClean="0"/>
              <a:t>Clum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7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Fungal Genome Improvement Using </a:t>
            </a:r>
            <a:r>
              <a:rPr lang="en-US" dirty="0" err="1" smtClean="0"/>
              <a:t>PacBio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LongReadPostPatcher</a:t>
            </a:r>
            <a:r>
              <a:rPr lang="en-US" dirty="0" smtClean="0"/>
              <a:t> (LRPP) is an </a:t>
            </a:r>
            <a:r>
              <a:rPr lang="en-US" dirty="0" err="1" smtClean="0"/>
              <a:t>Allpaths</a:t>
            </a:r>
            <a:r>
              <a:rPr lang="en-US" dirty="0" smtClean="0"/>
              <a:t> module that can be used to add </a:t>
            </a:r>
            <a:r>
              <a:rPr lang="en-US" dirty="0" err="1" smtClean="0"/>
              <a:t>PacBio</a:t>
            </a:r>
            <a:r>
              <a:rPr lang="en-US" dirty="0" smtClean="0"/>
              <a:t> data to an existing assembly</a:t>
            </a:r>
          </a:p>
          <a:p>
            <a:r>
              <a:rPr lang="en-US" dirty="0" smtClean="0"/>
              <a:t>LRPP was intended for microbial genomes and doesn’t scale well as genome size increases</a:t>
            </a:r>
          </a:p>
          <a:p>
            <a:pPr lvl="1"/>
            <a:r>
              <a:rPr lang="en-US" dirty="0" smtClean="0"/>
              <a:t>Microbial  genomes take on the scale of  hours longer to assemble with </a:t>
            </a:r>
            <a:r>
              <a:rPr lang="en-US" dirty="0" err="1" smtClean="0"/>
              <a:t>PacBio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Fungal genomes take several days – 6 months longer to assemble with </a:t>
            </a:r>
            <a:r>
              <a:rPr lang="en-US" dirty="0" err="1" smtClean="0"/>
              <a:t>PacBio</a:t>
            </a:r>
            <a:r>
              <a:rPr lang="en-US" dirty="0" smtClean="0"/>
              <a:t>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05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Improving How LRPP Runs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Error correcting </a:t>
            </a:r>
            <a:r>
              <a:rPr lang="en-US" dirty="0" err="1" smtClean="0"/>
              <a:t>PacBio</a:t>
            </a:r>
            <a:r>
              <a:rPr lang="en-US" dirty="0" smtClean="0"/>
              <a:t> data improves the run time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checkpointing</a:t>
            </a:r>
            <a:r>
              <a:rPr lang="en-US" dirty="0" smtClean="0"/>
              <a:t> software so jobs actually complete</a:t>
            </a:r>
          </a:p>
          <a:p>
            <a:r>
              <a:rPr lang="en-US" dirty="0" smtClean="0"/>
              <a:t>LRPP has an efficient threading model </a:t>
            </a:r>
          </a:p>
          <a:p>
            <a:pPr lvl="1"/>
            <a:r>
              <a:rPr lang="en-US" dirty="0" smtClean="0"/>
              <a:t>Run jobs with as many threads as you can</a:t>
            </a:r>
          </a:p>
        </p:txBody>
      </p:sp>
    </p:spTree>
    <p:extLst>
      <p:ext uri="{BB962C8B-B14F-4D97-AF65-F5344CB8AC3E}">
        <p14:creationId xmlns:p14="http://schemas.microsoft.com/office/powerpoint/2010/main" val="4057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LRPP Threading Efficiency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33" y="1524000"/>
            <a:ext cx="8390467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77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Checkpointing</a:t>
            </a:r>
            <a:r>
              <a:rPr lang="en-US" dirty="0" smtClean="0"/>
              <a:t> with DMTCP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#!/</a:t>
            </a:r>
            <a:r>
              <a:rPr lang="en-US" dirty="0"/>
              <a:t>bin/bash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#PBS -q regular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#PBS -N </a:t>
            </a:r>
            <a:r>
              <a:rPr lang="en-US" dirty="0" err="1"/>
              <a:t>A_tubin-lrpp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#PBS -e A_</a:t>
            </a:r>
            <a:r>
              <a:rPr lang="en-US" dirty="0" err="1"/>
              <a:t>tubin</a:t>
            </a:r>
            <a:r>
              <a:rPr lang="en-US" dirty="0"/>
              <a:t>.$</a:t>
            </a:r>
            <a:r>
              <a:rPr lang="en-US" dirty="0" err="1"/>
              <a:t>PBS_JOBID.err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#PBS -o A_</a:t>
            </a:r>
            <a:r>
              <a:rPr lang="en-US" dirty="0" err="1"/>
              <a:t>tubin</a:t>
            </a:r>
            <a:r>
              <a:rPr lang="en-US" dirty="0"/>
              <a:t>.$</a:t>
            </a:r>
            <a:r>
              <a:rPr lang="en-US" dirty="0" err="1"/>
              <a:t>PBS_JOBID.out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#PBS -l nodes=1:ppn=8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#PBS -l </a:t>
            </a:r>
            <a:r>
              <a:rPr lang="en-US" dirty="0" err="1"/>
              <a:t>walltime</a:t>
            </a:r>
            <a:r>
              <a:rPr lang="en-US" dirty="0"/>
              <a:t>=47:00:00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#PBS -l </a:t>
            </a:r>
            <a:r>
              <a:rPr lang="en-US" dirty="0" err="1"/>
              <a:t>pvmem</a:t>
            </a:r>
            <a:r>
              <a:rPr lang="en-US" dirty="0"/>
              <a:t>=5GB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cd $PBS_O_WORKDIR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export OMP_NUM_THREADS=8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export PATH=/</a:t>
            </a:r>
            <a:r>
              <a:rPr lang="en-US" dirty="0" err="1"/>
              <a:t>usr</a:t>
            </a:r>
            <a:r>
              <a:rPr lang="en-US" dirty="0"/>
              <a:t>/common/</a:t>
            </a:r>
            <a:r>
              <a:rPr lang="en-US" dirty="0" err="1"/>
              <a:t>usg</a:t>
            </a:r>
            <a:r>
              <a:rPr lang="en-US" dirty="0"/>
              <a:t>/</a:t>
            </a:r>
            <a:r>
              <a:rPr lang="en-US" dirty="0" err="1"/>
              <a:t>dmtcp</a:t>
            </a:r>
            <a:r>
              <a:rPr lang="en-US" dirty="0"/>
              <a:t>/versions/1.2.4/bin:$PATH:/</a:t>
            </a:r>
            <a:r>
              <a:rPr lang="en-US" dirty="0" err="1"/>
              <a:t>usr</a:t>
            </a:r>
            <a:r>
              <a:rPr lang="en-US" dirty="0"/>
              <a:t>/common/</a:t>
            </a:r>
            <a:r>
              <a:rPr lang="en-US" dirty="0" err="1"/>
              <a:t>jgi</a:t>
            </a:r>
            <a:r>
              <a:rPr lang="en-US" dirty="0"/>
              <a:t>/tools/1.0/bin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export DMTCP_CHECKPOINT_INTERVAL=28800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export DMTCP_HOST=`hostname`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export DMTCP_TMPDIR=$SCRATCH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echo "Job started" &gt; </a:t>
            </a:r>
            <a:r>
              <a:rPr lang="en-US" dirty="0" err="1"/>
              <a:t>rstrt$PBS_JOBID.out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echo "</a:t>
            </a:r>
            <a:r>
              <a:rPr lang="en-US" dirty="0" err="1"/>
              <a:t>num</a:t>
            </a:r>
            <a:r>
              <a:rPr lang="en-US" dirty="0"/>
              <a:t> threads" $OMP_NUM_THREADS &gt;&gt; </a:t>
            </a:r>
            <a:r>
              <a:rPr lang="en-US" dirty="0" err="1"/>
              <a:t>rstrt$PBS_JOBID.out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echo "path" $PATH &gt;&gt; </a:t>
            </a:r>
            <a:r>
              <a:rPr lang="en-US" dirty="0" err="1"/>
              <a:t>rstrt$PBS_JOBID.out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echo "</a:t>
            </a:r>
            <a:r>
              <a:rPr lang="en-US" dirty="0" err="1"/>
              <a:t>dmtcp</a:t>
            </a:r>
            <a:r>
              <a:rPr lang="en-US" dirty="0"/>
              <a:t> host" $DMTCP_HOST &gt;&gt; </a:t>
            </a:r>
            <a:r>
              <a:rPr lang="en-US" dirty="0" err="1"/>
              <a:t>rstrt$PBS_JOBID.out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/common/</a:t>
            </a:r>
            <a:r>
              <a:rPr lang="en-US" dirty="0" err="1" smtClean="0"/>
              <a:t>usg</a:t>
            </a:r>
            <a:r>
              <a:rPr lang="en-US" dirty="0" smtClean="0"/>
              <a:t>/</a:t>
            </a:r>
            <a:r>
              <a:rPr lang="en-US" dirty="0" err="1" smtClean="0"/>
              <a:t>dmtcp</a:t>
            </a:r>
            <a:r>
              <a:rPr lang="en-US" dirty="0" smtClean="0"/>
              <a:t>/versions/1.2.4/bin/</a:t>
            </a:r>
            <a:r>
              <a:rPr lang="en-US" dirty="0" err="1" smtClean="0"/>
              <a:t>dmtcp_checkpoint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/common/</a:t>
            </a:r>
            <a:r>
              <a:rPr lang="en-US" dirty="0" err="1" smtClean="0"/>
              <a:t>jgi</a:t>
            </a:r>
            <a:r>
              <a:rPr lang="en-US" dirty="0" smtClean="0"/>
              <a:t>/tools/1.0/bin/</a:t>
            </a:r>
            <a:r>
              <a:rPr lang="en-US" dirty="0" err="1" smtClean="0"/>
              <a:t>LongReadPostPatcher</a:t>
            </a:r>
            <a:r>
              <a:rPr lang="en-US" dirty="0" smtClean="0"/>
              <a:t> PRE</a:t>
            </a:r>
            <a:r>
              <a:rPr lang="en-US" dirty="0"/>
              <a:t>=/global/scratch/</a:t>
            </a:r>
            <a:r>
              <a:rPr lang="en-US" dirty="0" err="1"/>
              <a:t>sd</a:t>
            </a:r>
            <a:r>
              <a:rPr lang="en-US" dirty="0"/>
              <a:t>/</a:t>
            </a:r>
            <a:r>
              <a:rPr lang="en-US" dirty="0" err="1"/>
              <a:t>klabutti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/</a:t>
            </a:r>
            <a:r>
              <a:rPr lang="en-US" dirty="0" err="1" smtClean="0"/>
              <a:t>Aspergillus</a:t>
            </a:r>
            <a:r>
              <a:rPr lang="en-US" dirty="0" smtClean="0"/>
              <a:t> </a:t>
            </a:r>
            <a:r>
              <a:rPr lang="en-US" dirty="0"/>
              <a:t>DATA=DATA RUN=run </a:t>
            </a:r>
            <a:r>
              <a:rPr lang="en-US" dirty="0" smtClean="0"/>
              <a:t>SUBDIR=test</a:t>
            </a:r>
            <a:r>
              <a:rPr lang="en-US" dirty="0"/>
              <a:t> </a:t>
            </a:r>
            <a:r>
              <a:rPr lang="en-US" dirty="0" smtClean="0"/>
              <a:t> SCAFFOLDS_IN=</a:t>
            </a:r>
            <a:r>
              <a:rPr lang="en-US" dirty="0" err="1" smtClean="0"/>
              <a:t>Aspergillus.draft.scaff</a:t>
            </a:r>
            <a:r>
              <a:rPr lang="en-US" dirty="0" smtClean="0"/>
              <a:t>  SCAFFOLDS_OUT=</a:t>
            </a:r>
            <a:r>
              <a:rPr lang="en-US" dirty="0" err="1" smtClean="0"/>
              <a:t>postpacbioCARVER</a:t>
            </a:r>
            <a:r>
              <a:rPr lang="en-US" dirty="0" smtClean="0"/>
              <a:t> </a:t>
            </a:r>
            <a:r>
              <a:rPr lang="en-US" dirty="0"/>
              <a:t>READS=</a:t>
            </a:r>
            <a:r>
              <a:rPr lang="en-US" dirty="0" err="1"/>
              <a:t>long_reads_orig</a:t>
            </a:r>
            <a:r>
              <a:rPr lang="en-US" dirty="0"/>
              <a:t> NUM_THREADS=8 </a:t>
            </a:r>
            <a:r>
              <a:rPr lang="en-US" dirty="0" smtClean="0"/>
              <a:t>&gt;</a:t>
            </a:r>
            <a:r>
              <a:rPr lang="en-US" dirty="0" err="1" smtClean="0"/>
              <a:t>exp_script.out</a:t>
            </a:r>
            <a:r>
              <a:rPr lang="en-US" dirty="0" smtClean="0"/>
              <a:t> </a:t>
            </a:r>
            <a:r>
              <a:rPr lang="en-US" dirty="0"/>
              <a:t>2&gt;&amp;</a:t>
            </a:r>
            <a:r>
              <a:rPr lang="en-US" dirty="0" smtClean="0"/>
              <a:t>1</a:t>
            </a:r>
          </a:p>
          <a:p>
            <a:pPr>
              <a:buFont typeface="Wingdings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7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Restarting with DMTCP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#!/bin/bash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#PBS -S /bin/bash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#PBS -q debug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#PBS -l nodes=1:ppn=8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#PBS -N </a:t>
            </a:r>
            <a:r>
              <a:rPr lang="en-US" dirty="0" smtClean="0"/>
              <a:t>restart</a:t>
            </a:r>
            <a:br>
              <a:rPr lang="en-US" dirty="0" smtClean="0"/>
            </a:br>
            <a:r>
              <a:rPr lang="en-US" dirty="0"/>
              <a:t>#PBS -m </a:t>
            </a:r>
            <a:r>
              <a:rPr lang="en-US" dirty="0" err="1"/>
              <a:t>abe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#PBS -l </a:t>
            </a:r>
            <a:r>
              <a:rPr lang="en-US" dirty="0" err="1"/>
              <a:t>pvmem</a:t>
            </a:r>
            <a:r>
              <a:rPr lang="en-US" dirty="0"/>
              <a:t>=5GB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#PBS -l </a:t>
            </a:r>
            <a:r>
              <a:rPr lang="en-US" dirty="0" err="1"/>
              <a:t>walltime</a:t>
            </a:r>
            <a:r>
              <a:rPr lang="en-US" dirty="0"/>
              <a:t>=00:30:00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#PBS -V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cd $PBS_O_WORKDIR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export DMTCP_CHECKPOINT_INTERVAL=120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echo "Checkpoint interval" &gt;&gt; </a:t>
            </a:r>
            <a:r>
              <a:rPr lang="en-US" dirty="0" err="1"/>
              <a:t>rstrt$PBS_JOBID.out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export DMTCP_HOST=`hostname`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echo "DMTCP host name for coordinator" &gt;&gt; </a:t>
            </a:r>
            <a:r>
              <a:rPr lang="en-US" dirty="0" err="1"/>
              <a:t>rstrt$PBS_JOBID.out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export OMP_NUM_THREADS=8</a:t>
            </a:r>
            <a:br>
              <a:rPr lang="en-US" dirty="0"/>
            </a:br>
            <a:r>
              <a:rPr lang="en-US" dirty="0"/>
              <a:t>export PATH=/</a:t>
            </a:r>
            <a:r>
              <a:rPr lang="en-US" dirty="0" err="1"/>
              <a:t>usr</a:t>
            </a:r>
            <a:r>
              <a:rPr lang="en-US" dirty="0"/>
              <a:t>/common/</a:t>
            </a:r>
            <a:r>
              <a:rPr lang="en-US" dirty="0" err="1"/>
              <a:t>usg</a:t>
            </a:r>
            <a:r>
              <a:rPr lang="en-US" dirty="0"/>
              <a:t>/</a:t>
            </a:r>
            <a:r>
              <a:rPr lang="en-US" dirty="0" err="1"/>
              <a:t>dmtcp</a:t>
            </a:r>
            <a:r>
              <a:rPr lang="en-US" dirty="0"/>
              <a:t>/versions/1.2.4/bin:$PATH</a:t>
            </a:r>
            <a:br>
              <a:rPr lang="en-US" dirty="0"/>
            </a:br>
            <a:r>
              <a:rPr lang="en-US" dirty="0" smtClean="0"/>
              <a:t>echo </a:t>
            </a:r>
            <a:r>
              <a:rPr lang="en-US" dirty="0"/>
              <a:t>"Job restarted" &gt;&gt; </a:t>
            </a:r>
            <a:r>
              <a:rPr lang="en-US" dirty="0" err="1" smtClean="0"/>
              <a:t>rstrt$PBS_JOBID.out</a:t>
            </a:r>
            <a:endParaRPr lang="en-US" dirty="0" smtClean="0"/>
          </a:p>
          <a:p>
            <a:endParaRPr lang="en-US" dirty="0"/>
          </a:p>
          <a:p>
            <a:pPr>
              <a:buFont typeface="Wingdings"/>
              <a:buChar char="Ø"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qsub</a:t>
            </a:r>
            <a:r>
              <a:rPr lang="en-US" dirty="0" smtClean="0"/>
              <a:t> -W depend=</a:t>
            </a:r>
            <a:r>
              <a:rPr lang="en-US" dirty="0" err="1" smtClean="0"/>
              <a:t>afterany</a:t>
            </a:r>
            <a:r>
              <a:rPr lang="en-US" dirty="0" smtClean="0"/>
              <a:t>:&lt;</a:t>
            </a:r>
            <a:r>
              <a:rPr lang="en-US" dirty="0" err="1" smtClean="0"/>
              <a:t>jobid</a:t>
            </a:r>
            <a:r>
              <a:rPr lang="en-US" dirty="0" smtClean="0"/>
              <a:t>&gt; </a:t>
            </a:r>
            <a:r>
              <a:rPr lang="en-US" dirty="0" err="1" smtClean="0"/>
              <a:t>postpatch_dmtcp_restart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1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Checkpointing</a:t>
            </a:r>
            <a:r>
              <a:rPr lang="en-US" dirty="0"/>
              <a:t> </a:t>
            </a:r>
            <a:r>
              <a:rPr lang="en-US" dirty="0" smtClean="0"/>
              <a:t>Made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 ~regan/code/sge_dmtcp_job_wrapper.sh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Just execute it like this: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  </a:t>
            </a:r>
            <a:r>
              <a:rPr lang="en-US" dirty="0" err="1"/>
              <a:t>qsub</a:t>
            </a:r>
            <a:r>
              <a:rPr lang="en-US" dirty="0"/>
              <a:t> &lt;</a:t>
            </a:r>
            <a:r>
              <a:rPr lang="en-US" dirty="0" err="1"/>
              <a:t>qsub_options</a:t>
            </a:r>
            <a:r>
              <a:rPr lang="en-US" dirty="0"/>
              <a:t>&gt; sge_dmtcp_job_wrapper.sh &lt;command&gt; &lt;</a:t>
            </a:r>
            <a:r>
              <a:rPr lang="en-US" dirty="0" err="1"/>
              <a:t>command_options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It should take care of the following things for you: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1) starting up and shutting down a job-specific DMTCP environment.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2) estimating the time to checkpoint (based on memory / </a:t>
            </a:r>
            <a:r>
              <a:rPr lang="en-US" dirty="0" err="1"/>
              <a:t>ulimit</a:t>
            </a:r>
            <a:r>
              <a:rPr lang="en-US" dirty="0"/>
              <a:t> -v (set by </a:t>
            </a:r>
            <a:r>
              <a:rPr lang="en-US" dirty="0" err="1"/>
              <a:t>h_vmem</a:t>
            </a:r>
            <a:r>
              <a:rPr lang="en-US" dirty="0"/>
              <a:t>))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3) determining the job length (if run under SGE)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4) </a:t>
            </a:r>
            <a:r>
              <a:rPr lang="en-US" dirty="0" err="1"/>
              <a:t>checkpointing</a:t>
            </a:r>
            <a:r>
              <a:rPr lang="en-US" dirty="0"/>
              <a:t> every 4 hours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5) </a:t>
            </a:r>
            <a:r>
              <a:rPr lang="en-US" dirty="0" err="1"/>
              <a:t>checkpointing</a:t>
            </a:r>
            <a:r>
              <a:rPr lang="en-US" dirty="0"/>
              <a:t> before the job terminates due t </a:t>
            </a:r>
            <a:r>
              <a:rPr lang="en-US" dirty="0" err="1"/>
              <a:t>wallclock</a:t>
            </a:r>
            <a:r>
              <a:rPr lang="en-US" dirty="0"/>
              <a:t> </a:t>
            </a:r>
            <a:r>
              <a:rPr lang="en-US" dirty="0" err="1"/>
              <a:t>limites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6) resubmitting a new job to continue where it left off (and providing the command line to do so manually)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1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Metagenome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Production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Pipeline</a:t>
            </a:r>
          </a:p>
        </p:txBody>
      </p:sp>
      <p:pic>
        <p:nvPicPr>
          <p:cNvPr id="8194" name="Picture 3" descr="pKK880aifx00333VP9oGsc6i4ERaSQodk6bHnd8E34i3y35A3540nTxovfLKgEZLRN0h-1poZ5yQYRIsaseF8VEK1Y7QGDcofIsjXYOoFJlA6Nl8cx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445500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94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3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SOAPdenovo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Memory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stimation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2" name="Rectangle 6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1910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rial" pitchFamily="34" charset="0"/>
              </a:rPr>
              <a:t>0.3-1Tb </a:t>
            </a:r>
            <a:r>
              <a:rPr lang="en-US" dirty="0" smtClean="0">
                <a:cs typeface="Arial" pitchFamily="34" charset="0"/>
              </a:rPr>
              <a:t>RAM / assembly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~40% need &gt; 0.5Tb RAM</a:t>
            </a:r>
          </a:p>
          <a:p>
            <a:pPr eaLnBrk="1" hangingPunct="1"/>
            <a:r>
              <a:rPr lang="en-US" dirty="0" smtClean="0">
                <a:cs typeface="Arial" pitchFamily="34" charset="0"/>
              </a:rPr>
              <a:t>RAM prediction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 avoids core dumps and swapping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more efficient use of resources</a:t>
            </a:r>
          </a:p>
        </p:txBody>
      </p:sp>
      <p:sp>
        <p:nvSpPr>
          <p:cNvPr id="10243" name="Rectangle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pic>
        <p:nvPicPr>
          <p:cNvPr id="10244" name="Picture 4" descr="m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19200"/>
            <a:ext cx="4495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4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34"/>
          <a:stretch>
            <a:fillRect/>
          </a:stretch>
        </p:blipFill>
        <p:spPr bwMode="auto">
          <a:xfrm>
            <a:off x="4503738" y="1028700"/>
            <a:ext cx="4251325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7459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Predicted vs.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ctual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7460" name="Text Box 4"/>
          <p:cNvSpPr txBox="1">
            <a:spLocks noChangeArrowheads="1"/>
          </p:cNvSpPr>
          <p:nvPr/>
        </p:nvSpPr>
        <p:spPr bwMode="auto">
          <a:xfrm>
            <a:off x="5394325" y="1851025"/>
            <a:ext cx="1371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296" tIns="41148" rIns="82296" bIns="41148">
            <a:spAutoFit/>
          </a:bodyPr>
          <a:lstStyle>
            <a:lvl1pPr defTabSz="822325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22325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22325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22325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22325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822325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063DE8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822325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063DE8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822325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063DE8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822325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063DE8"/>
              </a:buClr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US" sz="1300" b="0">
                <a:latin typeface="Times New Roman" pitchFamily="18" charset="0"/>
              </a:rPr>
              <a:t>R^2 0.85</a:t>
            </a:r>
          </a:p>
        </p:txBody>
      </p:sp>
      <p:sp>
        <p:nvSpPr>
          <p:cNvPr id="12292" name="Rectangle 5"/>
          <p:cNvSpPr>
            <a:spLocks/>
          </p:cNvSpPr>
          <p:nvPr/>
        </p:nvSpPr>
        <p:spPr bwMode="auto">
          <a:xfrm>
            <a:off x="320675" y="1577975"/>
            <a:ext cx="404495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 eaLnBrk="1" hangingPunct="1">
              <a:lnSpc>
                <a:spcPct val="95000"/>
              </a:lnSpc>
              <a:spcBef>
                <a:spcPct val="0"/>
              </a:spcBef>
              <a:buClrTx/>
              <a:buFont typeface="Arial" pitchFamily="34" charset="0"/>
              <a:buNone/>
            </a:pPr>
            <a:r>
              <a:rPr lang="en-US" sz="2400" b="0">
                <a:solidFill>
                  <a:srgbClr val="000000"/>
                </a:solidFill>
              </a:rPr>
              <a:t>Using 50 assemblies (6 hash lengths; 9 libraries) all models predict &gt;500G assemblies with less than 5% error.</a:t>
            </a:r>
          </a:p>
        </p:txBody>
      </p:sp>
    </p:spTree>
    <p:extLst>
      <p:ext uri="{BB962C8B-B14F-4D97-AF65-F5344CB8AC3E}">
        <p14:creationId xmlns:p14="http://schemas.microsoft.com/office/powerpoint/2010/main" val="213908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Use </a:t>
            </a:r>
            <a:r>
              <a:rPr lang="en-US" dirty="0" err="1" smtClean="0"/>
              <a:t>Genepool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Assembly</a:t>
            </a:r>
          </a:p>
          <a:p>
            <a:pPr lvl="1"/>
            <a:r>
              <a:rPr lang="en-US" dirty="0" smtClean="0"/>
              <a:t>Fungal, Microbial, </a:t>
            </a:r>
            <a:r>
              <a:rPr lang="en-US" dirty="0" err="1" smtClean="0"/>
              <a:t>Metagenome</a:t>
            </a:r>
            <a:endParaRPr lang="en-US" dirty="0" smtClean="0"/>
          </a:p>
          <a:p>
            <a:r>
              <a:rPr lang="en-US" dirty="0" smtClean="0"/>
              <a:t>Alignments </a:t>
            </a:r>
          </a:p>
          <a:p>
            <a:r>
              <a:rPr lang="en-US" dirty="0" smtClean="0"/>
              <a:t>Error correction</a:t>
            </a:r>
          </a:p>
          <a:p>
            <a:r>
              <a:rPr lang="en-US" dirty="0" err="1" smtClean="0"/>
              <a:t>Kmer</a:t>
            </a:r>
            <a:r>
              <a:rPr lang="en-US" dirty="0" smtClean="0"/>
              <a:t> matching/counting </a:t>
            </a:r>
          </a:p>
          <a:p>
            <a:r>
              <a:rPr lang="en-US" dirty="0" smtClean="0"/>
              <a:t>Tool </a:t>
            </a:r>
            <a:r>
              <a:rPr lang="en-US" dirty="0"/>
              <a:t>b</a:t>
            </a:r>
            <a:r>
              <a:rPr lang="en-US" dirty="0" smtClean="0"/>
              <a:t>enchmarking </a:t>
            </a:r>
          </a:p>
          <a:p>
            <a:r>
              <a:rPr lang="en-US" dirty="0" smtClean="0"/>
              <a:t>Data preprocessing </a:t>
            </a:r>
          </a:p>
          <a:p>
            <a:pPr lvl="1"/>
            <a:r>
              <a:rPr lang="en-US" dirty="0" smtClean="0"/>
              <a:t>Linker trimming, changing quality formats, changing read formats,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Post assembly improvement</a:t>
            </a:r>
          </a:p>
          <a:p>
            <a:r>
              <a:rPr lang="en-US" dirty="0" smtClean="0"/>
              <a:t>JIGSAW</a:t>
            </a:r>
          </a:p>
          <a:p>
            <a:pPr lvl="1"/>
            <a:r>
              <a:rPr lang="en-US" dirty="0" smtClean="0"/>
              <a:t>Workflow that includes artifact filtering, contamination identification, normalization of certain data types, assembly, blast, </a:t>
            </a:r>
            <a:r>
              <a:rPr lang="en-US" dirty="0" err="1" smtClean="0"/>
              <a:t>megan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44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What End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Production work</a:t>
            </a:r>
          </a:p>
          <a:p>
            <a:pPr lvl="1"/>
            <a:r>
              <a:rPr lang="en-US" dirty="0" smtClean="0"/>
              <a:t>Fungal and </a:t>
            </a:r>
            <a:r>
              <a:rPr lang="en-US" dirty="0" err="1" smtClean="0"/>
              <a:t>metagenome</a:t>
            </a:r>
            <a:r>
              <a:rPr lang="en-US" dirty="0" smtClean="0"/>
              <a:t> releases</a:t>
            </a:r>
            <a:endParaRPr lang="en-US" dirty="0" smtClean="0"/>
          </a:p>
          <a:p>
            <a:r>
              <a:rPr lang="en-US" dirty="0" smtClean="0"/>
              <a:t>Evaluation of R&amp;D libraries and protocols</a:t>
            </a:r>
          </a:p>
          <a:p>
            <a:r>
              <a:rPr lang="en-US" dirty="0" smtClean="0"/>
              <a:t>R&amp;D on assembly optimization </a:t>
            </a:r>
          </a:p>
          <a:p>
            <a:r>
              <a:rPr lang="en-US" dirty="0" smtClean="0"/>
              <a:t>R&amp;D on using new technologies/tools</a:t>
            </a:r>
          </a:p>
          <a:p>
            <a:pPr lvl="1"/>
            <a:r>
              <a:rPr lang="en-US" dirty="0" err="1" smtClean="0"/>
              <a:t>PacBio</a:t>
            </a:r>
            <a:r>
              <a:rPr lang="en-US" dirty="0" smtClean="0"/>
              <a:t> only assembly</a:t>
            </a:r>
          </a:p>
          <a:p>
            <a:r>
              <a:rPr lang="en-US" dirty="0" smtClean="0"/>
              <a:t>Cleaning or correcting data to make it usable</a:t>
            </a:r>
          </a:p>
        </p:txBody>
      </p:sp>
    </p:spTree>
    <p:extLst>
      <p:ext uri="{BB962C8B-B14F-4D97-AF65-F5344CB8AC3E}">
        <p14:creationId xmlns:p14="http://schemas.microsoft.com/office/powerpoint/2010/main" val="126530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Single Cell Benchmarking</a:t>
            </a:r>
            <a:br>
              <a:rPr lang="en-US" sz="3600" dirty="0" smtClean="0"/>
            </a:br>
            <a:r>
              <a:rPr lang="en-US" sz="3600" dirty="0" smtClean="0"/>
              <a:t>A case study</a:t>
            </a:r>
            <a:endParaRPr lang="en-US" sz="3600" dirty="0"/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112837"/>
            <a:ext cx="5984875" cy="4525963"/>
          </a:xfrm>
          <a:noFill/>
          <a:ln/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28600" y="5562600"/>
            <a:ext cx="87630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Breakpoints - Number of non-maximal alignment endpoints, i.e. endpoints that do not occur at the beginning or end of a sequence. </a:t>
            </a:r>
          </a:p>
          <a:p>
            <a:pPr>
              <a:spcBef>
                <a:spcPct val="50000"/>
              </a:spcBef>
            </a:pPr>
            <a:r>
              <a:rPr lang="en-US" dirty="0"/>
              <a:t>Velvet and </a:t>
            </a:r>
            <a:r>
              <a:rPr lang="en-US" dirty="0" err="1"/>
              <a:t>jgi_aplg</a:t>
            </a:r>
            <a:r>
              <a:rPr lang="en-US" dirty="0"/>
              <a:t> have the most breakpoints. It is possible that breakpoints from velvet are being introduced to </a:t>
            </a:r>
            <a:r>
              <a:rPr lang="en-US" dirty="0" err="1"/>
              <a:t>allpaths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524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05" y="15557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Single Cell Benchmarking</a:t>
            </a:r>
            <a:br>
              <a:rPr lang="en-US" sz="3600" dirty="0" smtClean="0"/>
            </a:br>
            <a:r>
              <a:rPr lang="en-US" sz="3600" dirty="0" smtClean="0"/>
              <a:t>A case study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7" y="1600200"/>
            <a:ext cx="4436533" cy="357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4" descr="https://support.jgi.doe.gov/secure/attachment/16775/assembly+wallclock+time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1600200"/>
            <a:ext cx="4562475" cy="357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57150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assembly benchmarking test resulted in a modification in the workflow for single cell assemblies.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34840" y="2798862"/>
            <a:ext cx="571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(Gb)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629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Fungal Assemblies</a:t>
            </a:r>
            <a:br>
              <a:rPr lang="en-US" dirty="0" smtClean="0"/>
            </a:br>
            <a:r>
              <a:rPr lang="en-US" dirty="0" err="1" smtClean="0"/>
              <a:t>Allpaths</a:t>
            </a:r>
            <a:r>
              <a:rPr lang="en-US" dirty="0" smtClean="0"/>
              <a:t> </a:t>
            </a:r>
            <a:r>
              <a:rPr lang="en-US" dirty="0" smtClean="0"/>
              <a:t>Memory Usage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6440487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98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Fungal </a:t>
            </a:r>
            <a:r>
              <a:rPr lang="en-US" dirty="0" err="1" smtClean="0"/>
              <a:t>Allpaths</a:t>
            </a:r>
            <a:r>
              <a:rPr lang="en-US" dirty="0" smtClean="0"/>
              <a:t> Assemblies</a:t>
            </a:r>
            <a:br>
              <a:rPr lang="en-US" dirty="0" smtClean="0"/>
            </a:br>
            <a:r>
              <a:rPr lang="en-US" dirty="0" smtClean="0"/>
              <a:t>Memory Usage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43050"/>
            <a:ext cx="6364287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42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dirty="0"/>
              <a:t>AllPaths-LG </a:t>
            </a:r>
            <a:r>
              <a:rPr lang="en" dirty="0" smtClean="0"/>
              <a:t>profiling</a:t>
            </a:r>
            <a:endParaRPr lang="en" dirty="0"/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39" name="Shape 239"/>
          <p:cNvSpPr/>
          <p:nvPr/>
        </p:nvSpPr>
        <p:spPr>
          <a:xfrm>
            <a:off x="-1" y="1225071"/>
            <a:ext cx="9144002" cy="553640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540158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5532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Fungal Genome Improvement Potential Approaches</a:t>
            </a:r>
            <a:endParaRPr lang="en-US" dirty="0"/>
          </a:p>
        </p:txBody>
      </p:sp>
      <p:sp>
        <p:nvSpPr>
          <p:cNvPr id="557068" name="Text Box 12"/>
          <p:cNvSpPr txBox="1">
            <a:spLocks noChangeArrowheads="1"/>
          </p:cNvSpPr>
          <p:nvPr/>
        </p:nvSpPr>
        <p:spPr bwMode="auto">
          <a:xfrm>
            <a:off x="3124200" y="1524000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57207" name="Group 1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936325"/>
              </p:ext>
            </p:extLst>
          </p:nvPr>
        </p:nvGraphicFramePr>
        <p:xfrm>
          <a:off x="76200" y="1752600"/>
          <a:ext cx="8991600" cy="4038601"/>
        </p:xfrm>
        <a:graphic>
          <a:graphicData uri="http://schemas.openxmlformats.org/drawingml/2006/table">
            <a:tbl>
              <a:tblPr/>
              <a:tblGrid>
                <a:gridCol w="2438400"/>
                <a:gridCol w="762000"/>
                <a:gridCol w="838200"/>
                <a:gridCol w="1676400"/>
                <a:gridCol w="1066800"/>
                <a:gridCol w="2209800"/>
              </a:tblGrid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567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Cost per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Cost per gap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Capacity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(rd/mon)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567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Emulsion PCR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567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Too slow and expensive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567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Sanger fosmid ends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567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Comparatively long cycle 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567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SMRT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567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Requires &gt;20x mapped read coverage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567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$0.003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Illumina fosmid pools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567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56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Need fosmid quality DNA; high fail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57132" name="Group 76"/>
          <p:cNvGrpSpPr>
            <a:grpSpLocks/>
          </p:cNvGrpSpPr>
          <p:nvPr/>
        </p:nvGrpSpPr>
        <p:grpSpPr bwMode="auto">
          <a:xfrm>
            <a:off x="228600" y="2819400"/>
            <a:ext cx="2209800" cy="2971800"/>
            <a:chOff x="144" y="1662"/>
            <a:chExt cx="1632" cy="2059"/>
          </a:xfrm>
        </p:grpSpPr>
        <p:pic>
          <p:nvPicPr>
            <p:cNvPr id="557128" name="Picture 7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8528"/>
            <a:stretch>
              <a:fillRect/>
            </a:stretch>
          </p:blipFill>
          <p:spPr bwMode="auto">
            <a:xfrm>
              <a:off x="192" y="3264"/>
              <a:ext cx="1056" cy="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7129" name="Picture 7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832"/>
              <a:ext cx="1032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7130" name="Picture 74" descr="Hom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2208"/>
              <a:ext cx="1632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7131" name="Picture 7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662"/>
              <a:ext cx="1200" cy="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438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432</Words>
  <Application>Microsoft Office PowerPoint</Application>
  <PresentationFormat>On-screen Show (4:3)</PresentationFormat>
  <Paragraphs>108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Running  Assembly Jobs on the Cluster with Checkpointing</vt:lpstr>
      <vt:lpstr>How We Use Genepool?</vt:lpstr>
      <vt:lpstr>To What End ?</vt:lpstr>
      <vt:lpstr>Single Cell Benchmarking A case study</vt:lpstr>
      <vt:lpstr>Single Cell Benchmarking A case study</vt:lpstr>
      <vt:lpstr>Fungal Assemblies Allpaths Memory Usage</vt:lpstr>
      <vt:lpstr>Fungal Allpaths Assemblies Memory Usage</vt:lpstr>
      <vt:lpstr>AllPaths-LG profiling</vt:lpstr>
      <vt:lpstr>Fungal Genome Improvement Potential Approaches</vt:lpstr>
      <vt:lpstr>Fungal Genome Improvement Using PacBio Data</vt:lpstr>
      <vt:lpstr>Improving How LRPP Runs</vt:lpstr>
      <vt:lpstr>LRPP Threading Efficiency </vt:lpstr>
      <vt:lpstr>Checkpointing with DMTCP</vt:lpstr>
      <vt:lpstr>Restarting with DMTCP</vt:lpstr>
      <vt:lpstr>Checkpointing Made Easy</vt:lpstr>
      <vt:lpstr>Metagenome Production Pipeline</vt:lpstr>
      <vt:lpstr>SOAPdenovo Memory Estimation</vt:lpstr>
      <vt:lpstr>Predicted vs. Actual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Large Assembly Jobs on the Cluster and Checkpointing</dc:title>
  <dc:creator>Alicia Clum</dc:creator>
  <cp:lastModifiedBy>Alicia Clum</cp:lastModifiedBy>
  <cp:revision>18</cp:revision>
  <dcterms:created xsi:type="dcterms:W3CDTF">2013-02-12T00:46:07Z</dcterms:created>
  <dcterms:modified xsi:type="dcterms:W3CDTF">2013-02-12T20:56:52Z</dcterms:modified>
</cp:coreProperties>
</file>