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57" r:id="rId3"/>
    <p:sldId id="275" r:id="rId4"/>
    <p:sldId id="271" r:id="rId5"/>
    <p:sldId id="272" r:id="rId6"/>
    <p:sldId id="276" r:id="rId7"/>
    <p:sldId id="274" r:id="rId8"/>
    <p:sldId id="261" r:id="rId9"/>
    <p:sldId id="256" r:id="rId10"/>
    <p:sldId id="258" r:id="rId11"/>
    <p:sldId id="262" r:id="rId12"/>
    <p:sldId id="265" r:id="rId13"/>
    <p:sldId id="259" r:id="rId14"/>
    <p:sldId id="266" r:id="rId1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9087" autoAdjust="0"/>
  </p:normalViewPr>
  <p:slideViewPr>
    <p:cSldViewPr>
      <p:cViewPr varScale="1">
        <p:scale>
          <a:sx n="88" d="100"/>
          <a:sy n="88" d="100"/>
        </p:scale>
        <p:origin x="-6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879946E-C472-4CFB-A967-E54C79DAB9FE}" type="datetime1">
              <a:rPr lang="en-US"/>
              <a:pPr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6B4A36-0957-438F-A208-46D016868F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sc.gov/projects/science_requirements/template.ph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sc.gov/projects/science_requirements/template.ph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sc.gov/projects/science_requirements/template.php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sc.gov/projects/science_requirements/template.ph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No notes for this slide, other slides do have notes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DD4685-EE84-4239-8927-559FD8A8BEB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No notes for this slide, other slides do have notes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DD4685-EE84-4239-8927-559FD8A8BEB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your responses to the Current HPC USAGE and Methods questions </a:t>
            </a:r>
            <a:r>
              <a:rPr lang="en-US" dirty="0" smtClean="0">
                <a:hlinkClick r:id="rId3"/>
              </a:rPr>
              <a:t>https://www.nersc.gov/projects/science_requirements/template.php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Please list your current primary codes and their main mathematical methods and/or algorithms. Include quantities that characterize the size or scale of your simulations or numerical experiments; e.g., size of grid, number of particles, basis sets, etc. Also indicate how parallelism is expressed (e.g., MPI, OpenMP, MPI/OpenMP hybrid)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5C668-EDB1-4DD4-881D-0EBCF6350B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your responses to the Current HPC USAGE and Methods questions </a:t>
            </a:r>
            <a:r>
              <a:rPr lang="en-US" dirty="0" smtClean="0">
                <a:hlinkClick r:id="rId3"/>
              </a:rPr>
              <a:t>https://www.nersc.gov/projects/science_requirements/template.php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Please list your current primary codes and their main mathematical methods and/or algorithms. Include quantities that characterize the size or scale of your simulations or numerical experiments; e.g., size of grid, number of particles, basis sets, etc. Also indicate how parallelism is expressed (e.g., MPI, OpenMP, MPI/OpenMP hybrid)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5C668-EDB1-4DD4-881D-0EBCF6350B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your responses to the Current HPC USAGE and Methods questions </a:t>
            </a:r>
            <a:r>
              <a:rPr lang="en-US" dirty="0" smtClean="0">
                <a:hlinkClick r:id="rId3"/>
              </a:rPr>
              <a:t>https://www.nersc.gov/projects/science_requirements/template.php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Please list your current primary codes and their main mathematical methods and/or algorithms. Include quantities that characterize the size or scale of your simulations or numerical experiments; e.g., size of grid, number of particles, basis sets, etc. Also indicate how parallelism is expressed (e.g., MPI, OpenMP, MPI/OpenMP hybrid)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5C668-EDB1-4DD4-881D-0EBCF6350B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your responses to the Current HPC USAGE and Methods questions </a:t>
            </a:r>
            <a:r>
              <a:rPr lang="en-US" dirty="0" smtClean="0">
                <a:hlinkClick r:id="rId3"/>
              </a:rPr>
              <a:t>https://www.nersc.gov/projects/science_requirements/template.php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Please list your current primary codes and their main mathematical methods and/or algorithms. Include quantities that characterize the size or scale of your simulations or numerical experiments; e.g., size of grid, number of particles, basis sets, etc. Also indicate how parallelism is expressed (e.g., MPI, OpenMP, MPI/OpenMP hybrid)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5C668-EDB1-4DD4-881D-0EBCF6350B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Please list your current primary codes and their main mathematical methods and/or algorithms. Include quantities that characterize the size or scale of your simulations or numerical experiments; e.g., size of grid, number of particles, basis sets, etc. Also indicate how parallelism is expressed (e.g., MPI, OpenMP, MPI/OpenMP hybrid)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F3330F-3067-4B2B-86A1-A6467C7F079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Please list any required or important software, services, or infrastructure (beyond supercomputing and standard storage infrastructure) provided by HPC centers or system vendors.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Please list the known limitations/obstacles/bottleneck of resources currently available HPC systems, and in particular, those at NERSC.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D7D600-1F6B-4393-BC54-0EDB51627F2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Discuss your responses to the HPC usage and methods for 2017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Anticipated changes to codes, mathematical methods and/or algorithms needed to achieve this project's scientific objectives.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Computational Hours Required per Year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Anticipated Number of Cores to be Used in a Typical Production Run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Anticipated Wallclock to be Used in a Typical Production Run Using the Number of Cores Given Above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 Anticipated Total Memory Used per Run GB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Anticipated Minimum Memory Required per Core GB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Anticipated total data read &amp; written per run GB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Anticipated size of checkpoint file(s) GB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Anticipated On-Line File Storage Required (Directly Accesible from a Running Job)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GB Files Anticipated Off-Line Archival Storage Required GB Files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Known or Anticipated architectural requirements (e.g., 2 GB memory/core).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Please list any additional required or important software, services, or infrastructure beyond those listed in the previous section.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It is believed that the dominant HPC architecture in the next 3-5 years will incorporate processing elements composed of 10s-1,000s of individual cores. It is unlikely that a programming model based solely on MPI will be effective, or even supported, on these machines. Do you have a strategy for computing in such an environment? If so, please briefly describe it.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5A06D6-9AA6-48BE-A084-C87F0576C69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72127-89F2-429B-ABBB-9695D84E8841}" type="datetime1">
              <a:rPr lang="en-US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95F7F-7D3E-4164-8BD3-7E3BE74D6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90A2CF-75DB-4910-9750-B2EBFE2CABCF}" type="datetime1">
              <a:rPr lang="en-US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E51E-A724-46BA-B9FD-CE26972F8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F5A3C-D287-42D5-BC0C-5CC15374166B}" type="datetime1">
              <a:rPr lang="en-US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D1CCA-7A73-495F-979F-94D2D3D48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C3B42-98FC-4544-B88B-AF6DF4E7FC63}" type="datetime1">
              <a:rPr lang="en-US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412C5-FA5A-48C1-865B-F865A9EE3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056D0-6B82-4AA4-BFDC-9A7B8D6AD502}" type="datetime1">
              <a:rPr lang="en-US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2AFE1-7376-45F6-A9E2-F2EB9B0A5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6416F-A3A8-422B-8529-61DE6BF112C5}" type="datetime1">
              <a:rPr lang="en-US"/>
              <a:pPr/>
              <a:t>1/15/2014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43C5A-2A72-46DB-826A-CC5DF3CA9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7D917F-AF95-46F2-99ED-972775581D1A}" type="datetime1">
              <a:rPr lang="en-US"/>
              <a:pPr/>
              <a:t>1/15/2014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8C595-746F-4299-92A1-9CFC8B4646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A5000-4D4B-4ABB-B629-39B92C87E75F}" type="datetime1">
              <a:rPr lang="en-US"/>
              <a:pPr/>
              <a:t>1/15/2014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97B08-F066-4D8B-B140-1A1D48F31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51AC3-142F-4EB1-8EBB-A491765D3031}" type="datetime1">
              <a:rPr lang="en-US"/>
              <a:pPr/>
              <a:t>1/15/2014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13B0C-E372-4D9C-BEF7-3875261613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0B945-AB37-4F40-8E2C-D0A5127942DE}" type="datetime1">
              <a:rPr lang="en-US"/>
              <a:pPr/>
              <a:t>1/15/2014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9B6F4-D7B5-4688-A673-436C4AA5CD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1EFDD-6C6C-4FC2-9212-524EA61CBEBE}" type="datetime1">
              <a:rPr lang="en-US"/>
              <a:pPr/>
              <a:t>1/15/2014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D619-964A-41D6-8544-C36F4B11E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EBE6028-BD5A-4A2A-B640-F8FC51878E1F}" type="datetime1">
              <a:rPr lang="en-US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649A027-E7AF-434A-B2E4-953836C89A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aseline="33000" dirty="0" smtClean="0">
                <a:ea typeface="ＭＳ Ｐゴシック" pitchFamily="34" charset="-128"/>
              </a:rPr>
              <a:t>Present and Future Computing Requirements</a:t>
            </a:r>
            <a:br>
              <a:rPr lang="en-GB" baseline="33000" dirty="0" smtClean="0">
                <a:ea typeface="ＭＳ Ｐゴシック" pitchFamily="34" charset="-128"/>
              </a:rPr>
            </a:br>
            <a:r>
              <a:rPr lang="en-GB" baseline="33000" dirty="0" smtClean="0">
                <a:ea typeface="ＭＳ Ｐゴシック" pitchFamily="34" charset="-128"/>
              </a:rPr>
              <a:t>for Simulation and Analysis of Reacting Flow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5362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34" charset="-128"/>
              </a:rPr>
              <a:t>John Bell</a:t>
            </a:r>
          </a:p>
          <a:p>
            <a:pPr eaLnBrk="1" hangingPunct="1"/>
            <a:r>
              <a:rPr lang="en-US" sz="2400" dirty="0" smtClean="0">
                <a:solidFill>
                  <a:srgbClr val="898989"/>
                </a:solidFill>
                <a:ea typeface="ＭＳ Ｐゴシック" pitchFamily="34" charset="-128"/>
              </a:rPr>
              <a:t>CCSE, LBNL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947988" y="5638800"/>
            <a:ext cx="32289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NERSC ASCR Requirements for 2017</a:t>
            </a:r>
          </a:p>
          <a:p>
            <a:pPr algn="ctr"/>
            <a:r>
              <a:rPr lang="en-US" sz="1400"/>
              <a:t>January 15, 2014</a:t>
            </a:r>
          </a:p>
          <a:p>
            <a:pPr algn="ctr"/>
            <a:r>
              <a:rPr lang="en-US" sz="1400"/>
              <a:t>LBNL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924800" cy="1066800"/>
          </a:xfrm>
        </p:spPr>
        <p:txBody>
          <a:bodyPr/>
          <a:lstStyle/>
          <a:p>
            <a:pPr algn="l" eaLnBrk="1" hangingPunct="1"/>
            <a:r>
              <a:rPr lang="en-US" sz="3200" u="sng" smtClean="0">
                <a:ea typeface="ＭＳ Ｐゴシック" pitchFamily="34" charset="-128"/>
              </a:rPr>
              <a:t>4. HPC Requirements for 2017</a:t>
            </a:r>
            <a:r>
              <a:rPr lang="en-US" sz="3200" b="1" u="sng" smtClean="0">
                <a:ea typeface="ＭＳ Ｐゴシック" pitchFamily="34" charset="-128"/>
              </a:rPr>
              <a:t/>
            </a:r>
            <a:br>
              <a:rPr lang="en-US" sz="3200" b="1" u="sng" smtClean="0">
                <a:ea typeface="ＭＳ Ｐゴシック" pitchFamily="34" charset="-128"/>
              </a:rPr>
            </a:br>
            <a:r>
              <a:rPr lang="en-US" sz="1600" u="sng" smtClean="0">
                <a:ea typeface="ＭＳ Ｐゴシック" pitchFamily="34" charset="-128"/>
              </a:rPr>
              <a:t>(</a:t>
            </a:r>
            <a:r>
              <a:rPr lang="en-US" sz="1600" smtClean="0">
                <a:ea typeface="ＭＳ Ｐゴシック" pitchFamily="34" charset="-128"/>
              </a:rPr>
              <a:t>Key point is to directly link NERSC requirements to science goals</a:t>
            </a:r>
            <a:r>
              <a:rPr lang="en-US" sz="1200" smtClean="0">
                <a:ea typeface="ＭＳ Ｐゴシック" pitchFamily="34" charset="-128"/>
              </a:rPr>
              <a:t>)</a:t>
            </a:r>
            <a:endParaRPr lang="en-US" sz="1600" smtClean="0">
              <a:ea typeface="ＭＳ Ｐゴシック" pitchFamily="34" charset="-128"/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305800" cy="5257800"/>
          </a:xfrm>
        </p:spPr>
        <p:txBody>
          <a:bodyPr/>
          <a:lstStyle/>
          <a:p>
            <a:pPr marL="234950" indent="-234950" algn="l"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Compute hours needed (in units of Hopper hours)</a:t>
            </a:r>
            <a:endParaRPr lang="en-US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692150" lvl="1" indent="-234950" algn="l"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500 M hours</a:t>
            </a:r>
            <a:endParaRPr lang="en-US" sz="1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234950" indent="-234950" algn="l"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Changes to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parallel concurrency, run time, number of runs per year</a:t>
            </a:r>
            <a:endParaRPr lang="en-US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692150" lvl="1" indent="-234950" algn="l" eaLnBrk="1" hangingPunct="1"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Increase of factor of 20-40 in concurrency; longer run times, 2 x number of runs per year</a:t>
            </a:r>
            <a:endParaRPr lang="en-US" sz="1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234950" indent="-234950" algn="l"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Changes to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data </a:t>
            </a:r>
            <a:r>
              <a:rPr lang="en-US" sz="20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read/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written</a:t>
            </a:r>
          </a:p>
          <a:p>
            <a:pPr marL="692150" lvl="1" indent="-234950" algn="l" eaLnBrk="1" hangingPunct="1"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5 x increase in data read / written</a:t>
            </a:r>
            <a:endParaRPr lang="en-US" sz="1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234950" indent="-234950" algn="l"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Changes to memory needed per ( core | node | globally )</a:t>
            </a:r>
            <a:endParaRPr lang="en-US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692150" lvl="1" indent="-234950" algn="l" eaLnBrk="1" hangingPunct="1"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We tend to select number of cores based on available memory so that problem will fit</a:t>
            </a:r>
          </a:p>
          <a:p>
            <a:pPr marL="692150" lvl="1" indent="-234950" algn="l" eaLnBrk="1" hangingPunct="1"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Need to maintain reasonable level of memory per core and </a:t>
            </a:r>
            <a:r>
              <a:rPr lang="en-US" sz="1600" i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node</a:t>
            </a:r>
            <a:endParaRPr lang="en-US" sz="1600" i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234950" indent="-234950" algn="l"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Changes to necessary software, services or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infrastructure</a:t>
            </a:r>
          </a:p>
          <a:p>
            <a:pPr marL="692150" lvl="1" indent="-234950" algn="l" eaLnBrk="1" hangingPunct="1"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Improved thread support</a:t>
            </a:r>
          </a:p>
          <a:p>
            <a:pPr marL="692150" lvl="1" indent="-234950" algn="l" eaLnBrk="1" hangingPunct="1"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Programming model to support mapping data to cores within a node (respect NUMA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)</a:t>
            </a:r>
            <a:endParaRPr lang="en-US" sz="1600" dirty="0" smtClean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692150" lvl="1" indent="-234950" algn="l" eaLnBrk="1" hangingPunct="1"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Tools to query how job is mapped onto machines so we can optimize communication</a:t>
            </a:r>
          </a:p>
          <a:p>
            <a:pPr marL="692150" lvl="1" indent="-234950" algn="l" eaLnBrk="1" hangingPunct="1"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Improved performance analysis tools</a:t>
            </a:r>
            <a:endParaRPr lang="en-US" sz="1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234950" indent="-234950" algn="l" eaLnBrk="1" hangingPunct="1"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234950" indent="-234950" algn="l" eaLnBrk="1" hangingPunct="1"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234950" indent="-234950" algn="l" eaLnBrk="1" hangingPunct="1"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234950" indent="-234950" algn="l" eaLnBrk="1" hangingPunct="1"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234950" indent="-234950" algn="l" eaLnBrk="1" hangingPunct="1"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234950" indent="-234950" algn="l" eaLnBrk="1" hangingPunct="1"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234950" indent="-234950" algn="l" eaLnBrk="1" hangingPunct="1"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u="sng" smtClean="0">
                <a:ea typeface="ＭＳ Ｐゴシック" pitchFamily="34" charset="-128"/>
              </a:rPr>
              <a:t>5. Strategies for New Architectures (1 of 2)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Does your software have CUDA/</a:t>
            </a:r>
            <a:r>
              <a:rPr lang="en-US" sz="2000" dirty="0" err="1" smtClean="0">
                <a:ea typeface="ＭＳ Ｐゴシック" pitchFamily="34" charset="-128"/>
              </a:rPr>
              <a:t>OpenCL</a:t>
            </a:r>
            <a:r>
              <a:rPr lang="en-US" sz="2000" dirty="0" smtClean="0">
                <a:ea typeface="ＭＳ Ｐゴシック" pitchFamily="34" charset="-128"/>
              </a:rPr>
              <a:t> directives; if yes, are they used, and if not, are there plans for this?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No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Some limited plans to move chemistry integration to GPU’s</a:t>
            </a:r>
          </a:p>
          <a:p>
            <a:r>
              <a:rPr lang="en-US" sz="2000" dirty="0" smtClean="0">
                <a:ea typeface="ＭＳ Ｐゴシック" pitchFamily="34" charset="-128"/>
              </a:rPr>
              <a:t>Does your software run in production now on Titan using the GPUs?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No</a:t>
            </a:r>
          </a:p>
          <a:p>
            <a:r>
              <a:rPr lang="en-US" sz="2000" dirty="0" smtClean="0">
                <a:ea typeface="ＭＳ Ｐゴシック" pitchFamily="34" charset="-128"/>
              </a:rPr>
              <a:t>Does your software have </a:t>
            </a:r>
            <a:r>
              <a:rPr lang="en-US" sz="2000" dirty="0" err="1" smtClean="0">
                <a:ea typeface="ＭＳ Ｐゴシック" pitchFamily="34" charset="-128"/>
              </a:rPr>
              <a:t>OpenMP</a:t>
            </a:r>
            <a:r>
              <a:rPr lang="en-US" sz="2000" dirty="0" smtClean="0">
                <a:ea typeface="ＭＳ Ｐゴシック" pitchFamily="34" charset="-128"/>
              </a:rPr>
              <a:t> directives now; if yes, are they used, and if not, are there plans for this?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 We routinely use </a:t>
            </a:r>
            <a:r>
              <a:rPr lang="en-US" sz="1600" dirty="0" err="1" smtClean="0">
                <a:ea typeface="ＭＳ Ｐゴシック" pitchFamily="34" charset="-128"/>
              </a:rPr>
              <a:t>OpenMP</a:t>
            </a:r>
            <a:r>
              <a:rPr lang="en-US" sz="1600" dirty="0" smtClean="0">
                <a:ea typeface="ＭＳ Ｐゴシック" pitchFamily="34" charset="-128"/>
              </a:rPr>
              <a:t> for production runs</a:t>
            </a:r>
          </a:p>
          <a:p>
            <a:r>
              <a:rPr lang="en-US" sz="2000" dirty="0" smtClean="0">
                <a:ea typeface="ＭＳ Ｐゴシック" pitchFamily="34" charset="-128"/>
              </a:rPr>
              <a:t>Does your software run in production now on Mira or Sequoia using threading?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No</a:t>
            </a:r>
          </a:p>
          <a:p>
            <a:r>
              <a:rPr lang="en-US" sz="2000" dirty="0" smtClean="0">
                <a:ea typeface="ＭＳ Ｐゴシック" pitchFamily="34" charset="-128"/>
              </a:rPr>
              <a:t>Is porting to, and optimizing for, the Intel MIC architecture underway or planned?  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Yes.  We have developed a tiling based implementation of one of our codes that got a speedup of a factor of 86 on a 61 core MIC</a:t>
            </a:r>
          </a:p>
          <a:p>
            <a:pPr>
              <a:buFont typeface="Arial" pitchFamily="34" charset="0"/>
              <a:buNone/>
            </a:pPr>
            <a:r>
              <a:rPr lang="en-US" sz="2000" b="1" dirty="0" smtClean="0">
                <a:ea typeface="ＭＳ Ｐゴシック" pitchFamily="34" charset="-128"/>
              </a:rPr>
              <a:t> </a:t>
            </a:r>
            <a:endParaRPr lang="en-US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u="sng" smtClean="0">
                <a:ea typeface="ＭＳ Ｐゴシック" pitchFamily="34" charset="-128"/>
              </a:rPr>
              <a:t>5. Strategies for New Architectures (2 of 2)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2000" dirty="0" smtClean="0"/>
              <a:t>Have there been or are there now other funded groups or researchers engaged to help with these activities?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CS researcher funded by </a:t>
            </a:r>
            <a:r>
              <a:rPr lang="en-US" sz="1600" dirty="0" err="1" smtClean="0"/>
              <a:t>ExaCT</a:t>
            </a:r>
            <a:r>
              <a:rPr lang="en-US" sz="1600" dirty="0" smtClean="0"/>
              <a:t> Co-design Center and various X-stack projects have interacted with us on these activities</a:t>
            </a:r>
          </a:p>
          <a:p>
            <a:pPr>
              <a:buFont typeface="Arial"/>
              <a:buChar char="•"/>
              <a:defRPr/>
            </a:pPr>
            <a:r>
              <a:rPr lang="en-US" sz="2000" dirty="0" smtClean="0"/>
              <a:t>If you answered "no" for the questions above, please explain your strategy for transitioning your software to energy-efficient, </a:t>
            </a:r>
            <a:r>
              <a:rPr lang="en-US" sz="2000" dirty="0" err="1" smtClean="0"/>
              <a:t>manycore</a:t>
            </a:r>
            <a:r>
              <a:rPr lang="en-US" sz="2000" dirty="0" smtClean="0"/>
              <a:t> architectures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N/A</a:t>
            </a:r>
          </a:p>
          <a:p>
            <a:pPr>
              <a:buFont typeface="Arial"/>
              <a:buChar char="•"/>
              <a:defRPr/>
            </a:pPr>
            <a:r>
              <a:rPr lang="en-US" sz="2000" dirty="0" smtClean="0"/>
              <a:t>What role should NERSC play in the transition to these architectures? 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Provide high quality tools needed to make this transition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Support development of new programming models needed to effectively implement algorithms on these types of architectures</a:t>
            </a:r>
          </a:p>
          <a:p>
            <a:pPr>
              <a:buFont typeface="Arial"/>
              <a:buChar char="•"/>
              <a:defRPr/>
            </a:pPr>
            <a:r>
              <a:rPr lang="en-US" sz="2000" dirty="0" smtClean="0"/>
              <a:t>What role should DOE and ASCR play in the transition to these architectures? 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Continue to fund applied math research groups working to develop algorithms for these architectures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Provide support  for software developed by these groups to facilitate availability of libraries / frameworks on new architectures</a:t>
            </a:r>
          </a:p>
          <a:p>
            <a:pPr>
              <a:buFont typeface="Arial"/>
              <a:buChar char="•"/>
              <a:defRPr/>
            </a:pPr>
            <a:r>
              <a:rPr lang="en-US" sz="2000" dirty="0" smtClean="0"/>
              <a:t>Other needs or considerations or comments on transition to manycore:</a:t>
            </a:r>
          </a:p>
          <a:p>
            <a:pPr>
              <a:buFont typeface="Arial"/>
              <a:buChar char="•"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algn="l" eaLnBrk="1" hangingPunct="1"/>
            <a:r>
              <a:rPr lang="en-US" sz="3200" u="sng" smtClean="0">
                <a:ea typeface="ＭＳ Ｐゴシック" pitchFamily="34" charset="-128"/>
              </a:rPr>
              <a:t>5. Special I/O Needs</a:t>
            </a:r>
            <a:endParaRPr lang="en-US" sz="2200" u="sng" smtClean="0">
              <a:ea typeface="ＭＳ Ｐゴシック" pitchFamily="34" charset="-128"/>
            </a:endParaRPr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305800" cy="5257800"/>
          </a:xfrm>
        </p:spPr>
        <p:txBody>
          <a:bodyPr/>
          <a:lstStyle/>
          <a:p>
            <a:pPr marL="234950" indent="-234950" algn="l" eaLnBrk="1" hangingPunct="1"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Does your code use checkpoint/restart capability now?</a:t>
            </a:r>
          </a:p>
          <a:p>
            <a:pPr marL="692150" lvl="1" indent="-234950" algn="l"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Yes </a:t>
            </a:r>
            <a:endParaRPr lang="en-US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234950" indent="-234950" algn="l" eaLnBrk="1" hangingPunct="1"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Do you foresee that a burst buffer architecture would provide significant benefit to you or users of your code?</a:t>
            </a:r>
          </a:p>
          <a:p>
            <a:pPr marL="692150" lvl="1" indent="-234950" algn="l"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Burst buffer would be useful in two ways</a:t>
            </a:r>
          </a:p>
          <a:p>
            <a:pPr marL="1149350" lvl="2" indent="-234950" algn="l" eaLnBrk="1" hangingPunct="1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Stage  latest checkpoint to burst buffer before jobs begins</a:t>
            </a:r>
          </a:p>
          <a:p>
            <a:pPr marL="1149350" lvl="2" indent="-234950" algn="l" eaLnBrk="1" hangingPunct="1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Write more frequent checkpoints to burst buffer and migrate last complete checkpoint to rotating disk at end of run</a:t>
            </a:r>
            <a:endParaRPr lang="en-US" sz="1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 eaLnBrk="1" hangingPunct="1">
              <a:buFont typeface="Arial" charset="0"/>
              <a:buNone/>
              <a:defRPr/>
            </a:pPr>
            <a:r>
              <a:rPr lang="en-US" sz="2000" b="1" dirty="0" smtClean="0"/>
              <a:t>Scenarios </a:t>
            </a:r>
            <a:r>
              <a:rPr lang="en-US" sz="2000" b="1" dirty="0"/>
              <a:t>for possible Burst Buffer use </a:t>
            </a:r>
            <a:r>
              <a:rPr lang="en-US" sz="2000" b="1" dirty="0" smtClean="0"/>
              <a:t>are on </a:t>
            </a:r>
            <a:br>
              <a:rPr lang="en-US" sz="2000" b="1" dirty="0" smtClean="0"/>
            </a:br>
            <a:r>
              <a:rPr lang="en-US" sz="2000" b="1" dirty="0" smtClean="0"/>
              <a:t>http</a:t>
            </a:r>
            <a:r>
              <a:rPr lang="en-US" sz="2000" b="1" dirty="0"/>
              <a:t>://</a:t>
            </a:r>
            <a:r>
              <a:rPr lang="en-US" sz="2000" b="1" dirty="0" err="1"/>
              <a:t>www.nersc.gov</a:t>
            </a:r>
            <a:r>
              <a:rPr lang="en-US" sz="2000" b="1" dirty="0"/>
              <a:t>/assets/Trinity--NERSC-8-RFP/Documents/trinity-NERSC8-use-case-</a:t>
            </a:r>
            <a:r>
              <a:rPr lang="en-US" sz="2000" b="1" dirty="0" smtClean="0"/>
              <a:t>v1.2a.pdf</a:t>
            </a:r>
            <a:endParaRPr lang="en-US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algn="l" eaLnBrk="1" hangingPunct="1"/>
            <a:r>
              <a:rPr lang="en-US" sz="3200" u="sng" smtClean="0">
                <a:ea typeface="ＭＳ Ｐゴシック" pitchFamily="34" charset="-128"/>
              </a:rPr>
              <a:t>6. Summary</a:t>
            </a:r>
            <a:endParaRPr lang="en-US" sz="2200" u="sng" smtClean="0">
              <a:ea typeface="ＭＳ Ｐゴシック" pitchFamily="34" charset="-128"/>
            </a:endParaRPr>
          </a:p>
        </p:txBody>
      </p:sp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305800" cy="5791200"/>
          </a:xfrm>
        </p:spPr>
        <p:txBody>
          <a:bodyPr>
            <a:normAutofit/>
          </a:bodyPr>
          <a:lstStyle/>
          <a:p>
            <a:pPr marL="234950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What new science results might be afforded by improvements in NERSC computing hardware, software and services? 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Significant increase in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multiphysics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simulation (math hat)</a:t>
            </a:r>
          </a:p>
          <a:p>
            <a:pPr marL="234950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Recommendations on NERSC architecture, system configuration and the associated service requirements needed for your science 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Maintain system balance as much as possible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Keep (at least) memory per node fairly large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Aggressively pursue new programming models to facilitate </a:t>
            </a:r>
            <a:r>
              <a:rPr lang="en-US" sz="1600" dirty="0" err="1" smtClean="0">
                <a:solidFill>
                  <a:schemeClr val="tx1"/>
                </a:solidFill>
              </a:rPr>
              <a:t>intranode</a:t>
            </a:r>
            <a:r>
              <a:rPr lang="en-US" sz="1600" dirty="0" smtClean="0">
                <a:solidFill>
                  <a:schemeClr val="tx1"/>
                </a:solidFill>
              </a:rPr>
              <a:t>, fine-grained parallelization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Aggressively pursue programming model support </a:t>
            </a:r>
            <a:r>
              <a:rPr lang="en-US" sz="1600" i="1" dirty="0" smtClean="0">
                <a:solidFill>
                  <a:schemeClr val="tx1"/>
                </a:solidFill>
              </a:rPr>
              <a:t>for in situ </a:t>
            </a: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234950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NERSC generally refreshes systems to provide on average a 2X performance increase every year.  What significant scientific progress could you achieve over the next 5 years with access to 32X your current NERSC allocation?  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Higher-order AMR capability for target applications such as those discussed above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Integration of simulation and experimental data to improve predictive capability</a:t>
            </a:r>
          </a:p>
          <a:p>
            <a:pPr marL="234950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What "expanded HPC resources" are important for your project?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???</a:t>
            </a:r>
          </a:p>
          <a:p>
            <a:pPr marL="234950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General discussion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algn="l" eaLnBrk="1" hangingPunct="1"/>
            <a:r>
              <a:rPr lang="en-US" sz="3200" u="sng" dirty="0" smtClean="0">
                <a:ea typeface="ＭＳ Ｐゴシック" pitchFamily="34" charset="-128"/>
              </a:rPr>
              <a:t>1. Simulation and Reacting Flow Overview</a:t>
            </a: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2200" dirty="0" smtClean="0">
                <a:ea typeface="ＭＳ Ｐゴシック" pitchFamily="34" charset="-128"/>
              </a:rPr>
              <a:t>      John Bell, Ann </a:t>
            </a:r>
            <a:r>
              <a:rPr lang="en-US" sz="2200" dirty="0" err="1" smtClean="0">
                <a:ea typeface="ＭＳ Ｐゴシック" pitchFamily="34" charset="-128"/>
              </a:rPr>
              <a:t>Almgren</a:t>
            </a:r>
            <a:r>
              <a:rPr lang="en-US" sz="2200" dirty="0" smtClean="0">
                <a:ea typeface="ＭＳ Ｐゴシック" pitchFamily="34" charset="-128"/>
              </a:rPr>
              <a:t>, Marc Day, Andy </a:t>
            </a:r>
            <a:r>
              <a:rPr lang="en-US" sz="2200" dirty="0" err="1" smtClean="0">
                <a:ea typeface="ＭＳ Ｐゴシック" pitchFamily="34" charset="-128"/>
              </a:rPr>
              <a:t>Nonaka</a:t>
            </a:r>
            <a:r>
              <a:rPr lang="en-US" sz="2200" dirty="0" smtClean="0">
                <a:ea typeface="ＭＳ Ｐゴシック" pitchFamily="34" charset="-128"/>
              </a:rPr>
              <a:t> / LBNL 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305800" cy="5257800"/>
          </a:xfrm>
        </p:spPr>
        <p:txBody>
          <a:bodyPr>
            <a:normAutofit fontScale="92500" lnSpcReduction="10000"/>
          </a:bodyPr>
          <a:lstStyle/>
          <a:p>
            <a:pPr marL="234950" indent="-2349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Integrated approach to algorithm development for </a:t>
            </a:r>
            <a:r>
              <a:rPr lang="en-US" sz="2400" dirty="0" err="1" smtClean="0">
                <a:solidFill>
                  <a:schemeClr val="tx1"/>
                </a:solidFill>
              </a:rPr>
              <a:t>multiphysics</a:t>
            </a:r>
            <a:r>
              <a:rPr lang="en-US" sz="2400" dirty="0" smtClean="0">
                <a:solidFill>
                  <a:schemeClr val="tx1"/>
                </a:solidFill>
              </a:rPr>
              <a:t> applications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Mathematical formulation – exploit structure of the problems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Discretization</a:t>
            </a:r>
            <a:r>
              <a:rPr lang="en-US" sz="1800" dirty="0" smtClean="0">
                <a:solidFill>
                  <a:schemeClr val="tx1"/>
                </a:solidFill>
              </a:rPr>
              <a:t> – match </a:t>
            </a:r>
            <a:r>
              <a:rPr lang="en-US" sz="1800" dirty="0" err="1" smtClean="0">
                <a:solidFill>
                  <a:schemeClr val="tx1"/>
                </a:solidFill>
              </a:rPr>
              <a:t>discretization</a:t>
            </a:r>
            <a:r>
              <a:rPr lang="en-US" sz="1800" dirty="0" smtClean="0">
                <a:solidFill>
                  <a:schemeClr val="tx1"/>
                </a:solidFill>
              </a:rPr>
              <a:t> to mathematical properties of the underlying processes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Software / solvers – evolving development of software framework to enable efficient implementation of applications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Prototype applications – real world testing of approaches</a:t>
            </a:r>
          </a:p>
          <a:p>
            <a:pPr marL="234950" indent="-2349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Current focus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Coupling strategies for </a:t>
            </a:r>
            <a:r>
              <a:rPr lang="en-US" sz="1800" dirty="0" err="1" smtClean="0">
                <a:solidFill>
                  <a:schemeClr val="tx1"/>
                </a:solidFill>
              </a:rPr>
              <a:t>multiphysics</a:t>
            </a:r>
            <a:r>
              <a:rPr lang="en-US" sz="1800" dirty="0" smtClean="0">
                <a:solidFill>
                  <a:schemeClr val="tx1"/>
                </a:solidFill>
              </a:rPr>
              <a:t> coupling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Higher-order </a:t>
            </a:r>
            <a:r>
              <a:rPr lang="en-US" sz="1800" dirty="0" err="1" smtClean="0">
                <a:solidFill>
                  <a:schemeClr val="tx1"/>
                </a:solidFill>
              </a:rPr>
              <a:t>discretizations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AMR for next generation architectures</a:t>
            </a:r>
          </a:p>
          <a:p>
            <a:pPr marL="234950" indent="-2349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Application areas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Combustion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Environmental flows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Astrophysics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Micro / </a:t>
            </a:r>
            <a:r>
              <a:rPr lang="en-US" sz="1800" dirty="0" err="1" smtClean="0">
                <a:solidFill>
                  <a:schemeClr val="tx1"/>
                </a:solidFill>
              </a:rPr>
              <a:t>meso</a:t>
            </a:r>
            <a:r>
              <a:rPr lang="en-US" sz="1800" dirty="0" smtClean="0">
                <a:solidFill>
                  <a:schemeClr val="tx1"/>
                </a:solidFill>
              </a:rPr>
              <a:t> scale fluid simulation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34950" indent="-234950" algn="l" eaLnBrk="1" hangingPunct="1"/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234950" indent="-234950" algn="l" eaLnBrk="1" hangingPunct="1"/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534400" cy="1066800"/>
          </a:xfrm>
        </p:spPr>
        <p:txBody>
          <a:bodyPr/>
          <a:lstStyle/>
          <a:p>
            <a:pPr algn="l" eaLnBrk="1" hangingPunct="1"/>
            <a:r>
              <a:rPr lang="en-US" sz="3200" u="sng" dirty="0" smtClean="0">
                <a:ea typeface="ＭＳ Ｐゴシック" pitchFamily="34" charset="-128"/>
              </a:rPr>
              <a:t>1. Simulation and Reacting Flow Overview – cont’d</a:t>
            </a: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endParaRPr lang="en-US" sz="2200" dirty="0" smtClean="0">
              <a:ea typeface="ＭＳ Ｐゴシック" pitchFamily="34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305800" cy="5257800"/>
          </a:xfrm>
        </p:spPr>
        <p:txBody>
          <a:bodyPr>
            <a:normAutofit/>
          </a:bodyPr>
          <a:lstStyle/>
          <a:p>
            <a:pPr marL="234950" indent="-2349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Target future applications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Combustion – Complex oxygenated fuels at high pressure; integration of simulation and experimental data to improve predictive capability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Environmental flow -- High fidelity simulation of cloud physics with low Mach number stratified flow model with detailed microphysics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Astrophysics – 3D simulation of X-ray bursts on surface of neutron stars with detailed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nucleosynthesis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; high fidelity cosmological simulations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Microfluidics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mesoscale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 modeling of non-ideal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multicomponent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 complex fluids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234950" indent="-234950" algn="l" eaLnBrk="1" hangingPunct="1"/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66800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 smtClean="0"/>
              <a:t>2. Computational Strategies -- Overview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5029200" cy="5257800"/>
          </a:xfrm>
        </p:spPr>
        <p:txBody>
          <a:bodyPr>
            <a:noAutofit/>
          </a:bodyPr>
          <a:lstStyle/>
          <a:p>
            <a:pPr marL="234950" indent="-2349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Core algorithm technology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Finite volume </a:t>
            </a:r>
            <a:r>
              <a:rPr lang="en-US" sz="1600" dirty="0" err="1" smtClean="0">
                <a:solidFill>
                  <a:schemeClr val="tx1"/>
                </a:solidFill>
              </a:rPr>
              <a:t>discretization</a:t>
            </a:r>
            <a:r>
              <a:rPr lang="en-US" sz="1600" dirty="0" smtClean="0">
                <a:solidFill>
                  <a:schemeClr val="tx1"/>
                </a:solidFill>
              </a:rPr>
              <a:t> methods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Geometric </a:t>
            </a:r>
            <a:r>
              <a:rPr lang="en-US" sz="1600" dirty="0" err="1" smtClean="0">
                <a:solidFill>
                  <a:schemeClr val="tx1"/>
                </a:solidFill>
              </a:rPr>
              <a:t>multigrid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Block-structured AMR</a:t>
            </a:r>
          </a:p>
          <a:p>
            <a:pPr marL="234950" indent="-234950" algn="l"/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Implemented in </a:t>
            </a:r>
            <a:r>
              <a:rPr lang="en-US" sz="2000" dirty="0" err="1" smtClean="0">
                <a:solidFill>
                  <a:schemeClr val="tx1"/>
                </a:solidFill>
              </a:rPr>
              <a:t>BoxLib</a:t>
            </a:r>
            <a:r>
              <a:rPr lang="en-US" sz="2000" dirty="0" smtClean="0">
                <a:solidFill>
                  <a:schemeClr val="tx1"/>
                </a:solidFill>
              </a:rPr>
              <a:t> framework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Class structure to support  development of structured AMR methods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Manages data distribution and load balancing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Efficient metadata manipulation</a:t>
            </a: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Hybrid parallelization strategy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Distribute patches to nodes using MPI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Thread operations on patches using </a:t>
            </a:r>
            <a:r>
              <a:rPr lang="en-US" sz="1600" dirty="0" err="1" smtClean="0">
                <a:solidFill>
                  <a:schemeClr val="tx1"/>
                </a:solidFill>
              </a:rPr>
              <a:t>OpenMP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692150" lvl="1" indent="-234950" algn="l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/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/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visit00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295400"/>
            <a:ext cx="373380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5029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of </a:t>
            </a:r>
            <a:r>
              <a:rPr lang="en-US" dirty="0" err="1" smtClean="0"/>
              <a:t>NOx</a:t>
            </a:r>
            <a:r>
              <a:rPr lang="en-US" dirty="0" smtClean="0"/>
              <a:t> emissions in a low swirl burner fueled by hydrogen.  Effective resolution is 4096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66800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 smtClean="0"/>
              <a:t>2. Computational strategies -- Combustion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4419600" cy="5257800"/>
          </a:xfrm>
        </p:spPr>
        <p:txBody>
          <a:bodyPr>
            <a:normAutofit fontScale="92500" lnSpcReduction="10000"/>
          </a:bodyPr>
          <a:lstStyle/>
          <a:p>
            <a:pPr marL="234950" indent="-23495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Formulation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Low Mach number model derived from asymptotic analysis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Removes acoustic wave propagation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Retains compressibility effects due to thermal processes</a:t>
            </a:r>
          </a:p>
          <a:p>
            <a:pPr marL="234950" indent="-234950" algn="l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Numerics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Adaptive projection formulation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Spectral deferred correction to couple processes 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Dynamic estimation of chemistry work for load balancing</a:t>
            </a:r>
          </a:p>
          <a:p>
            <a:pPr marL="234950" indent="-234950" algn="l"/>
            <a:endParaRPr lang="en-US" sz="28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LMC</a:t>
            </a:r>
          </a:p>
          <a:p>
            <a:pPr marL="234950" indent="-234950" algn="l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/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/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visit0000.jpeg"/>
          <p:cNvPicPr>
            <a:picLocks noChangeAspect="1"/>
          </p:cNvPicPr>
          <p:nvPr/>
        </p:nvPicPr>
        <p:blipFill>
          <a:blip r:embed="rId3" cstate="print"/>
          <a:srcRect l="17080" t="5010" r="22364"/>
          <a:stretch>
            <a:fillRect/>
          </a:stretch>
        </p:blipFill>
        <p:spPr>
          <a:xfrm>
            <a:off x="5715000" y="990600"/>
            <a:ext cx="2971800" cy="4333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548640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Dimethyl</a:t>
            </a:r>
            <a:r>
              <a:rPr lang="en-US" dirty="0" smtClean="0"/>
              <a:t> ether jet at 40 </a:t>
            </a:r>
            <a:r>
              <a:rPr lang="en-US" dirty="0" err="1" smtClean="0"/>
              <a:t>atm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66800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 smtClean="0"/>
              <a:t>2. Computational strategies – Stratified flows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4648200" cy="5257800"/>
          </a:xfrm>
        </p:spPr>
        <p:txBody>
          <a:bodyPr>
            <a:normAutofit/>
          </a:bodyPr>
          <a:lstStyle/>
          <a:p>
            <a:pPr marL="234950" indent="-23495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Formulation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Low Mach number formulation with evolving base state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General equation of state</a:t>
            </a:r>
          </a:p>
          <a:p>
            <a:pPr marL="234950" indent="-234950" algn="l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Numerics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Unsplit</a:t>
            </a:r>
            <a:r>
              <a:rPr lang="en-US" sz="2000" dirty="0" smtClean="0">
                <a:solidFill>
                  <a:schemeClr val="tx1"/>
                </a:solidFill>
              </a:rPr>
              <a:t> PPM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Multigrid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AMR</a:t>
            </a:r>
          </a:p>
          <a:p>
            <a:pPr marL="234950" indent="-23495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Code – Maestro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Astrophysics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Atmospheric flows</a:t>
            </a: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/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/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MAESTRO_radv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219200"/>
            <a:ext cx="4015740" cy="401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1" y="541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of advection leading up to ignition in a </a:t>
            </a:r>
            <a:r>
              <a:rPr lang="en-US" dirty="0" err="1" smtClean="0"/>
              <a:t>Chandrasakar</a:t>
            </a:r>
            <a:r>
              <a:rPr lang="en-US" dirty="0" smtClean="0"/>
              <a:t> white dwarf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66800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 smtClean="0"/>
              <a:t>2. Computational strategies -- Astrophysics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4648200" cy="5257800"/>
          </a:xfrm>
        </p:spPr>
        <p:txBody>
          <a:bodyPr>
            <a:normAutofit/>
          </a:bodyPr>
          <a:lstStyle/>
          <a:p>
            <a:pPr marL="234950" indent="-23495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Formulation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CASTRO</a:t>
            </a:r>
          </a:p>
          <a:p>
            <a:pPr marL="1149350" lvl="2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Compressible flow formulation</a:t>
            </a:r>
          </a:p>
          <a:p>
            <a:pPr marL="1149350" lvl="2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Self-gravity</a:t>
            </a:r>
          </a:p>
          <a:p>
            <a:pPr marL="1149350" lvl="2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Models for turbulent flame propagation</a:t>
            </a:r>
          </a:p>
          <a:p>
            <a:pPr marL="1149350" lvl="2" indent="-234950" algn="l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Multigroup</a:t>
            </a:r>
            <a:r>
              <a:rPr lang="en-US" sz="1600" dirty="0" smtClean="0">
                <a:solidFill>
                  <a:schemeClr val="tx1"/>
                </a:solidFill>
              </a:rPr>
              <a:t> flux-limited diffusion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NYX</a:t>
            </a:r>
          </a:p>
          <a:p>
            <a:pPr marL="1149350" lvl="2" indent="-2349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CASTRO + collision-less particles to represent dark matter</a:t>
            </a:r>
          </a:p>
          <a:p>
            <a:pPr marL="234950" indent="-234950" algn="l"/>
            <a:endParaRPr lang="en-US" sz="28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Numerics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Unsplit</a:t>
            </a:r>
            <a:r>
              <a:rPr lang="en-US" sz="2000" dirty="0" smtClean="0">
                <a:solidFill>
                  <a:schemeClr val="tx1"/>
                </a:solidFill>
              </a:rPr>
              <a:t> PPM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Multigrid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AMR</a:t>
            </a: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/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/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4950" indent="-23495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953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Baryonic matter from </a:t>
            </a:r>
            <a:r>
              <a:rPr lang="en-US" dirty="0" err="1" smtClean="0"/>
              <a:t>Nyx</a:t>
            </a:r>
            <a:r>
              <a:rPr lang="en-US" dirty="0" smtClean="0"/>
              <a:t> simulation</a:t>
            </a:r>
          </a:p>
        </p:txBody>
      </p:sp>
      <p:pic>
        <p:nvPicPr>
          <p:cNvPr id="8" name="Picture 7" descr="volrend_baryon_density_brigh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447800"/>
            <a:ext cx="3591284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algn="l" eaLnBrk="1" hangingPunct="1"/>
            <a:r>
              <a:rPr lang="en-US" sz="3200" u="sng" dirty="0" smtClean="0">
                <a:ea typeface="ＭＳ Ｐゴシック" pitchFamily="34" charset="-128"/>
              </a:rPr>
              <a:t>2. Computational Strategies – future direction</a:t>
            </a: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endParaRPr lang="en-US" sz="1600" dirty="0" smtClean="0">
              <a:ea typeface="ＭＳ Ｐゴシック" pitchFamily="34" charset="-128"/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305800" cy="5257800"/>
          </a:xfrm>
        </p:spPr>
        <p:txBody>
          <a:bodyPr/>
          <a:lstStyle/>
          <a:p>
            <a:pPr marL="234950" indent="-234950" algn="l" eaLnBrk="1" hangingPunct="1"/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234950" indent="-23495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We expect our computational approach and/or codes to change (or not) by 2017 in this way …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Higher-order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discretizations</a:t>
            </a: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Spectral deferred corrections for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multiphysics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coupling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Alternative time-stepping strategies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More sophisticated hybrid programming model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Integration of analysis with simulation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Combining simulation with experimental data</a:t>
            </a:r>
          </a:p>
          <a:p>
            <a:pPr marL="234950" indent="-234950" algn="l" eaLnBrk="1" hangingPunct="1"/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234950" indent="-234950" algn="l" eaLnBrk="1" hangingPunct="1"/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234950" indent="-234950" algn="l" eaLnBrk="1" hangingPunct="1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234950" indent="-234950" algn="l" eaLnBrk="1" hangingPunct="1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234950" indent="-234950" algn="l" eaLnBrk="1" hangingPunct="1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algn="l" eaLnBrk="1" hangingPunct="1"/>
            <a:r>
              <a:rPr lang="en-US" sz="3200" u="sng" smtClean="0">
                <a:ea typeface="ＭＳ Ｐゴシック" pitchFamily="34" charset="-128"/>
              </a:rPr>
              <a:t>3. Current HPC Usage</a:t>
            </a:r>
            <a:r>
              <a:rPr lang="en-US" sz="1600" smtClean="0">
                <a:ea typeface="ＭＳ Ｐゴシック" pitchFamily="34" charset="-128"/>
              </a:rPr>
              <a:t> (see slide notes)</a:t>
            </a:r>
          </a:p>
        </p:txBody>
      </p:sp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305800" cy="5257800"/>
          </a:xfrm>
        </p:spPr>
        <p:txBody>
          <a:bodyPr/>
          <a:lstStyle/>
          <a:p>
            <a:pPr marL="234950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Machines currently using (NERSC or elsewhere)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Hopper, Edison, Titan</a:t>
            </a:r>
          </a:p>
          <a:p>
            <a:pPr marL="234950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Hours used in 2012-2013 (list different facilities)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NERSC – 21 Million hours (MP111); OLCF -- ??</a:t>
            </a:r>
          </a:p>
          <a:p>
            <a:pPr marL="234950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Typical parallel concurrency and run time, number of runs per year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20+K cores ; one study is 100-1000 hours;  many smaller runs</a:t>
            </a:r>
          </a:p>
          <a:p>
            <a:pPr marL="234950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Data read/written per run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1-2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Tbytes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/ hour</a:t>
            </a:r>
          </a:p>
          <a:p>
            <a:pPr marL="234950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Memory used per (node | core | globally)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Hopper: (12 G | .5 G | 12 T )</a:t>
            </a:r>
          </a:p>
          <a:p>
            <a:pPr marL="234950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Necessary software, services or infrastructure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MPI /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OpenMP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/ C++ and F90 / HPSS / Parallel file system / Visit /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htar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/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hypre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/ </a:t>
            </a:r>
            <a:r>
              <a:rPr lang="en-US" sz="1600" smtClean="0">
                <a:solidFill>
                  <a:schemeClr val="tx1"/>
                </a:solidFill>
                <a:ea typeface="ＭＳ Ｐゴシック" pitchFamily="34" charset="-128"/>
              </a:rPr>
              <a:t>Petsc</a:t>
            </a: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234950" indent="-2349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Data resources used (/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scratch,HPSS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, NERSC Global File System, etc.) and amount of data stored</a:t>
            </a:r>
          </a:p>
          <a:p>
            <a:pPr marL="692150" lvl="1" indent="-234950"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/scratch, HPSS, /project   ---  250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Tbytes</a:t>
            </a: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234950" indent="-234950" algn="l" eaLnBrk="1" hangingPunct="1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234950" indent="-234950" algn="l" eaLnBrk="1" hangingPunct="1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8374</TotalTime>
  <Words>1872</Words>
  <Application>Microsoft Office PowerPoint</Application>
  <PresentationFormat>On-screen Show (4:3)</PresentationFormat>
  <Paragraphs>256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Present and Future Computing Requirements for Simulation and Analysis of Reacting Flow</vt:lpstr>
      <vt:lpstr>1. Simulation and Reacting Flow Overview       John Bell, Ann Almgren, Marc Day, Andy Nonaka / LBNL </vt:lpstr>
      <vt:lpstr>1. Simulation and Reacting Flow Overview – cont’d </vt:lpstr>
      <vt:lpstr>2. Computational Strategies -- Overview  </vt:lpstr>
      <vt:lpstr>2. Computational strategies -- Combustion  </vt:lpstr>
      <vt:lpstr>2. Computational strategies – Stratified flows  </vt:lpstr>
      <vt:lpstr>2. Computational strategies -- Astrophysics  </vt:lpstr>
      <vt:lpstr>2. Computational Strategies – future direction </vt:lpstr>
      <vt:lpstr>3. Current HPC Usage (see slide notes)</vt:lpstr>
      <vt:lpstr>4. HPC Requirements for 2017 (Key point is to directly link NERSC requirements to science goals)</vt:lpstr>
      <vt:lpstr>5. Strategies for New Architectures (1 of 2)</vt:lpstr>
      <vt:lpstr>5. Strategies for New Architectures (2 of 2)</vt:lpstr>
      <vt:lpstr>5. Special I/O Needs</vt:lpstr>
      <vt:lpstr>6.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Project Pi(s)/Institution(s)</dc:title>
  <dc:creator>Lawrence Buja</dc:creator>
  <cp:lastModifiedBy>John Bell</cp:lastModifiedBy>
  <cp:revision>46</cp:revision>
  <dcterms:created xsi:type="dcterms:W3CDTF">2011-04-20T18:59:57Z</dcterms:created>
  <dcterms:modified xsi:type="dcterms:W3CDTF">2014-01-15T17:35:25Z</dcterms:modified>
</cp:coreProperties>
</file>