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  <p:sldMasterId id="2147483657" r:id="rId2"/>
  </p:sldMasterIdLst>
  <p:notesMasterIdLst>
    <p:notesMasterId r:id="rId35"/>
  </p:notesMasterIdLst>
  <p:sldIdLst>
    <p:sldId id="351" r:id="rId3"/>
    <p:sldId id="350" r:id="rId4"/>
    <p:sldId id="332" r:id="rId5"/>
    <p:sldId id="316" r:id="rId6"/>
    <p:sldId id="327" r:id="rId7"/>
    <p:sldId id="331" r:id="rId8"/>
    <p:sldId id="314" r:id="rId9"/>
    <p:sldId id="328" r:id="rId10"/>
    <p:sldId id="329" r:id="rId11"/>
    <p:sldId id="311" r:id="rId12"/>
    <p:sldId id="365" r:id="rId13"/>
    <p:sldId id="358" r:id="rId14"/>
    <p:sldId id="334" r:id="rId15"/>
    <p:sldId id="336" r:id="rId16"/>
    <p:sldId id="335" r:id="rId17"/>
    <p:sldId id="343" r:id="rId18"/>
    <p:sldId id="337" r:id="rId19"/>
    <p:sldId id="338" r:id="rId20"/>
    <p:sldId id="344" r:id="rId21"/>
    <p:sldId id="354" r:id="rId22"/>
    <p:sldId id="339" r:id="rId23"/>
    <p:sldId id="352" r:id="rId24"/>
    <p:sldId id="353" r:id="rId25"/>
    <p:sldId id="345" r:id="rId26"/>
    <p:sldId id="346" r:id="rId27"/>
    <p:sldId id="349" r:id="rId28"/>
    <p:sldId id="347" r:id="rId29"/>
    <p:sldId id="348" r:id="rId30"/>
    <p:sldId id="340" r:id="rId31"/>
    <p:sldId id="342" r:id="rId32"/>
    <p:sldId id="356" r:id="rId33"/>
    <p:sldId id="355" r:id="rId3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25173"/>
    <a:srgbClr val="16374F"/>
    <a:srgbClr val="0700FA"/>
    <a:srgbClr val="133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F6FB082-A0F2-44E8-814A-E339077A4481}">
  <a:tblStyle styleId="{5F6FB082-A0F2-44E8-814A-E339077A4481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144397A-C37C-4D59-B17E-CBFB90206944}" styleName="Table_1">
    <a:wholeTbl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DD6BE8B-84EC-4CCA-9B15-AEC7C41E9947}" styleName="Table_2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98" autoAdjust="0"/>
  </p:normalViewPr>
  <p:slideViewPr>
    <p:cSldViewPr snapToGrid="0" snapToObjects="1">
      <p:cViewPr varScale="1">
        <p:scale>
          <a:sx n="96" d="100"/>
          <a:sy n="96" d="100"/>
        </p:scale>
        <p:origin x="-1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63653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jemalloc</a:t>
            </a:r>
            <a:r>
              <a:rPr lang="en-US" dirty="0" smtClean="0"/>
              <a:t> is a general purpose </a:t>
            </a:r>
            <a:r>
              <a:rPr lang="en-US" dirty="0" err="1" smtClean="0"/>
              <a:t>malloc</a:t>
            </a:r>
            <a:r>
              <a:rPr lang="en-US" dirty="0" smtClean="0"/>
              <a:t>(3) implementation that emphasizes fragmentation avoidance and scalable concurrency support.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3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Staic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46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46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zz217@edison05:/global/common/</a:t>
            </a:r>
            <a:r>
              <a:rPr lang="en-US" dirty="0" err="1" smtClean="0"/>
              <a:t>edison</a:t>
            </a:r>
            <a:r>
              <a:rPr lang="en-US" dirty="0" smtClean="0"/>
              <a:t>/</a:t>
            </a:r>
            <a:r>
              <a:rPr lang="en-US" dirty="0" err="1" smtClean="0"/>
              <a:t>usg</a:t>
            </a:r>
            <a:r>
              <a:rPr lang="en-US" dirty="0" smtClean="0"/>
              <a:t>/</a:t>
            </a:r>
            <a:r>
              <a:rPr lang="en-US" dirty="0" err="1" smtClean="0"/>
              <a:t>memkind</a:t>
            </a:r>
            <a:r>
              <a:rPr lang="en-US" dirty="0" smtClean="0"/>
              <a:t>/0.2.2+dev52gf73f5c9/</a:t>
            </a:r>
            <a:r>
              <a:rPr lang="en-US" dirty="0" err="1" smtClean="0"/>
              <a:t>intel</a:t>
            </a:r>
            <a:r>
              <a:rPr lang="en-US" dirty="0" smtClean="0"/>
              <a:t>/examples&gt; cat </a:t>
            </a:r>
            <a:r>
              <a:rPr lang="en-US" dirty="0" err="1" smtClean="0"/>
              <a:t>autohbw_README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README for </a:t>
            </a:r>
            <a:r>
              <a:rPr lang="en-US" dirty="0" err="1" smtClean="0"/>
              <a:t>auothbw</a:t>
            </a:r>
            <a:r>
              <a:rPr lang="en-US" dirty="0" smtClean="0"/>
              <a:t> library</a:t>
            </a:r>
          </a:p>
          <a:p>
            <a:r>
              <a:rPr lang="en-US" dirty="0" err="1" smtClean="0"/>
              <a:t>Ruchira</a:t>
            </a:r>
            <a:r>
              <a:rPr lang="en-US" dirty="0" smtClean="0"/>
              <a:t> </a:t>
            </a:r>
            <a:r>
              <a:rPr lang="en-US" dirty="0" err="1" smtClean="0"/>
              <a:t>Sasanka</a:t>
            </a:r>
            <a:r>
              <a:rPr lang="en-US" dirty="0" smtClean="0"/>
              <a:t> (</a:t>
            </a:r>
            <a:r>
              <a:rPr lang="en-US" dirty="0" err="1" smtClean="0"/>
              <a:t>ruchira.sasanka</a:t>
            </a:r>
            <a:r>
              <a:rPr lang="en-US" dirty="0" smtClean="0"/>
              <a:t> AT </a:t>
            </a:r>
            <a:r>
              <a:rPr lang="en-US" dirty="0" err="1" smtClean="0"/>
              <a:t>intel.com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2015 April 8</a:t>
            </a:r>
          </a:p>
          <a:p>
            <a:endParaRPr lang="en-US" dirty="0" smtClean="0"/>
          </a:p>
          <a:p>
            <a:r>
              <a:rPr lang="en-US" dirty="0" smtClean="0"/>
              <a:t>PURPOSE</a:t>
            </a:r>
          </a:p>
          <a:p>
            <a:r>
              <a:rPr lang="en-US" dirty="0" smtClean="0"/>
              <a:t>-------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autohbw</a:t>
            </a:r>
            <a:r>
              <a:rPr lang="en-US" dirty="0" smtClean="0"/>
              <a:t> library is used to automatically allocate high-bandwidth (HBW)</a:t>
            </a:r>
          </a:p>
          <a:p>
            <a:r>
              <a:rPr lang="en-US" dirty="0" smtClean="0"/>
              <a:t>memory without any modifications to source code of your application.</a:t>
            </a:r>
          </a:p>
          <a:p>
            <a:r>
              <a:rPr lang="en-US" dirty="0" smtClean="0"/>
              <a:t>This library intercepts the standard heap allocations (e.g., </a:t>
            </a:r>
            <a:r>
              <a:rPr lang="en-US" dirty="0" err="1" smtClean="0"/>
              <a:t>malloc</a:t>
            </a:r>
            <a:r>
              <a:rPr lang="en-US" dirty="0" smtClean="0"/>
              <a:t>, </a:t>
            </a:r>
            <a:r>
              <a:rPr lang="en-US" dirty="0" err="1" smtClean="0"/>
              <a:t>calloc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your program so that it can serve those allocations out of HBW memory.</a:t>
            </a:r>
          </a:p>
          <a:p>
            <a:endParaRPr lang="en-US" dirty="0" smtClean="0"/>
          </a:p>
          <a:p>
            <a:r>
              <a:rPr lang="en-US" dirty="0" smtClean="0"/>
              <a:t>There are two libraries installed at the same location as </a:t>
            </a:r>
            <a:r>
              <a:rPr lang="en-US" dirty="0" err="1" smtClean="0"/>
              <a:t>memkind</a:t>
            </a:r>
            <a:r>
              <a:rPr lang="en-US" dirty="0" smtClean="0"/>
              <a:t> library:</a:t>
            </a:r>
          </a:p>
          <a:p>
            <a:r>
              <a:rPr lang="en-US" dirty="0" smtClean="0"/>
              <a:t>  1) </a:t>
            </a:r>
            <a:r>
              <a:rPr lang="en-US" dirty="0" err="1" smtClean="0"/>
              <a:t>libautohbw.so</a:t>
            </a:r>
            <a:r>
              <a:rPr lang="en-US" dirty="0" smtClean="0"/>
              <a:t> -- dynamic library</a:t>
            </a:r>
          </a:p>
          <a:p>
            <a:r>
              <a:rPr lang="en-US" dirty="0" smtClean="0"/>
              <a:t>  2) </a:t>
            </a:r>
            <a:r>
              <a:rPr lang="en-US" dirty="0" err="1" smtClean="0"/>
              <a:t>libautohbw.a</a:t>
            </a:r>
            <a:r>
              <a:rPr lang="en-US" dirty="0" smtClean="0"/>
              <a:t>  -- static library (provided for static linking)</a:t>
            </a:r>
          </a:p>
          <a:p>
            <a:endParaRPr lang="en-US" dirty="0" smtClean="0"/>
          </a:p>
          <a:p>
            <a:r>
              <a:rPr lang="en-US" dirty="0" smtClean="0"/>
              <a:t>USAGE</a:t>
            </a:r>
          </a:p>
          <a:p>
            <a:r>
              <a:rPr lang="en-US" dirty="0" smtClean="0"/>
              <a:t>-----</a:t>
            </a:r>
          </a:p>
          <a:p>
            <a:r>
              <a:rPr lang="en-US" dirty="0" smtClean="0"/>
              <a:t>To use the dynamic library, insert LD_PRELOAD=</a:t>
            </a:r>
            <a:r>
              <a:rPr lang="en-US" dirty="0" err="1" smtClean="0"/>
              <a:t>libautohbw.so</a:t>
            </a:r>
            <a:r>
              <a:rPr lang="en-US" dirty="0" smtClean="0"/>
              <a:t> and </a:t>
            </a:r>
            <a:r>
              <a:rPr lang="en-US" dirty="0" err="1" smtClean="0"/>
              <a:t>libmekind.so</a:t>
            </a:r>
            <a:endParaRPr lang="en-US" dirty="0" smtClean="0"/>
          </a:p>
          <a:p>
            <a:r>
              <a:rPr lang="en-US" dirty="0" smtClean="0"/>
              <a:t>before your </a:t>
            </a:r>
            <a:r>
              <a:rPr lang="en-US" dirty="0" err="1" smtClean="0"/>
              <a:t>commandline</a:t>
            </a:r>
            <a:r>
              <a:rPr lang="en-US" dirty="0" smtClean="0"/>
              <a:t>. For instance,</a:t>
            </a:r>
          </a:p>
          <a:p>
            <a:endParaRPr lang="en-US" dirty="0" smtClean="0"/>
          </a:p>
          <a:p>
            <a:r>
              <a:rPr lang="en-US" dirty="0" smtClean="0"/>
              <a:t>   LD_PRELOAD=</a:t>
            </a:r>
            <a:r>
              <a:rPr lang="en-US" dirty="0" err="1" smtClean="0"/>
              <a:t>libautohbw.so:libmemkind.so</a:t>
            </a:r>
            <a:r>
              <a:rPr lang="en-US" dirty="0" smtClean="0"/>
              <a:t> /bin/</a:t>
            </a:r>
            <a:r>
              <a:rPr lang="en-US" dirty="0" err="1" smtClean="0"/>
              <a:t>ls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executes Unix </a:t>
            </a:r>
            <a:r>
              <a:rPr lang="en-US" dirty="0" err="1" smtClean="0"/>
              <a:t>ls</a:t>
            </a:r>
            <a:r>
              <a:rPr lang="en-US" dirty="0" smtClean="0"/>
              <a:t> utility with </a:t>
            </a:r>
            <a:r>
              <a:rPr lang="en-US" dirty="0" err="1" smtClean="0"/>
              <a:t>autohbw</a:t>
            </a:r>
            <a:r>
              <a:rPr lang="en-US" dirty="0" smtClean="0"/>
              <a:t> library. You can execute the</a:t>
            </a:r>
          </a:p>
          <a:p>
            <a:r>
              <a:rPr lang="en-US" dirty="0" smtClean="0"/>
              <a:t>above command on the prompt or put it in a shell script. An example of</a:t>
            </a:r>
          </a:p>
          <a:p>
            <a:r>
              <a:rPr lang="en-US" dirty="0" smtClean="0"/>
              <a:t>the latter approach is given in ./</a:t>
            </a:r>
            <a:r>
              <a:rPr lang="en-US" dirty="0" err="1" smtClean="0"/>
              <a:t>autohbw_test.sh</a:t>
            </a:r>
            <a:r>
              <a:rPr lang="en-US" dirty="0" smtClean="0"/>
              <a:t>. Make sure that</a:t>
            </a:r>
          </a:p>
          <a:p>
            <a:r>
              <a:rPr lang="en-US" dirty="0" smtClean="0"/>
              <a:t>LD_LIBRARY_PATH </a:t>
            </a:r>
            <a:r>
              <a:rPr lang="en-US" dirty="0" err="1" smtClean="0"/>
              <a:t>enviornment</a:t>
            </a:r>
            <a:r>
              <a:rPr lang="en-US" dirty="0" smtClean="0"/>
              <a:t> variable contains the path to </a:t>
            </a:r>
            <a:r>
              <a:rPr lang="en-US" dirty="0" err="1" smtClean="0"/>
              <a:t>libautohbw.so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err="1" smtClean="0"/>
              <a:t>libmekind.so</a:t>
            </a:r>
            <a:r>
              <a:rPr lang="en-US" dirty="0" smtClean="0"/>
              <a:t> before you </a:t>
            </a:r>
            <a:r>
              <a:rPr lang="en-US" dirty="0" err="1" smtClean="0"/>
              <a:t>exeute</a:t>
            </a:r>
            <a:r>
              <a:rPr lang="en-US" dirty="0" smtClean="0"/>
              <a:t> the above command.</a:t>
            </a:r>
          </a:p>
          <a:p>
            <a:endParaRPr lang="en-US" dirty="0" smtClean="0"/>
          </a:p>
          <a:p>
            <a:r>
              <a:rPr lang="en-US" dirty="0" smtClean="0"/>
              <a:t>To use the statically linked library, inset -</a:t>
            </a:r>
            <a:r>
              <a:rPr lang="en-US" dirty="0" err="1" smtClean="0"/>
              <a:t>lautohbw</a:t>
            </a:r>
            <a:r>
              <a:rPr lang="en-US" dirty="0" smtClean="0"/>
              <a:t> -</a:t>
            </a:r>
            <a:r>
              <a:rPr lang="en-US" dirty="0" err="1" smtClean="0"/>
              <a:t>lmemkind</a:t>
            </a:r>
            <a:r>
              <a:rPr lang="en-US" dirty="0" smtClean="0"/>
              <a:t> -</a:t>
            </a:r>
            <a:r>
              <a:rPr lang="en-US" dirty="0" err="1" smtClean="0"/>
              <a:t>ljemalloc</a:t>
            </a:r>
            <a:endParaRPr lang="en-US" dirty="0" smtClean="0"/>
          </a:p>
          <a:p>
            <a:r>
              <a:rPr lang="en-US" dirty="0" smtClean="0"/>
              <a:t>on your link line. You will have to provide the library path with -L to</a:t>
            </a:r>
          </a:p>
          <a:p>
            <a:r>
              <a:rPr lang="en-US" dirty="0" smtClean="0"/>
              <a:t>point to the above libraries. If you are linking your program statically</a:t>
            </a:r>
          </a:p>
          <a:p>
            <a:r>
              <a:rPr lang="en-US" dirty="0" smtClean="0"/>
              <a:t>(e.g., with -static or -fast flags in </a:t>
            </a:r>
            <a:r>
              <a:rPr lang="en-US" dirty="0" err="1" smtClean="0"/>
              <a:t>ifort</a:t>
            </a:r>
            <a:r>
              <a:rPr lang="en-US" dirty="0" smtClean="0"/>
              <a:t>/</a:t>
            </a:r>
            <a:r>
              <a:rPr lang="en-US" dirty="0" err="1" smtClean="0"/>
              <a:t>icc</a:t>
            </a:r>
            <a:r>
              <a:rPr lang="en-US" dirty="0" smtClean="0"/>
              <a:t>), you must use the static</a:t>
            </a:r>
          </a:p>
          <a:p>
            <a:r>
              <a:rPr lang="en-US" dirty="0" smtClean="0"/>
              <a:t>version of </a:t>
            </a:r>
            <a:r>
              <a:rPr lang="en-US" dirty="0" err="1" smtClean="0"/>
              <a:t>autohbw</a:t>
            </a:r>
            <a:r>
              <a:rPr lang="en-US" dirty="0" smtClean="0"/>
              <a:t> library (</a:t>
            </a:r>
            <a:r>
              <a:rPr lang="en-US" dirty="0" err="1" smtClean="0"/>
              <a:t>libautohbw.a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Usage with MPI programs</a:t>
            </a:r>
          </a:p>
          <a:p>
            <a:r>
              <a:rPr lang="en-US" dirty="0" smtClean="0"/>
              <a:t>-----------------------</a:t>
            </a:r>
          </a:p>
          <a:p>
            <a:r>
              <a:rPr lang="en-US" dirty="0" smtClean="0"/>
              <a:t>To use with MPI programs, you need to create a shell script to do the</a:t>
            </a:r>
          </a:p>
          <a:p>
            <a:r>
              <a:rPr lang="en-US" dirty="0" smtClean="0"/>
              <a:t>LD_PRELOAD. E.g.,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mpirun</a:t>
            </a:r>
            <a:r>
              <a:rPr lang="en-US" dirty="0" smtClean="0"/>
              <a:t> -n 2 ./</a:t>
            </a:r>
            <a:r>
              <a:rPr lang="en-US" dirty="0" err="1" smtClean="0"/>
              <a:t>autohbw_test.sh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ENVIORNMENT VARIABLES</a:t>
            </a:r>
          </a:p>
          <a:p>
            <a:r>
              <a:rPr lang="en-US" dirty="0" smtClean="0"/>
              <a:t>---------------------</a:t>
            </a:r>
          </a:p>
          <a:p>
            <a:r>
              <a:rPr lang="en-US" dirty="0" smtClean="0"/>
              <a:t>The following </a:t>
            </a:r>
            <a:r>
              <a:rPr lang="en-US" dirty="0" err="1" smtClean="0"/>
              <a:t>enviornment</a:t>
            </a:r>
            <a:r>
              <a:rPr lang="en-US" dirty="0" smtClean="0"/>
              <a:t> variables control the behavior of the </a:t>
            </a:r>
            <a:r>
              <a:rPr lang="en-US" dirty="0" err="1" smtClean="0"/>
              <a:t>autohbw</a:t>
            </a:r>
            <a:endParaRPr lang="en-US" dirty="0" smtClean="0"/>
          </a:p>
          <a:p>
            <a:r>
              <a:rPr lang="en-US" dirty="0" smtClean="0"/>
              <a:t>library:</a:t>
            </a:r>
          </a:p>
          <a:p>
            <a:endParaRPr lang="en-US" dirty="0" smtClean="0"/>
          </a:p>
          <a:p>
            <a:r>
              <a:rPr lang="en-US" dirty="0" smtClean="0"/>
              <a:t>  AUTO_HBW_SIZE=x[:y]</a:t>
            </a:r>
          </a:p>
          <a:p>
            <a:r>
              <a:rPr lang="en-US" dirty="0" smtClean="0"/>
              <a:t>  Indicates that any allocation larger than x and smaller than y should be</a:t>
            </a:r>
          </a:p>
          <a:p>
            <a:r>
              <a:rPr lang="en-US" dirty="0" smtClean="0"/>
              <a:t>  allocated in HBW memory. x and y can be followed by a K, M, or G to</a:t>
            </a:r>
          </a:p>
          <a:p>
            <a:r>
              <a:rPr lang="en-US" dirty="0" smtClean="0"/>
              <a:t>  indicate the size in Kilo/</a:t>
            </a:r>
            <a:r>
              <a:rPr lang="en-US" dirty="0" err="1" smtClean="0"/>
              <a:t>Memga</a:t>
            </a:r>
            <a:r>
              <a:rPr lang="en-US" dirty="0" smtClean="0"/>
              <a:t>/Giga bytes (e.g., 4K, 3M, 2G).</a:t>
            </a:r>
          </a:p>
          <a:p>
            <a:r>
              <a:rPr lang="en-US" dirty="0" smtClean="0"/>
              <a:t>  Examples:</a:t>
            </a:r>
          </a:p>
          <a:p>
            <a:r>
              <a:rPr lang="en-US" dirty="0" smtClean="0"/>
              <a:t>    AUTO_HBW_SIZE=4K     # all allocation larger than 4K allocated in HBW</a:t>
            </a:r>
          </a:p>
          <a:p>
            <a:r>
              <a:rPr lang="en-US" dirty="0" smtClean="0"/>
              <a:t>    AUTO_HBW_SIZE=1M:5M  # allocations </a:t>
            </a:r>
            <a:r>
              <a:rPr lang="en-US" dirty="0" err="1" smtClean="0"/>
              <a:t>betwen</a:t>
            </a:r>
            <a:r>
              <a:rPr lang="en-US" dirty="0" smtClean="0"/>
              <a:t> 1M and 5M allocated in HBW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AUTO_HBW_LOG=level</a:t>
            </a:r>
          </a:p>
          <a:p>
            <a:r>
              <a:rPr lang="en-US" dirty="0" smtClean="0"/>
              <a:t>  Sets the value of logging (printing) level. If level is:</a:t>
            </a:r>
          </a:p>
          <a:p>
            <a:r>
              <a:rPr lang="en-US" dirty="0" smtClean="0"/>
              <a:t>    0 = no messages are printed for allocations</a:t>
            </a:r>
          </a:p>
          <a:p>
            <a:r>
              <a:rPr lang="en-US" dirty="0" smtClean="0"/>
              <a:t>    1 = a log message is printed for each allocation (Default)</a:t>
            </a:r>
          </a:p>
          <a:p>
            <a:r>
              <a:rPr lang="en-US" dirty="0" smtClean="0"/>
              <a:t>    2 = a log message is printed for each allocation with a </a:t>
            </a:r>
            <a:r>
              <a:rPr lang="en-US" dirty="0" err="1" smtClean="0"/>
              <a:t>backtrace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   Redirect this output and use </a:t>
            </a:r>
            <a:r>
              <a:rPr lang="en-US" dirty="0" err="1" smtClean="0"/>
              <a:t>autohbw_get_src_lines.pl</a:t>
            </a:r>
            <a:r>
              <a:rPr lang="en-US" dirty="0" smtClean="0"/>
              <a:t> to find</a:t>
            </a:r>
          </a:p>
          <a:p>
            <a:r>
              <a:rPr lang="en-US" dirty="0" smtClean="0"/>
              <a:t>        source lines for each allocation. Your application must be compiled</a:t>
            </a:r>
          </a:p>
          <a:p>
            <a:r>
              <a:rPr lang="en-US" dirty="0" smtClean="0"/>
              <a:t>        with -g to see source lines.</a:t>
            </a:r>
          </a:p>
          <a:p>
            <a:r>
              <a:rPr lang="en-US" dirty="0" smtClean="0"/>
              <a:t>  Notes:</a:t>
            </a:r>
          </a:p>
          <a:p>
            <a:r>
              <a:rPr lang="en-US" dirty="0" smtClean="0"/>
              <a:t>    1. Logging adds extra overhead. Therefore, performance critical runs,</a:t>
            </a:r>
          </a:p>
          <a:p>
            <a:r>
              <a:rPr lang="en-US" dirty="0" smtClean="0"/>
              <a:t>       logging level should be 0</a:t>
            </a:r>
          </a:p>
          <a:p>
            <a:r>
              <a:rPr lang="en-US" dirty="0" smtClean="0"/>
              <a:t>    2. The amount of free memory printed with log messages is only</a:t>
            </a:r>
          </a:p>
          <a:p>
            <a:r>
              <a:rPr lang="en-US" dirty="0" smtClean="0"/>
              <a:t>       approximate -- e.g. pages that are not touched yet are excluded</a:t>
            </a:r>
          </a:p>
          <a:p>
            <a:r>
              <a:rPr lang="en-US" dirty="0" smtClean="0"/>
              <a:t>  Examples:</a:t>
            </a:r>
          </a:p>
          <a:p>
            <a:r>
              <a:rPr lang="en-US" dirty="0" smtClean="0"/>
              <a:t>    AUTO_HBW_LOG=1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AUTO_HBW_MEM_TYPE=</a:t>
            </a:r>
            <a:r>
              <a:rPr lang="en-US" dirty="0" err="1" smtClean="0"/>
              <a:t>memory_type</a:t>
            </a:r>
            <a:endParaRPr lang="en-US" dirty="0" smtClean="0"/>
          </a:p>
          <a:p>
            <a:r>
              <a:rPr lang="en-US" dirty="0" smtClean="0"/>
              <a:t>  Sets the type of memory type that should be automatically allocated. By</a:t>
            </a:r>
          </a:p>
          <a:p>
            <a:r>
              <a:rPr lang="en-US" dirty="0" smtClean="0"/>
              <a:t>  default, this type is MEMKIND_HBW. The names of memory types are defined</a:t>
            </a:r>
          </a:p>
          <a:p>
            <a:r>
              <a:rPr lang="en-US" dirty="0" smtClean="0"/>
              <a:t>  in </a:t>
            </a:r>
            <a:r>
              <a:rPr lang="en-US" dirty="0" err="1" smtClean="0"/>
              <a:t>memkind</a:t>
            </a:r>
            <a:r>
              <a:rPr lang="en-US" dirty="0" smtClean="0"/>
              <a:t>(3) man page. If you are requesting any huge TLB pages, please</a:t>
            </a:r>
          </a:p>
          <a:p>
            <a:r>
              <a:rPr lang="en-US" dirty="0" smtClean="0"/>
              <a:t>  make sure that the requested type is currently enabled in your OS.</a:t>
            </a:r>
          </a:p>
          <a:p>
            <a:r>
              <a:rPr lang="en-US" dirty="0" smtClean="0"/>
              <a:t>  Examples:</a:t>
            </a:r>
          </a:p>
          <a:p>
            <a:r>
              <a:rPr lang="en-US" dirty="0" smtClean="0"/>
              <a:t>    AUTO_HBW_MEM_TYPE=MEMKIND_HBW            (default)</a:t>
            </a:r>
          </a:p>
          <a:p>
            <a:r>
              <a:rPr lang="en-US" dirty="0" smtClean="0"/>
              <a:t>    AUTO_HBW_MEM_TYPE=MEMKIND_HBW_HUGETLB</a:t>
            </a:r>
          </a:p>
          <a:p>
            <a:r>
              <a:rPr lang="en-US" dirty="0" smtClean="0"/>
              <a:t>    AUTO_HBW_MEM_TYPE=MEMKIND_HUGETLB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AUTO_HBW_DEBUG=0|1|2</a:t>
            </a:r>
          </a:p>
          <a:p>
            <a:r>
              <a:rPr lang="en-US" dirty="0" smtClean="0"/>
              <a:t>  Set the debug message printing level. Default is 0. This is mainly for</a:t>
            </a:r>
          </a:p>
          <a:p>
            <a:r>
              <a:rPr lang="en-US" dirty="0" smtClean="0"/>
              <a:t>  development.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80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92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r>
              <a:rPr lang="en-US" baseline="0" dirty="0" smtClean="0"/>
              <a:t> job script on Edison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#!/bin/bash -l</a:t>
            </a:r>
          </a:p>
          <a:p>
            <a:r>
              <a:rPr lang="en-US" dirty="0" smtClean="0"/>
              <a:t>#SBATCH -J </a:t>
            </a:r>
            <a:r>
              <a:rPr lang="en-US" dirty="0" err="1" smtClean="0"/>
              <a:t>test_HBM</a:t>
            </a:r>
            <a:endParaRPr lang="en-US" dirty="0" smtClean="0"/>
          </a:p>
          <a:p>
            <a:r>
              <a:rPr lang="en-US" dirty="0" smtClean="0"/>
              <a:t>#SBATCH -N 1</a:t>
            </a:r>
          </a:p>
          <a:p>
            <a:r>
              <a:rPr lang="en-US" dirty="0" smtClean="0"/>
              <a:t>#SBATCH -p debug</a:t>
            </a:r>
          </a:p>
          <a:p>
            <a:r>
              <a:rPr lang="en-US" dirty="0" smtClean="0"/>
              <a:t>#SBATCH -t 30:00</a:t>
            </a:r>
          </a:p>
          <a:p>
            <a:r>
              <a:rPr lang="en-US" dirty="0" smtClean="0"/>
              <a:t>#SBATCH -o </a:t>
            </a:r>
            <a:r>
              <a:rPr lang="en-US" dirty="0" err="1" smtClean="0"/>
              <a:t>test_HBM.o%j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## to compile, do</a:t>
            </a:r>
          </a:p>
          <a:p>
            <a:r>
              <a:rPr lang="en-US" dirty="0" smtClean="0"/>
              <a:t>#module load </a:t>
            </a:r>
            <a:r>
              <a:rPr lang="en-US" dirty="0" err="1" smtClean="0"/>
              <a:t>memkind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ftn</a:t>
            </a:r>
            <a:r>
              <a:rPr lang="en-US" dirty="0" smtClean="0"/>
              <a:t> -dynamic -g -O3 -</a:t>
            </a:r>
            <a:r>
              <a:rPr lang="en-US" dirty="0" err="1" smtClean="0"/>
              <a:t>openmp</a:t>
            </a:r>
            <a:r>
              <a:rPr lang="en-US" dirty="0" smtClean="0"/>
              <a:t> mycode.f90    # dynamic linking is recommended</a:t>
            </a:r>
          </a:p>
          <a:p>
            <a:endParaRPr lang="en-US" dirty="0" smtClean="0"/>
          </a:p>
          <a:p>
            <a:r>
              <a:rPr lang="en-US" dirty="0" smtClean="0"/>
              <a:t>#to run</a:t>
            </a:r>
          </a:p>
          <a:p>
            <a:r>
              <a:rPr lang="en-US" dirty="0" smtClean="0"/>
              <a:t>module load </a:t>
            </a:r>
            <a:r>
              <a:rPr lang="en-US" dirty="0" err="1" smtClean="0"/>
              <a:t>memkind</a:t>
            </a:r>
            <a:endParaRPr lang="en-US" dirty="0" smtClean="0"/>
          </a:p>
          <a:p>
            <a:r>
              <a:rPr lang="en-US" dirty="0" smtClean="0"/>
              <a:t>export MEMKIND_HBW_NODES=0  #let socket 0 is the HBW memory node</a:t>
            </a:r>
          </a:p>
          <a:p>
            <a:r>
              <a:rPr lang="en-US" dirty="0" smtClean="0"/>
              <a:t>export OMP_NUM_THREADS=12</a:t>
            </a:r>
          </a:p>
          <a:p>
            <a:endParaRPr lang="en-US" dirty="0" smtClean="0"/>
          </a:p>
          <a:p>
            <a:r>
              <a:rPr lang="en-US" dirty="0" smtClean="0"/>
              <a:t># binding processes on to the socket 0 but allocating memory from socket 1. This is an analogy for using the DDR memory only if no </a:t>
            </a:r>
            <a:r>
              <a:rPr lang="en-US" dirty="0" err="1" smtClean="0"/>
              <a:t>fastmem</a:t>
            </a:r>
            <a:r>
              <a:rPr lang="en-US" dirty="0" smtClean="0"/>
              <a:t> directive or </a:t>
            </a:r>
            <a:r>
              <a:rPr lang="en-US" dirty="0" err="1" smtClean="0"/>
              <a:t>hbw</a:t>
            </a:r>
            <a:r>
              <a:rPr lang="en-US" dirty="0" smtClean="0"/>
              <a:t> </a:t>
            </a:r>
            <a:r>
              <a:rPr lang="en-US" dirty="0" err="1" smtClean="0"/>
              <a:t>apis</a:t>
            </a:r>
            <a:r>
              <a:rPr lang="en-US" dirty="0" smtClean="0"/>
              <a:t> are used</a:t>
            </a:r>
          </a:p>
          <a:p>
            <a:r>
              <a:rPr lang="en-US" dirty="0" err="1" smtClean="0"/>
              <a:t>srun</a:t>
            </a:r>
            <a:r>
              <a:rPr lang="en-US" dirty="0" smtClean="0"/>
              <a:t> -n 1 </a:t>
            </a:r>
            <a:r>
              <a:rPr lang="en-US" dirty="0" err="1" smtClean="0"/>
              <a:t>numactl</a:t>
            </a:r>
            <a:r>
              <a:rPr lang="en-US" dirty="0" smtClean="0"/>
              <a:t> --</a:t>
            </a:r>
            <a:r>
              <a:rPr lang="en-US" dirty="0" err="1" smtClean="0"/>
              <a:t>membind</a:t>
            </a:r>
            <a:r>
              <a:rPr lang="en-US" dirty="0" smtClean="0"/>
              <a:t>=1 --</a:t>
            </a:r>
            <a:r>
              <a:rPr lang="en-US" dirty="0" err="1" smtClean="0"/>
              <a:t>cpunodebind</a:t>
            </a:r>
            <a:r>
              <a:rPr lang="en-US" dirty="0" smtClean="0"/>
              <a:t>=0 ./</a:t>
            </a:r>
            <a:r>
              <a:rPr lang="en-US" dirty="0" err="1" smtClean="0"/>
              <a:t>a.out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# binding processes on to the socket 0 and allocating memory from socket 0. This is an analogy for using the HBW  memory only</a:t>
            </a:r>
          </a:p>
          <a:p>
            <a:r>
              <a:rPr lang="en-US" dirty="0" err="1" smtClean="0"/>
              <a:t>srun</a:t>
            </a:r>
            <a:r>
              <a:rPr lang="en-US" dirty="0" smtClean="0"/>
              <a:t> -n 1 </a:t>
            </a:r>
            <a:r>
              <a:rPr lang="en-US" dirty="0" err="1" smtClean="0"/>
              <a:t>numactl</a:t>
            </a:r>
            <a:r>
              <a:rPr lang="en-US" dirty="0" smtClean="0"/>
              <a:t> --</a:t>
            </a:r>
            <a:r>
              <a:rPr lang="en-US" dirty="0" err="1" smtClean="0"/>
              <a:t>membind</a:t>
            </a:r>
            <a:r>
              <a:rPr lang="en-US" dirty="0" smtClean="0"/>
              <a:t>=0 --</a:t>
            </a:r>
            <a:r>
              <a:rPr lang="en-US" dirty="0" err="1" smtClean="0"/>
              <a:t>cpunodebind</a:t>
            </a:r>
            <a:r>
              <a:rPr lang="en-US" dirty="0" smtClean="0"/>
              <a:t>=0 ./</a:t>
            </a:r>
            <a:r>
              <a:rPr lang="en-US" dirty="0" err="1" smtClean="0"/>
              <a:t>a.out</a:t>
            </a:r>
            <a:endParaRPr lang="en-US" dirty="0" smtClean="0"/>
          </a:p>
          <a:p>
            <a:r>
              <a:rPr lang="en-US" dirty="0" smtClean="0"/>
              <a:t>#############################</a:t>
            </a:r>
          </a:p>
          <a:p>
            <a:endParaRPr lang="en-US" dirty="0" smtClean="0"/>
          </a:p>
          <a:p>
            <a:r>
              <a:rPr lang="en-US" dirty="0" smtClean="0"/>
              <a:t># tests with </a:t>
            </a:r>
            <a:r>
              <a:rPr lang="en-US" dirty="0" err="1" smtClean="0"/>
              <a:t>authhbw</a:t>
            </a:r>
            <a:endParaRPr lang="en-US" dirty="0" smtClean="0"/>
          </a:p>
          <a:p>
            <a:r>
              <a:rPr lang="en-US" dirty="0" smtClean="0"/>
              <a:t>## to compile, do</a:t>
            </a:r>
          </a:p>
          <a:p>
            <a:r>
              <a:rPr lang="en-US" dirty="0" smtClean="0"/>
              <a:t>#module load </a:t>
            </a:r>
            <a:r>
              <a:rPr lang="en-US" dirty="0" err="1" smtClean="0"/>
              <a:t>autohbw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ftn</a:t>
            </a:r>
            <a:r>
              <a:rPr lang="en-US" dirty="0" smtClean="0"/>
              <a:t> -dynamic -g -O3 -</a:t>
            </a:r>
            <a:r>
              <a:rPr lang="en-US" dirty="0" err="1" smtClean="0"/>
              <a:t>openmp</a:t>
            </a:r>
            <a:r>
              <a:rPr lang="en-US" dirty="0" smtClean="0"/>
              <a:t> mycode.f90    # dynamic linking is recommended</a:t>
            </a:r>
          </a:p>
          <a:p>
            <a:endParaRPr lang="en-US" dirty="0" smtClean="0"/>
          </a:p>
          <a:p>
            <a:r>
              <a:rPr lang="en-US" dirty="0" smtClean="0"/>
              <a:t>export MEMKIND_HBW_NODES=0</a:t>
            </a:r>
          </a:p>
          <a:p>
            <a:r>
              <a:rPr lang="en-US" dirty="0" smtClean="0"/>
              <a:t>export AUTO_HBW_LOG=0</a:t>
            </a:r>
          </a:p>
          <a:p>
            <a:r>
              <a:rPr lang="en-US" dirty="0" smtClean="0"/>
              <a:t>export AUTO_HBW_MEM_TYPE=MEMKIND_HBW</a:t>
            </a:r>
          </a:p>
          <a:p>
            <a:endParaRPr lang="en-US" dirty="0" smtClean="0"/>
          </a:p>
          <a:p>
            <a:r>
              <a:rPr lang="en-US" dirty="0" smtClean="0"/>
              <a:t>export OMP_NUM_THREADS=12</a:t>
            </a:r>
          </a:p>
          <a:p>
            <a:endParaRPr lang="en-US" dirty="0" smtClean="0"/>
          </a:p>
          <a:p>
            <a:r>
              <a:rPr lang="en-US" dirty="0" smtClean="0"/>
              <a:t>export AUTO_HBW_SIZE=1M:5M  # allocation sizes </a:t>
            </a:r>
            <a:r>
              <a:rPr lang="en-US" dirty="0" err="1" smtClean="0"/>
              <a:t>betwen</a:t>
            </a:r>
            <a:r>
              <a:rPr lang="en-US" dirty="0" smtClean="0"/>
              <a:t> 1M and 5M allocated in HBW memory</a:t>
            </a:r>
          </a:p>
          <a:p>
            <a:r>
              <a:rPr lang="en-US" dirty="0" err="1" smtClean="0"/>
              <a:t>srun</a:t>
            </a:r>
            <a:r>
              <a:rPr lang="en-US" dirty="0" smtClean="0"/>
              <a:t> -n 1 </a:t>
            </a:r>
            <a:r>
              <a:rPr lang="en-US" dirty="0" err="1" smtClean="0"/>
              <a:t>numactl</a:t>
            </a:r>
            <a:r>
              <a:rPr lang="en-US" dirty="0" smtClean="0"/>
              <a:t> --</a:t>
            </a:r>
            <a:r>
              <a:rPr lang="en-US" dirty="0" err="1" smtClean="0"/>
              <a:t>membind</a:t>
            </a:r>
            <a:r>
              <a:rPr lang="en-US" dirty="0" smtClean="0"/>
              <a:t>=1 --</a:t>
            </a:r>
            <a:r>
              <a:rPr lang="en-US" dirty="0" err="1" smtClean="0"/>
              <a:t>cpunodebind</a:t>
            </a:r>
            <a:r>
              <a:rPr lang="en-US" dirty="0" smtClean="0"/>
              <a:t>=0 ./</a:t>
            </a:r>
            <a:r>
              <a:rPr lang="en-US" dirty="0" err="1" smtClean="0"/>
              <a:t>a.out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optimizations during the dungeon session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2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 smtClean="0"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en-US" smtClean="0"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en-US" smtClean="0"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2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13.jpeg"/><Relationship Id="rId9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4764682"/>
            <a:ext cx="4214812" cy="9334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86" y="595580"/>
            <a:ext cx="3470021" cy="3468418"/>
          </a:xfrm>
          <a:prstGeom prst="rect">
            <a:avLst/>
          </a:prstGeo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title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5781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 b="1" i="0"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pic>
        <p:nvPicPr>
          <p:cNvPr id="14" name="Picture Placeholder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24388" y="231648"/>
            <a:ext cx="2057400" cy="2057400"/>
          </a:xfrm>
          <a:prstGeom prst="rect">
            <a:avLst/>
          </a:prstGeom>
        </p:spPr>
      </p:pic>
      <p:pic>
        <p:nvPicPr>
          <p:cNvPr id="15" name="Picture Placeholder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4636639" y="2383083"/>
            <a:ext cx="960120" cy="960120"/>
          </a:xfrm>
          <a:prstGeom prst="rect">
            <a:avLst/>
          </a:prstGeom>
        </p:spPr>
      </p:pic>
      <p:pic>
        <p:nvPicPr>
          <p:cNvPr id="16" name="Picture Placeholder 18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67402" y="231648"/>
            <a:ext cx="2057400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20221" y="3454985"/>
            <a:ext cx="961567" cy="961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221" y="2383083"/>
            <a:ext cx="955924" cy="955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35192" y="3454985"/>
            <a:ext cx="961567" cy="961568"/>
          </a:xfrm>
          <a:prstGeom prst="rect">
            <a:avLst/>
          </a:prstGeom>
        </p:spPr>
      </p:pic>
      <p:pic>
        <p:nvPicPr>
          <p:cNvPr id="2" name="Picture 1" descr="m152_Ott_s271115_snap.png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402" y="2377440"/>
            <a:ext cx="2057400" cy="2039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3795" y="4648200"/>
            <a:ext cx="3132861" cy="1307706"/>
          </a:xfrm>
          <a:prstGeom prst="rect">
            <a:avLst/>
          </a:prstGeom>
        </p:spPr>
      </p:pic>
      <p:pic>
        <p:nvPicPr>
          <p:cNvPr id="17" name="Picture 10" descr="DOE LOGO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 descr="LBNL_Logo-Full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394" y="6277227"/>
            <a:ext cx="590020" cy="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220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171"/>
            <a:ext cx="3008313" cy="1030519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1171"/>
            <a:ext cx="5111750" cy="49349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28798"/>
            <a:ext cx="3008313" cy="37973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3150" y="129068"/>
            <a:ext cx="1845068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5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2047"/>
            <a:ext cx="5486400" cy="3495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3150" y="129068"/>
            <a:ext cx="1845068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22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3150" y="129068"/>
            <a:ext cx="1845068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61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4450221"/>
            <a:ext cx="8499496" cy="769479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3150" y="129068"/>
            <a:ext cx="1845068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8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179868"/>
            <a:ext cx="6819032" cy="76947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07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3150" y="129068"/>
            <a:ext cx="1845068" cy="841248"/>
          </a:xfrm>
          <a:prstGeom prst="rect">
            <a:avLst/>
          </a:prstGeom>
        </p:spPr>
      </p:pic>
      <p:pic>
        <p:nvPicPr>
          <p:cNvPr id="11" name="Picture 10" descr="DOE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BNL_Logo-Ful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394" y="6277227"/>
            <a:ext cx="590020" cy="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949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4764682"/>
            <a:ext cx="4214812" cy="933450"/>
          </a:xfrm>
        </p:spPr>
        <p:txBody>
          <a:bodyPr anchor="ctr" anchorCtr="0">
            <a:normAutofit/>
          </a:bodyPr>
          <a:lstStyle>
            <a:lvl1pPr marL="0" indent="0"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86" y="595580"/>
            <a:ext cx="3470021" cy="346841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title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27" y="6368805"/>
            <a:ext cx="2864157" cy="365125"/>
          </a:xfr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>
              <a:latin typeface="Calibri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6656" y="6368805"/>
            <a:ext cx="925708" cy="365125"/>
          </a:xfr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5781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 b="1" i="0">
                <a:solidFill>
                  <a:schemeClr val="accent5"/>
                </a:solidFill>
              </a:defRPr>
            </a:lvl1pPr>
          </a:lstStyle>
          <a:p>
            <a:pPr defTabSz="457200"/>
            <a:endParaRPr lang="en-US" kern="1200">
              <a:solidFill>
                <a:srgbClr val="679AC3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Placeholder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24388" y="231648"/>
            <a:ext cx="2057400" cy="2057400"/>
          </a:xfrm>
          <a:prstGeom prst="rect">
            <a:avLst/>
          </a:prstGeom>
        </p:spPr>
      </p:pic>
      <p:pic>
        <p:nvPicPr>
          <p:cNvPr id="15" name="Picture Placeholder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4636639" y="2383083"/>
            <a:ext cx="960120" cy="960120"/>
          </a:xfrm>
          <a:prstGeom prst="rect">
            <a:avLst/>
          </a:prstGeom>
        </p:spPr>
      </p:pic>
      <p:pic>
        <p:nvPicPr>
          <p:cNvPr id="16" name="Picture Placeholder 18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67402" y="231648"/>
            <a:ext cx="2057400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20221" y="3454985"/>
            <a:ext cx="961567" cy="961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221" y="2383083"/>
            <a:ext cx="955924" cy="955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35192" y="3454985"/>
            <a:ext cx="961567" cy="961568"/>
          </a:xfrm>
          <a:prstGeom prst="rect">
            <a:avLst/>
          </a:prstGeom>
        </p:spPr>
      </p:pic>
      <p:pic>
        <p:nvPicPr>
          <p:cNvPr id="2" name="Picture 1" descr="m152_Ott_s271115_snap.png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402" y="2377440"/>
            <a:ext cx="2057400" cy="2039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3795" y="4648200"/>
            <a:ext cx="3132861" cy="13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2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74564" y="1413567"/>
            <a:ext cx="6404872" cy="203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97" y="1499558"/>
            <a:ext cx="5937121" cy="1859978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10" descr="DO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Footer Information</a:t>
            </a:r>
            <a:endParaRPr lang="en-US">
              <a:latin typeface="Calibri"/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983841" y="3810610"/>
            <a:ext cx="4214812" cy="46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457200">
              <a:buFont typeface="Arial"/>
              <a:buNone/>
              <a:defRPr/>
            </a:pPr>
            <a:endParaRPr lang="en-US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983840" y="2382290"/>
            <a:ext cx="6586999" cy="93345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defRPr sz="2800"/>
            </a:lvl1pPr>
          </a:lstStyle>
          <a:p>
            <a:pPr defTabSz="457200">
              <a:spcBef>
                <a:spcPct val="0"/>
              </a:spcBef>
              <a:defRPr/>
            </a:pPr>
            <a:endParaRPr lang="en-US" kern="1200">
              <a:solidFill>
                <a:srgbClr val="194963"/>
              </a:solidFill>
              <a:latin typeface="Helvetica Neue Bold Condensed"/>
              <a:ea typeface="+mn-ea"/>
              <a:cs typeface="Helvetica Neue Bold Condensed"/>
            </a:endParaRPr>
          </a:p>
        </p:txBody>
      </p:sp>
      <p:pic>
        <p:nvPicPr>
          <p:cNvPr id="13" name="Picture Placeholder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3534123" y="3555702"/>
            <a:ext cx="1004970" cy="95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814" y="3555702"/>
            <a:ext cx="955924" cy="955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7869" y="3550059"/>
            <a:ext cx="961567" cy="961568"/>
          </a:xfrm>
          <a:prstGeom prst="rect">
            <a:avLst/>
          </a:prstGeom>
        </p:spPr>
      </p:pic>
      <p:pic>
        <p:nvPicPr>
          <p:cNvPr id="21" name="Picture Placeholder 17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83338" y="1413567"/>
            <a:ext cx="2057400" cy="2039112"/>
          </a:xfrm>
          <a:prstGeom prst="rect">
            <a:avLst/>
          </a:prstGeom>
        </p:spPr>
      </p:pic>
      <p:pic>
        <p:nvPicPr>
          <p:cNvPr id="22" name="Picture Placeholder 18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43122" y="3550059"/>
            <a:ext cx="970192" cy="961568"/>
          </a:xfrm>
          <a:prstGeom prst="rect">
            <a:avLst/>
          </a:prstGeom>
        </p:spPr>
      </p:pic>
      <p:pic>
        <p:nvPicPr>
          <p:cNvPr id="20" name="Picture 19" descr="m152_Ott_s271115_snap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678" y="3550059"/>
            <a:ext cx="960120" cy="9615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9950" y="4972973"/>
            <a:ext cx="3214173" cy="134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5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DO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Footer Information</a:t>
            </a:r>
            <a:endParaRPr lang="en-US">
              <a:latin typeface="Calibri"/>
            </a:endParaRPr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3150" y="129068"/>
            <a:ext cx="1845068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4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>
              <a:latin typeface="Calibri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3150" y="129068"/>
            <a:ext cx="1845068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08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0565"/>
            <a:ext cx="4040188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8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0565"/>
            <a:ext cx="4041775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3150" y="129068"/>
            <a:ext cx="1845068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8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>
              <a:latin typeface="Calibri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3150" y="129068"/>
            <a:ext cx="1845068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2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‹#›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/>
              </a:rPr>
              <a:t>Footer Information</a:t>
            </a:r>
            <a:endParaRPr lang="en-US">
              <a:latin typeface="Calibri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3150" y="129068"/>
            <a:ext cx="1845068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6" r:id="rId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42" y="179868"/>
            <a:ext cx="6819032" cy="76947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pPr defTabSz="457200"/>
            <a:r>
              <a:rPr lang="en-US" kern="1200" smtClean="0">
                <a:latin typeface="Calibri"/>
                <a:ea typeface="+mn-ea"/>
                <a:cs typeface="+mn-cs"/>
              </a:rPr>
              <a:t>Footer Information</a:t>
            </a:r>
            <a:endParaRPr lang="en-US" kern="1200">
              <a:latin typeface="Calibri"/>
              <a:ea typeface="+mn-ea"/>
              <a:cs typeface="+mn-cs"/>
            </a:endParaRPr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pPr defTabSz="457200"/>
            <a:r>
              <a:rPr lang="en-US" kern="1200" smtClean="0">
                <a:latin typeface="Calibri"/>
                <a:ea typeface="+mn-ea"/>
                <a:cs typeface="+mn-cs"/>
              </a:rPr>
              <a:t>- </a:t>
            </a:r>
            <a:fld id="{D174BAF6-F8F2-EF4F-936C-8DF63288C82F}" type="slidenum">
              <a:rPr lang="en-US" kern="1200" smtClean="0">
                <a:latin typeface="Calibri"/>
                <a:ea typeface="+mn-ea"/>
                <a:cs typeface="+mn-cs"/>
              </a:rPr>
              <a:pPr defTabSz="457200"/>
              <a:t>‹#›</a:t>
            </a:fld>
            <a:r>
              <a:rPr lang="en-US" kern="1200" smtClean="0">
                <a:latin typeface="Calibri"/>
                <a:ea typeface="+mn-ea"/>
                <a:cs typeface="+mn-cs"/>
              </a:rPr>
              <a:t> -</a:t>
            </a:r>
            <a:endParaRPr lang="en-US" kern="1200">
              <a:latin typeface="Calibri"/>
              <a:ea typeface="+mn-ea"/>
              <a:cs typeface="+mn-cs"/>
            </a:endParaRPr>
          </a:p>
        </p:txBody>
      </p:sp>
      <p:pic>
        <p:nvPicPr>
          <p:cNvPr id="9" name="Picture 10" descr="DOE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LBNL_Logo-Full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394" y="6277227"/>
            <a:ext cx="590020" cy="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856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marL="228600" indent="-228600" algn="l" defTabSz="457200" rtl="0" eaLnBrk="1" latinLnBrk="0" hangingPunct="1">
        <a:spcBef>
          <a:spcPct val="0"/>
        </a:spcBef>
        <a:buNone/>
        <a:defRPr sz="3200" b="0" i="0" u="none" kern="1200" cap="none">
          <a:solidFill>
            <a:schemeClr val="tx2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emf"/><Relationship Id="rId3" Type="http://schemas.openxmlformats.org/officeDocument/2006/relationships/image" Target="../media/image2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emkind.github.io/memkind" TargetMode="External"/><Relationship Id="rId4" Type="http://schemas.openxmlformats.org/officeDocument/2006/relationships/hyperlink" Target="http://memkind.github.io/memkind/memkind_arch_20150318.pdf" TargetMode="External"/><Relationship Id="rId5" Type="http://schemas.openxmlformats.org/officeDocument/2006/relationships/hyperlink" Target="http://ihpcc2014.com/pdf/100_KNL_HPC_Developer_Forum_SC_14.pdf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15.gi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memkind.github.io/memkin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Zhengji Zhao</a:t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NERSC User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Engagement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Group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HBM tools and Applications in VASP code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24388" y="5707455"/>
            <a:ext cx="3877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2A4E6B"/>
                </a:solidFill>
              </a:rPr>
              <a:t>NERSC User Group Meeting, </a:t>
            </a:r>
          </a:p>
          <a:p>
            <a:r>
              <a:rPr lang="en-US" sz="1800" dirty="0" smtClean="0">
                <a:solidFill>
                  <a:srgbClr val="2A4E6B"/>
                </a:solidFill>
              </a:rPr>
              <a:t>Berkeley, </a:t>
            </a:r>
            <a:r>
              <a:rPr lang="en-US" sz="1800" dirty="0">
                <a:solidFill>
                  <a:srgbClr val="2A4E6B"/>
                </a:solidFill>
              </a:rPr>
              <a:t>CA, </a:t>
            </a:r>
            <a:r>
              <a:rPr lang="en-US" sz="1800" dirty="0" smtClean="0">
                <a:solidFill>
                  <a:srgbClr val="2A4E6B"/>
                </a:solidFill>
              </a:rPr>
              <a:t>Mar 23, 2016</a:t>
            </a:r>
            <a:endParaRPr lang="en-US" sz="1800" dirty="0">
              <a:solidFill>
                <a:srgbClr val="2A4E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5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</a:t>
            </a:r>
            <a:r>
              <a:rPr lang="en-US" dirty="0" err="1" smtClean="0"/>
              <a:t>AutoHBW</a:t>
            </a:r>
            <a:r>
              <a:rPr lang="en-US" dirty="0" smtClean="0"/>
              <a:t> tool on Edison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Link the codes to the </a:t>
            </a:r>
            <a:r>
              <a:rPr lang="en-US" dirty="0" err="1" smtClean="0"/>
              <a:t>autohbw</a:t>
            </a:r>
            <a:r>
              <a:rPr lang="en-US" dirty="0" smtClean="0"/>
              <a:t>, </a:t>
            </a:r>
            <a:r>
              <a:rPr lang="en-US" dirty="0" err="1" smtClean="0"/>
              <a:t>memkind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jemalloc</a:t>
            </a:r>
            <a:r>
              <a:rPr lang="en-US" dirty="0"/>
              <a:t> libraries</a:t>
            </a:r>
          </a:p>
          <a:p>
            <a:pPr lvl="1"/>
            <a:r>
              <a:rPr lang="en-US" dirty="0" smtClean="0"/>
              <a:t>module </a:t>
            </a:r>
            <a:r>
              <a:rPr lang="en-US" dirty="0"/>
              <a:t>load </a:t>
            </a:r>
            <a:r>
              <a:rPr lang="en-US" dirty="0" err="1" smtClean="0"/>
              <a:t>autohbw</a:t>
            </a:r>
            <a:endParaRPr lang="en-US" dirty="0" smtClean="0"/>
          </a:p>
          <a:p>
            <a:pPr lvl="1"/>
            <a:r>
              <a:rPr lang="en-US" dirty="0" err="1"/>
              <a:t>f</a:t>
            </a:r>
            <a:r>
              <a:rPr lang="en-US" dirty="0" err="1" smtClean="0"/>
              <a:t>tn</a:t>
            </a:r>
            <a:r>
              <a:rPr lang="en-US" dirty="0" smtClean="0"/>
              <a:t> -</a:t>
            </a:r>
            <a:r>
              <a:rPr lang="en-US" dirty="0"/>
              <a:t>g -O3 -</a:t>
            </a:r>
            <a:r>
              <a:rPr lang="en-US" dirty="0" err="1"/>
              <a:t>openmp</a:t>
            </a:r>
            <a:r>
              <a:rPr lang="en-US" dirty="0"/>
              <a:t> </a:t>
            </a:r>
            <a:r>
              <a:rPr lang="en-US" dirty="0" smtClean="0"/>
              <a:t>mycode.f90</a:t>
            </a:r>
            <a:endParaRPr lang="en-US" dirty="0"/>
          </a:p>
          <a:p>
            <a:r>
              <a:rPr lang="en-US" dirty="0"/>
              <a:t>Run the codes with the </a:t>
            </a:r>
            <a:r>
              <a:rPr lang="en-US" dirty="0" err="1" smtClean="0"/>
              <a:t>numactl</a:t>
            </a:r>
            <a:r>
              <a:rPr lang="en-US" dirty="0" smtClean="0"/>
              <a:t> and proper environment variables</a:t>
            </a:r>
          </a:p>
          <a:p>
            <a:pPr lvl="1"/>
            <a:r>
              <a:rPr lang="en-US" dirty="0" smtClean="0"/>
              <a:t>export </a:t>
            </a:r>
            <a:r>
              <a:rPr lang="en-US" dirty="0"/>
              <a:t>MEMKIND_HBW_NODES=0</a:t>
            </a:r>
          </a:p>
          <a:p>
            <a:pPr lvl="1"/>
            <a:r>
              <a:rPr lang="en-US" dirty="0"/>
              <a:t>export AUTO_HBW_LOG</a:t>
            </a:r>
            <a:r>
              <a:rPr lang="en-US" dirty="0" smtClean="0"/>
              <a:t>=0</a:t>
            </a:r>
            <a:endParaRPr lang="en-US" dirty="0"/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export AUTO_HBW_MEM_TYPE=MEMKIND_HBW</a:t>
            </a:r>
          </a:p>
          <a:p>
            <a:pPr lvl="1"/>
            <a:r>
              <a:rPr lang="en-US" dirty="0"/>
              <a:t>export AUTO_HBW_SIZE</a:t>
            </a:r>
            <a:r>
              <a:rPr lang="en-US" dirty="0" smtClean="0"/>
              <a:t>=1K:5K     </a:t>
            </a:r>
            <a:r>
              <a:rPr lang="en-US" dirty="0"/>
              <a:t># all </a:t>
            </a:r>
            <a:r>
              <a:rPr lang="en-US" dirty="0" smtClean="0"/>
              <a:t>allocations between sizes 1K and 5K </a:t>
            </a:r>
            <a:r>
              <a:rPr lang="en-US" dirty="0"/>
              <a:t>allocated in </a:t>
            </a:r>
            <a:r>
              <a:rPr lang="en-US" dirty="0" smtClean="0"/>
              <a:t>HBW memory</a:t>
            </a:r>
            <a:endParaRPr lang="en-US" dirty="0"/>
          </a:p>
          <a:p>
            <a:pPr lvl="1"/>
            <a:r>
              <a:rPr lang="en-US" dirty="0" err="1" smtClean="0"/>
              <a:t>Srun</a:t>
            </a:r>
            <a:r>
              <a:rPr lang="en-US" dirty="0" smtClean="0"/>
              <a:t> –n 1 </a:t>
            </a:r>
            <a:r>
              <a:rPr lang="en-US" dirty="0" err="1" smtClean="0"/>
              <a:t>numactl</a:t>
            </a:r>
            <a:r>
              <a:rPr lang="en-US" dirty="0" smtClean="0"/>
              <a:t> </a:t>
            </a:r>
            <a:r>
              <a:rPr lang="en-US" dirty="0"/>
              <a:t>--</a:t>
            </a:r>
            <a:r>
              <a:rPr lang="en-US" dirty="0" err="1"/>
              <a:t>membind</a:t>
            </a:r>
            <a:r>
              <a:rPr lang="en-US" dirty="0"/>
              <a:t>=1 --</a:t>
            </a:r>
            <a:r>
              <a:rPr lang="en-US" dirty="0" err="1"/>
              <a:t>cpunodebind</a:t>
            </a:r>
            <a:r>
              <a:rPr lang="en-US" dirty="0"/>
              <a:t>=0 ./</a:t>
            </a:r>
            <a:r>
              <a:rPr lang="en-US" dirty="0" err="1" smtClean="0"/>
              <a:t>a.out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Monitor with the </a:t>
            </a:r>
            <a:r>
              <a:rPr lang="en-US" dirty="0" err="1"/>
              <a:t>numastat</a:t>
            </a:r>
            <a:r>
              <a:rPr lang="en-US" dirty="0"/>
              <a:t> –p &lt;</a:t>
            </a:r>
            <a:r>
              <a:rPr lang="en-US" dirty="0" err="1"/>
              <a:t>pid</a:t>
            </a:r>
            <a:r>
              <a:rPr lang="en-US" dirty="0"/>
              <a:t>&gt; </a:t>
            </a:r>
            <a:r>
              <a:rPr lang="en-US" dirty="0" smtClean="0"/>
              <a:t>command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displays the memory allocations among sockets for a running </a:t>
            </a:r>
            <a:r>
              <a:rPr lang="en-US" dirty="0" smtClean="0"/>
              <a:t>process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10</a:t>
            </a:fld>
            <a:r>
              <a:rPr lang="en-US" dirty="0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35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Identifying the candidate arrays for HBM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11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74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if your code is memory bandwidth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Running on </a:t>
            </a:r>
            <a:r>
              <a:rPr lang="en-US" dirty="0"/>
              <a:t>h</a:t>
            </a:r>
            <a:r>
              <a:rPr lang="en-US" dirty="0" smtClean="0"/>
              <a:t>alf packed nodes</a:t>
            </a:r>
          </a:p>
          <a:p>
            <a:pPr lvl="1"/>
            <a:r>
              <a:rPr lang="en-US" dirty="0" smtClean="0"/>
              <a:t>In comparison with the fully packed runs, if doubling the memory available per task helps the performance or not</a:t>
            </a:r>
          </a:p>
          <a:p>
            <a:r>
              <a:rPr lang="en-US" dirty="0" err="1" smtClean="0"/>
              <a:t>VTune</a:t>
            </a:r>
            <a:r>
              <a:rPr lang="en-US" dirty="0" smtClean="0"/>
              <a:t> memory analysis – can identify the memory objects for HBM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12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2500" y="3445877"/>
            <a:ext cx="787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700FA"/>
                </a:solidFill>
              </a:rPr>
              <a:t>http://</a:t>
            </a:r>
            <a:r>
              <a:rPr lang="en-US" sz="1600" dirty="0" err="1">
                <a:solidFill>
                  <a:srgbClr val="0700FA"/>
                </a:solidFill>
              </a:rPr>
              <a:t>www.nersc.gov</a:t>
            </a:r>
            <a:r>
              <a:rPr lang="en-US" sz="1600" dirty="0">
                <a:solidFill>
                  <a:srgbClr val="0700FA"/>
                </a:solidFill>
              </a:rPr>
              <a:t>/users/software/performance-and-debugging-tools/</a:t>
            </a:r>
            <a:r>
              <a:rPr lang="en-US" sz="1600" dirty="0" err="1">
                <a:solidFill>
                  <a:srgbClr val="0700FA"/>
                </a:solidFill>
              </a:rPr>
              <a:t>vtune</a:t>
            </a:r>
            <a:r>
              <a:rPr lang="en-US" sz="1600" dirty="0">
                <a:solidFill>
                  <a:srgbClr val="0700FA"/>
                </a:solidFill>
              </a:rPr>
              <a:t>/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2299" y="4109278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Test with </a:t>
            </a:r>
            <a:r>
              <a:rPr lang="en-US" dirty="0" err="1" smtClean="0"/>
              <a:t>autoHBW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811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VASP Case Study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2400" dirty="0" smtClean="0"/>
              <a:t>--Dungeon report, Hillsboro, OR, Oct. 2015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13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4666174"/>
            <a:ext cx="51435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work described here was performed by the VASP developer, </a:t>
            </a:r>
            <a:r>
              <a:rPr lang="en-US" sz="1600" dirty="0" err="1"/>
              <a:t>Martijn</a:t>
            </a:r>
            <a:r>
              <a:rPr lang="en-US" sz="1600" dirty="0"/>
              <a:t> </a:t>
            </a:r>
            <a:r>
              <a:rPr lang="en-US" sz="1600" dirty="0" err="1"/>
              <a:t>Marsman</a:t>
            </a:r>
            <a:r>
              <a:rPr lang="en-US" sz="1600" dirty="0"/>
              <a:t>, at the University of Vienna, Zhengji Zhao and Jack </a:t>
            </a:r>
            <a:r>
              <a:rPr lang="en-US" sz="1600" dirty="0" err="1"/>
              <a:t>Deslippe</a:t>
            </a:r>
            <a:r>
              <a:rPr lang="en-US" sz="1600" dirty="0"/>
              <a:t> at NERSC, and </a:t>
            </a:r>
            <a:r>
              <a:rPr lang="en-US" sz="1600" dirty="0" err="1"/>
              <a:t>Jeongnim</a:t>
            </a:r>
            <a:r>
              <a:rPr lang="en-US" sz="1600" dirty="0"/>
              <a:t> Kim, </a:t>
            </a:r>
            <a:r>
              <a:rPr lang="en-US" sz="1600" dirty="0" err="1"/>
              <a:t>Martyn</a:t>
            </a:r>
            <a:r>
              <a:rPr lang="en-US" sz="1600" dirty="0"/>
              <a:t> </a:t>
            </a:r>
            <a:r>
              <a:rPr lang="en-US" sz="1600" dirty="0" err="1"/>
              <a:t>Corden</a:t>
            </a:r>
            <a:r>
              <a:rPr lang="en-US" sz="1600" dirty="0"/>
              <a:t>, </a:t>
            </a:r>
            <a:r>
              <a:rPr lang="en-US" sz="1600" dirty="0" err="1"/>
              <a:t>Sumedh</a:t>
            </a:r>
            <a:r>
              <a:rPr lang="en-US" sz="1600" dirty="0"/>
              <a:t> </a:t>
            </a:r>
            <a:r>
              <a:rPr lang="en-US" sz="1600" dirty="0" err="1"/>
              <a:t>Naik</a:t>
            </a:r>
            <a:r>
              <a:rPr lang="en-US" sz="1600" dirty="0"/>
              <a:t>, Christopher </a:t>
            </a:r>
            <a:r>
              <a:rPr lang="en-US" sz="1600" dirty="0" err="1"/>
              <a:t>Cantalupo</a:t>
            </a:r>
            <a:r>
              <a:rPr lang="en-US" sz="1600" dirty="0"/>
              <a:t>, Gregory Junker, </a:t>
            </a:r>
            <a:r>
              <a:rPr lang="en-US" sz="1600" dirty="0" err="1"/>
              <a:t>Ruchira</a:t>
            </a:r>
            <a:r>
              <a:rPr lang="en-US" sz="1600" dirty="0"/>
              <a:t> </a:t>
            </a:r>
            <a:r>
              <a:rPr lang="en-US" sz="1600" dirty="0" err="1"/>
              <a:t>Sasanka</a:t>
            </a:r>
            <a:r>
              <a:rPr lang="en-US" sz="1600" dirty="0"/>
              <a:t> and other engineers at Intel</a:t>
            </a:r>
            <a:r>
              <a:rPr lang="en-US" sz="1600" dirty="0" smtClean="0"/>
              <a:t>.</a:t>
            </a:r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04801" y="6263975"/>
            <a:ext cx="792479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700FA"/>
                </a:solidFill>
              </a:rPr>
              <a:t>https://</a:t>
            </a:r>
            <a:r>
              <a:rPr lang="en-US" dirty="0" err="1">
                <a:solidFill>
                  <a:srgbClr val="0700FA"/>
                </a:solidFill>
              </a:rPr>
              <a:t>www.nersc.gov</a:t>
            </a:r>
            <a:r>
              <a:rPr lang="en-US" dirty="0">
                <a:solidFill>
                  <a:srgbClr val="0700FA"/>
                </a:solidFill>
              </a:rPr>
              <a:t>/users/computational-systems/</a:t>
            </a:r>
            <a:r>
              <a:rPr lang="en-US" dirty="0" err="1">
                <a:solidFill>
                  <a:srgbClr val="0700FA"/>
                </a:solidFill>
              </a:rPr>
              <a:t>cori</a:t>
            </a:r>
            <a:r>
              <a:rPr lang="en-US" dirty="0">
                <a:solidFill>
                  <a:srgbClr val="0700FA"/>
                </a:solidFill>
              </a:rPr>
              <a:t>/application-porting-and-performance/application-case-studies/</a:t>
            </a:r>
            <a:r>
              <a:rPr lang="en-US" dirty="0" err="1">
                <a:solidFill>
                  <a:srgbClr val="0700FA"/>
                </a:solidFill>
              </a:rPr>
              <a:t>vasp</a:t>
            </a:r>
            <a:r>
              <a:rPr lang="en-US" dirty="0">
                <a:solidFill>
                  <a:srgbClr val="0700FA"/>
                </a:solidFill>
              </a:rPr>
              <a:t>-case-study/</a:t>
            </a:r>
          </a:p>
        </p:txBody>
      </p:sp>
    </p:spTree>
    <p:extLst>
      <p:ext uri="{BB962C8B-B14F-4D97-AF65-F5344CB8AC3E}">
        <p14:creationId xmlns:p14="http://schemas.microsoft.com/office/powerpoint/2010/main" val="143347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Code description and computational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Vienna </a:t>
            </a:r>
            <a:r>
              <a:rPr lang="en-US" sz="2400" dirty="0" err="1"/>
              <a:t>Ab</a:t>
            </a:r>
            <a:r>
              <a:rPr lang="en-US" sz="2400" dirty="0"/>
              <a:t>-initio Simulation Package (VASP) [1-2] is a widely used materials science </a:t>
            </a:r>
            <a:r>
              <a:rPr lang="en-US" sz="2400" dirty="0" smtClean="0"/>
              <a:t>application.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fundamental mathematical problem that VASP solves is a non-linear eigenvalue problem that has to be solved iteratively via self-consistent iteration cycles until a desired accuracy is achieved. </a:t>
            </a:r>
            <a:r>
              <a:rPr lang="en-US" sz="2400" dirty="0" smtClean="0"/>
              <a:t>FFTs </a:t>
            </a:r>
            <a:r>
              <a:rPr lang="en-US" sz="2400" dirty="0"/>
              <a:t>and Linear Algebra libraries (BLAS/LAPACK/</a:t>
            </a:r>
            <a:r>
              <a:rPr lang="en-US" sz="2400" dirty="0" err="1"/>
              <a:t>ScaLAPACK</a:t>
            </a:r>
            <a:r>
              <a:rPr lang="en-US" sz="2400" dirty="0"/>
              <a:t>) are heavily depended on. </a:t>
            </a:r>
            <a:endParaRPr lang="en-US" sz="2400" dirty="0" smtClean="0"/>
          </a:p>
          <a:p>
            <a:r>
              <a:rPr lang="en-US" sz="2400" dirty="0" smtClean="0"/>
              <a:t>Currently</a:t>
            </a:r>
            <a:r>
              <a:rPr lang="en-US" sz="2400" dirty="0"/>
              <a:t>, the released production code (5.3.5) is a pure MPI code, and the developers have been working on adding the </a:t>
            </a:r>
            <a:r>
              <a:rPr lang="en-US" sz="2400" dirty="0" err="1"/>
              <a:t>OpenMP</a:t>
            </a:r>
            <a:r>
              <a:rPr lang="en-US" sz="2400" dirty="0"/>
              <a:t> directives to prepare for the next generation multi-core/many-core HPC systems.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14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02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Starting point: Preparation for the Dungeon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6770" b="6770"/>
          <a:stretch>
            <a:fillRect/>
          </a:stretch>
        </p:blipFill>
        <p:spPr>
          <a:xfrm>
            <a:off x="2328334" y="2129367"/>
            <a:ext cx="4072467" cy="239053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15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148" y="4767073"/>
            <a:ext cx="8062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benchmark test case used in profiling the MPI/</a:t>
            </a:r>
            <a:r>
              <a:rPr lang="en-US" sz="1600" dirty="0" err="1"/>
              <a:t>OpenMP</a:t>
            </a:r>
            <a:r>
              <a:rPr lang="en-US" sz="1600" dirty="0"/>
              <a:t> hybrid VASP code (the development version up-to 9/29/2015). The test system contains 150 Palladium (</a:t>
            </a:r>
            <a:r>
              <a:rPr lang="en-US" sz="1600" dirty="0" err="1"/>
              <a:t>Pd</a:t>
            </a:r>
            <a:r>
              <a:rPr lang="en-US" sz="1600" dirty="0"/>
              <a:t>) atoms and 24 Oxygen atoms (O) (denoted as </a:t>
            </a:r>
            <a:r>
              <a:rPr lang="en-US" sz="1600" dirty="0" err="1"/>
              <a:t>PdO@Pd-slab</a:t>
            </a:r>
            <a:r>
              <a:rPr lang="en-US" sz="1600" dirty="0"/>
              <a:t> hereafter), 1644 electrons in 1024 bands, and 33967 </a:t>
            </a:r>
            <a:r>
              <a:rPr lang="en-US" sz="1600" dirty="0" err="1"/>
              <a:t>planewaves</a:t>
            </a:r>
            <a:r>
              <a:rPr lang="en-US" sz="1600" dirty="0"/>
              <a:t> per band. The RMM-DIIS iteration scheme was tested, and it was executed over multiple bands simultaneously.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6847" y="1192312"/>
            <a:ext cx="2033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Test Case</a:t>
            </a:r>
          </a:p>
        </p:txBody>
      </p:sp>
    </p:spTree>
    <p:extLst>
      <p:ext uri="{BB962C8B-B14F-4D97-AF65-F5344CB8AC3E}">
        <p14:creationId xmlns:p14="http://schemas.microsoft.com/office/powerpoint/2010/main" val="109567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VASP profiling – thread scaling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16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532466"/>
            <a:ext cx="6350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9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VASP </a:t>
            </a:r>
            <a:r>
              <a:rPr lang="en-US" dirty="0" smtClean="0"/>
              <a:t>profiling- memory bandwidth bound?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17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82" y="1468968"/>
            <a:ext cx="5961817" cy="40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2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VASP </a:t>
            </a:r>
            <a:r>
              <a:rPr lang="en-US" dirty="0" smtClean="0"/>
              <a:t>profiling – CPU bound?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18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770" y="1422400"/>
            <a:ext cx="6046930" cy="388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2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Estimating the performance impact of  HBW memory to VASP code using </a:t>
            </a:r>
            <a:r>
              <a:rPr lang="en-US" sz="2400" dirty="0" err="1"/>
              <a:t>AutoHBW</a:t>
            </a:r>
            <a:r>
              <a:rPr lang="en-US" sz="2400" dirty="0"/>
              <a:t> tool on </a:t>
            </a:r>
            <a:r>
              <a:rPr lang="en-US" sz="2400" dirty="0" smtClean="0"/>
              <a:t>Edison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19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pic>
        <p:nvPicPr>
          <p:cNvPr id="7" name="Content Placeholder 6" descr="vasp_hbm4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7" t="-1661" r="-1132" b="-969"/>
          <a:stretch/>
        </p:blipFill>
        <p:spPr>
          <a:xfrm>
            <a:off x="509656" y="1445846"/>
            <a:ext cx="5830080" cy="3702935"/>
          </a:xfrm>
        </p:spPr>
      </p:pic>
      <p:sp>
        <p:nvSpPr>
          <p:cNvPr id="8" name="TextBox 7"/>
          <p:cNvSpPr txBox="1"/>
          <p:nvPr/>
        </p:nvSpPr>
        <p:spPr>
          <a:xfrm>
            <a:off x="6456964" y="4728179"/>
            <a:ext cx="2462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Test case: B.hR105-s</a:t>
            </a:r>
          </a:p>
        </p:txBody>
      </p:sp>
      <p:pic>
        <p:nvPicPr>
          <p:cNvPr id="9" name="Picture 8" descr="B.hR10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97" y="2554363"/>
            <a:ext cx="2610508" cy="20855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5443" y="1650805"/>
            <a:ext cx="4689073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sz="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197176" y="1978226"/>
            <a:ext cx="1156655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VASP 5.3.5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5923" y="5394638"/>
            <a:ext cx="832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600" dirty="0"/>
              <a:t>Edison, a Cray XC30, with dual-socket Ivy Bridge nodes interconnected with Cray’s Aries network, the bandwidths of the near socket memory (simulating MCDRAM) and the far socket memory via QPI (simulating DDR) differ by 33%</a:t>
            </a:r>
          </a:p>
        </p:txBody>
      </p:sp>
    </p:spTree>
    <p:extLst>
      <p:ext uri="{BB962C8B-B14F-4D97-AF65-F5344CB8AC3E}">
        <p14:creationId xmlns:p14="http://schemas.microsoft.com/office/powerpoint/2010/main" val="307230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HBM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8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Optimizations attempted during dungeon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Analyzed the HBM performance impact by allocating a few selected arrays to HBM using the </a:t>
            </a:r>
            <a:r>
              <a:rPr lang="en-US" dirty="0" err="1"/>
              <a:t>Memkind</a:t>
            </a:r>
            <a:r>
              <a:rPr lang="en-US" dirty="0"/>
              <a:t> library and the Intel compiler </a:t>
            </a:r>
            <a:r>
              <a:rPr lang="en-US" dirty="0" smtClean="0"/>
              <a:t>directive !</a:t>
            </a:r>
            <a:r>
              <a:rPr lang="en-US" dirty="0"/>
              <a:t>DIR$ ATTRIBUTES FASTMEM. </a:t>
            </a:r>
            <a:endParaRPr lang="en-US" dirty="0" smtClean="0"/>
          </a:p>
          <a:p>
            <a:r>
              <a:rPr lang="en-US" dirty="0"/>
              <a:t>Attempted to optimize the real space projection routines and developed a four-step optimization strategy. Two of the steps were implemented during the dungeon session and the rest remained to be used after. </a:t>
            </a:r>
            <a:endParaRPr lang="en-US" dirty="0" smtClean="0"/>
          </a:p>
          <a:p>
            <a:r>
              <a:rPr lang="en-US" dirty="0"/>
              <a:t>Attempted to use </a:t>
            </a:r>
            <a:r>
              <a:rPr lang="en-US" dirty="0" err="1"/>
              <a:t>Libxsmm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20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23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Opt 1: Allocating </a:t>
            </a:r>
            <a:r>
              <a:rPr lang="en-US" sz="2400" dirty="0"/>
              <a:t>arrays in HBM using the </a:t>
            </a:r>
            <a:r>
              <a:rPr lang="en-US" sz="2400" dirty="0" err="1"/>
              <a:t>Memkind</a:t>
            </a:r>
            <a:r>
              <a:rPr lang="en-US" sz="2400" dirty="0"/>
              <a:t> library and the FASTMEM Intel compiler </a:t>
            </a:r>
            <a:r>
              <a:rPr lang="en-US" sz="2400" dirty="0" smtClean="0"/>
              <a:t>directive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21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8067" y="1963094"/>
            <a:ext cx="8271933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 SUBROUTINE RACC0MU(NONLR_S, WDES1, CPROJ_LOC, CRACC, LD, NSIM, LDO)</a:t>
            </a:r>
          </a:p>
          <a:p>
            <a:r>
              <a:rPr lang="en-US" sz="1600" dirty="0"/>
              <a:t>...</a:t>
            </a:r>
          </a:p>
          <a:p>
            <a:r>
              <a:rPr lang="en-US" sz="1600" dirty="0"/>
              <a:t>    REAL(</a:t>
            </a:r>
            <a:r>
              <a:rPr lang="en-US" sz="1600" dirty="0" err="1"/>
              <a:t>qn</a:t>
            </a:r>
            <a:r>
              <a:rPr lang="en-US" sz="1600" dirty="0"/>
              <a:t>),ALLOCATABLE:: WORK(:),TMP(:,:)</a:t>
            </a:r>
          </a:p>
          <a:p>
            <a:r>
              <a:rPr lang="en-US" sz="1600" dirty="0"/>
              <a:t>    GDEF,ALLOCATABLE    :: CPROJ(:,:)</a:t>
            </a:r>
          </a:p>
          <a:p>
            <a:r>
              <a:rPr lang="en-US" sz="1600" dirty="0"/>
              <a:t>...</a:t>
            </a:r>
          </a:p>
          <a:p>
            <a:r>
              <a:rPr lang="en-US" sz="1600" dirty="0"/>
              <a:t>    ALLOCATE(WORK(</a:t>
            </a:r>
            <a:r>
              <a:rPr lang="en-US" sz="1600" dirty="0" err="1"/>
              <a:t>ndata</a:t>
            </a:r>
            <a:r>
              <a:rPr lang="en-US" sz="1600" dirty="0"/>
              <a:t>*NSIM*NONLR_S%IRMAX),TMP(</a:t>
            </a:r>
            <a:r>
              <a:rPr lang="en-US" sz="1600" dirty="0" err="1"/>
              <a:t>NLM,ndata</a:t>
            </a:r>
            <a:r>
              <a:rPr lang="en-US" sz="1600" dirty="0"/>
              <a:t>*2*NSIM),CPROJ(WDES1%NPRO_TOT,NSIM))</a:t>
            </a:r>
          </a:p>
          <a:p>
            <a:r>
              <a:rPr lang="en-US" sz="1600" dirty="0"/>
              <a:t>...</a:t>
            </a:r>
          </a:p>
          <a:p>
            <a:r>
              <a:rPr lang="en-US" sz="1600" dirty="0"/>
              <a:t>  END SUBROUTINE RACC0MU</a:t>
            </a:r>
          </a:p>
        </p:txBody>
      </p:sp>
      <p:sp>
        <p:nvSpPr>
          <p:cNvPr id="6" name="Rectangle 5"/>
          <p:cNvSpPr/>
          <p:nvPr/>
        </p:nvSpPr>
        <p:spPr>
          <a:xfrm>
            <a:off x="734222" y="4617197"/>
            <a:ext cx="79144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only change needed to allocate the arrays WORK, TMP, and CPROJ to the HBM was to add the following line to the code right below the GDEF,ALLOCATABLE :: CPROJ(:,:)). </a:t>
            </a:r>
          </a:p>
          <a:p>
            <a:endParaRPr lang="en-US" sz="1800" dirty="0"/>
          </a:p>
          <a:p>
            <a:r>
              <a:rPr lang="en-US" sz="1800" dirty="0"/>
              <a:t>    </a:t>
            </a:r>
            <a:r>
              <a:rPr lang="en-US" sz="1800" dirty="0">
                <a:solidFill>
                  <a:srgbClr val="0700FA"/>
                </a:solidFill>
              </a:rPr>
              <a:t>!DIR$ ATTRIBUTES FASTMEM :: WORK,TMP,CPROJ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554" y="1270000"/>
            <a:ext cx="4347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Simple cases</a:t>
            </a:r>
          </a:p>
        </p:txBody>
      </p:sp>
    </p:spTree>
    <p:extLst>
      <p:ext uri="{BB962C8B-B14F-4D97-AF65-F5344CB8AC3E}">
        <p14:creationId xmlns:p14="http://schemas.microsoft.com/office/powerpoint/2010/main" val="234502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FASTMEM: Working with Fortran array pointers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22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340" y="1488779"/>
            <a:ext cx="8453460" cy="2308324"/>
          </a:xfrm>
          <a:prstGeom prst="rect">
            <a:avLst/>
          </a:prstGeom>
          <a:solidFill>
            <a:srgbClr val="FEF6D7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INTEGER, POINTER :: NLI (:,:) ! index for </a:t>
            </a:r>
            <a:r>
              <a:rPr lang="en-US" sz="1600" dirty="0" err="1"/>
              <a:t>gridpoints</a:t>
            </a:r>
            <a:endParaRPr lang="en-US" sz="1600" dirty="0"/>
          </a:p>
          <a:p>
            <a:r>
              <a:rPr lang="en-US" sz="1600" dirty="0"/>
              <a:t>REAL(</a:t>
            </a:r>
            <a:r>
              <a:rPr lang="en-US" sz="1600" dirty="0" err="1"/>
              <a:t>qn</a:t>
            </a:r>
            <a:r>
              <a:rPr lang="en-US" sz="1600" dirty="0"/>
              <a:t>),POINTER, CONTIGUOUS :: RPROJ (:) ! projectors on real space grid</a:t>
            </a:r>
          </a:p>
          <a:p>
            <a:r>
              <a:rPr lang="en-US" sz="1600" dirty="0"/>
              <a:t>COMPLEX(q),POINTER, CONTIGUOUS::CRREXP(:,:,:) ! phase factor </a:t>
            </a:r>
            <a:r>
              <a:rPr lang="en-US" sz="1600" dirty="0" err="1"/>
              <a:t>exp</a:t>
            </a:r>
            <a:r>
              <a:rPr lang="en-US" sz="1600" dirty="0"/>
              <a:t> (</a:t>
            </a:r>
            <a:r>
              <a:rPr lang="en-US" sz="1600" dirty="0" err="1"/>
              <a:t>i</a:t>
            </a:r>
            <a:r>
              <a:rPr lang="en-US" sz="1600" dirty="0"/>
              <a:t> k (R(ion)-r(grid)))</a:t>
            </a:r>
          </a:p>
          <a:p>
            <a:endParaRPr lang="en-US" sz="1600" dirty="0"/>
          </a:p>
          <a:p>
            <a:r>
              <a:rPr lang="en-US" sz="1600" dirty="0"/>
              <a:t>...</a:t>
            </a:r>
          </a:p>
          <a:p>
            <a:endParaRPr lang="en-US" sz="1600" dirty="0"/>
          </a:p>
          <a:p>
            <a:r>
              <a:rPr lang="en-US" sz="1600" dirty="0"/>
              <a:t>ALLOCATE(NONLR_S%NLI(IRMAX,NIONS),NONLR_S%RPROJ(NONLR_S%IRALLOC))</a:t>
            </a:r>
          </a:p>
          <a:p>
            <a:r>
              <a:rPr lang="en-US" sz="1600" dirty="0"/>
              <a:t>ALLOCATE(NONLR_S%CRREXP(IRMAX,NIONS,1))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398" y="4465813"/>
            <a:ext cx="837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FASTMEM directive does not work directly with the pointers.</a:t>
            </a:r>
          </a:p>
          <a:p>
            <a:r>
              <a:rPr lang="en-US" sz="2000" dirty="0" smtClean="0"/>
              <a:t>To allocate array pointers NLI, RPROJ and CRREXP to HBM, need to introduce intermediate </a:t>
            </a:r>
            <a:r>
              <a:rPr lang="en-US" sz="2000" dirty="0" err="1" smtClean="0"/>
              <a:t>allocatable</a:t>
            </a:r>
            <a:r>
              <a:rPr lang="en-US" sz="2000" dirty="0" smtClean="0"/>
              <a:t> arrays. </a:t>
            </a:r>
          </a:p>
        </p:txBody>
      </p:sp>
    </p:spTree>
    <p:extLst>
      <p:ext uri="{BB962C8B-B14F-4D97-AF65-F5344CB8AC3E}">
        <p14:creationId xmlns:p14="http://schemas.microsoft.com/office/powerpoint/2010/main" val="390385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FASTMEM: Working with Fortran array pointers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23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543" y="1202352"/>
            <a:ext cx="8580457" cy="5509201"/>
          </a:xfrm>
          <a:prstGeom prst="rect">
            <a:avLst/>
          </a:prstGeom>
          <a:solidFill>
            <a:srgbClr val="FEF6D7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INTEGER, POINTER :: NLI (:,:) ! index for </a:t>
            </a:r>
            <a:r>
              <a:rPr lang="en-US" sz="1600" dirty="0" err="1"/>
              <a:t>gridpoints</a:t>
            </a:r>
            <a:endParaRPr lang="en-US" sz="1600" dirty="0"/>
          </a:p>
          <a:p>
            <a:r>
              <a:rPr lang="en-US" sz="1600" dirty="0"/>
              <a:t>REAL(</a:t>
            </a:r>
            <a:r>
              <a:rPr lang="en-US" sz="1600" dirty="0" err="1"/>
              <a:t>qn</a:t>
            </a:r>
            <a:r>
              <a:rPr lang="en-US" sz="1600" dirty="0"/>
              <a:t>),POINTER, CONTIGUOUS :: RPROJ (:) ! projectors on real space grid</a:t>
            </a:r>
          </a:p>
          <a:p>
            <a:r>
              <a:rPr lang="en-US" sz="1600" dirty="0"/>
              <a:t>COMPLEX(q),POINTER, CONTIGUOUS::CRREXP(:,:,:) ! phase factor </a:t>
            </a:r>
            <a:r>
              <a:rPr lang="en-US" sz="1600" dirty="0" err="1"/>
              <a:t>exp</a:t>
            </a:r>
            <a:r>
              <a:rPr lang="en-US" sz="1600" dirty="0"/>
              <a:t> (</a:t>
            </a:r>
            <a:r>
              <a:rPr lang="en-US" sz="1600" dirty="0" err="1"/>
              <a:t>i</a:t>
            </a:r>
            <a:r>
              <a:rPr lang="en-US" sz="1600" dirty="0"/>
              <a:t> k (R(ion)-r(grid)))</a:t>
            </a:r>
          </a:p>
          <a:p>
            <a:endParaRPr lang="en-US" sz="1600" dirty="0"/>
          </a:p>
          <a:p>
            <a:r>
              <a:rPr lang="en-US" sz="1600" dirty="0"/>
              <a:t>! To exploit </a:t>
            </a:r>
            <a:r>
              <a:rPr lang="en-US" sz="1600" dirty="0" err="1"/>
              <a:t>fastmem</a:t>
            </a:r>
            <a:endParaRPr lang="en-US" sz="1600" dirty="0"/>
          </a:p>
          <a:p>
            <a:r>
              <a:rPr lang="en-US" sz="1600" dirty="0"/>
              <a:t>INTEGER, ALLOCATABLE :: </a:t>
            </a:r>
            <a:r>
              <a:rPr lang="en-US" sz="1600" dirty="0" err="1"/>
              <a:t>fm_NLI</a:t>
            </a:r>
            <a:r>
              <a:rPr lang="en-US" sz="1600" dirty="0"/>
              <a:t> (:,:) ! index for </a:t>
            </a:r>
            <a:r>
              <a:rPr lang="en-US" sz="1600" dirty="0" err="1"/>
              <a:t>gridpoints</a:t>
            </a:r>
            <a:endParaRPr lang="en-US" sz="1600" dirty="0"/>
          </a:p>
          <a:p>
            <a:r>
              <a:rPr lang="en-US" sz="1600" dirty="0"/>
              <a:t>REAL(</a:t>
            </a:r>
            <a:r>
              <a:rPr lang="en-US" sz="1600" dirty="0" err="1"/>
              <a:t>qn</a:t>
            </a:r>
            <a:r>
              <a:rPr lang="en-US" sz="1600" dirty="0"/>
              <a:t>), ALLOCATABLE :: </a:t>
            </a:r>
            <a:r>
              <a:rPr lang="en-US" sz="1600" dirty="0" err="1"/>
              <a:t>fm_RPROJ</a:t>
            </a:r>
            <a:r>
              <a:rPr lang="en-US" sz="1600" dirty="0"/>
              <a:t> (:) ! projectors on real space grid</a:t>
            </a:r>
          </a:p>
          <a:p>
            <a:r>
              <a:rPr lang="en-US" sz="1600" dirty="0"/>
              <a:t>COMPLEX(q), ALLOCATABLE :: </a:t>
            </a:r>
            <a:r>
              <a:rPr lang="en-US" sz="1600" dirty="0" err="1"/>
              <a:t>fm_CRREXP</a:t>
            </a:r>
            <a:r>
              <a:rPr lang="en-US" sz="1600" dirty="0"/>
              <a:t>(:,:,:) ! phase factor </a:t>
            </a:r>
            <a:r>
              <a:rPr lang="en-US" sz="1600" dirty="0" err="1"/>
              <a:t>exp</a:t>
            </a:r>
            <a:r>
              <a:rPr lang="en-US" sz="1600" dirty="0"/>
              <a:t> (</a:t>
            </a:r>
            <a:r>
              <a:rPr lang="en-US" sz="1600" dirty="0" err="1"/>
              <a:t>i</a:t>
            </a:r>
            <a:r>
              <a:rPr lang="en-US" sz="1600" dirty="0"/>
              <a:t> k (R(ion)-r(grid)))</a:t>
            </a:r>
          </a:p>
          <a:p>
            <a:endParaRPr lang="en-US" sz="1600" dirty="0"/>
          </a:p>
          <a:p>
            <a:r>
              <a:rPr lang="en-US" sz="1600" dirty="0"/>
              <a:t>!DIR$ ATTRIBUTES FASTMEM :: </a:t>
            </a:r>
            <a:r>
              <a:rPr lang="en-US" sz="1600" dirty="0" err="1"/>
              <a:t>fm_RPROJ,fm_CRREXP,fm_NL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...</a:t>
            </a:r>
          </a:p>
          <a:p>
            <a:endParaRPr lang="en-US" sz="1600" dirty="0"/>
          </a:p>
          <a:p>
            <a:r>
              <a:rPr lang="en-US" sz="1600" dirty="0"/>
              <a:t>! put NLI and RPROJ into </a:t>
            </a:r>
            <a:r>
              <a:rPr lang="en-US" sz="1600" dirty="0" err="1"/>
              <a:t>fastmem</a:t>
            </a:r>
            <a:endParaRPr lang="en-US" sz="1600" dirty="0"/>
          </a:p>
          <a:p>
            <a:r>
              <a:rPr lang="en-US" sz="1600" dirty="0"/>
              <a:t>ALLOCATE(</a:t>
            </a:r>
            <a:r>
              <a:rPr lang="en-US" sz="1600" dirty="0" err="1"/>
              <a:t>NONLR_S%fm_NLI</a:t>
            </a:r>
            <a:r>
              <a:rPr lang="en-US" sz="1600" dirty="0"/>
              <a:t>(IRMAX,NIONS),</a:t>
            </a:r>
            <a:r>
              <a:rPr lang="en-US" sz="1600" dirty="0" err="1"/>
              <a:t>NONLR_S%fm_RPROJ</a:t>
            </a:r>
            <a:r>
              <a:rPr lang="en-US" sz="1600" dirty="0"/>
              <a:t>(NONLR_S%IRALLOC))</a:t>
            </a:r>
          </a:p>
          <a:p>
            <a:r>
              <a:rPr lang="en-US" sz="1600" dirty="0"/>
              <a:t>NONLR_S%NLI =&gt;</a:t>
            </a:r>
            <a:r>
              <a:rPr lang="en-US" sz="1600" dirty="0" err="1"/>
              <a:t>NONLR_S%fm_NLI</a:t>
            </a:r>
            <a:endParaRPr lang="en-US" sz="1600" dirty="0"/>
          </a:p>
          <a:p>
            <a:r>
              <a:rPr lang="en-US" sz="1600" dirty="0"/>
              <a:t>NONLR_S%RPROJ=&gt;</a:t>
            </a:r>
            <a:r>
              <a:rPr lang="en-US" sz="1600" dirty="0" err="1"/>
              <a:t>NONLR_S%fm_RPROJ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ALLOCATE(</a:t>
            </a:r>
            <a:r>
              <a:rPr lang="en-US" sz="1600" dirty="0" err="1"/>
              <a:t>NONLR_S%fm_CRREXP</a:t>
            </a:r>
            <a:r>
              <a:rPr lang="en-US" sz="1600" dirty="0"/>
              <a:t>(IRMAX,NIONS,1))</a:t>
            </a:r>
          </a:p>
          <a:p>
            <a:r>
              <a:rPr lang="en-US" sz="1600" dirty="0"/>
              <a:t>NONLR_S%CRREXP=&gt;</a:t>
            </a:r>
            <a:r>
              <a:rPr lang="en-US" sz="1600" dirty="0" err="1"/>
              <a:t>NONLR_S%</a:t>
            </a:r>
            <a:r>
              <a:rPr lang="en-US" sz="1600" dirty="0" err="1" smtClean="0"/>
              <a:t>fm_CRREXP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7375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VASP+FASTMEM performance on Edison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24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278" y="1244600"/>
            <a:ext cx="5985422" cy="37708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6300" y="5199254"/>
            <a:ext cx="771769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VASP performance comparison between runs when everything was allocated in the DDR memory (blue/slow), when only a few selected arrays were allocated to HBM (red/mixed), and when everything was allocated to HBM (green/fast). The test case </a:t>
            </a:r>
            <a:r>
              <a:rPr lang="en-US" sz="1600" dirty="0" err="1"/>
              <a:t>PdO@Pd-slab</a:t>
            </a:r>
            <a:r>
              <a:rPr lang="en-US" sz="1600" dirty="0"/>
              <a:t> was used, and the tests were run on a single Edison node.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VASP+FASTMEM </a:t>
            </a:r>
            <a:r>
              <a:rPr lang="en-US" dirty="0" smtClean="0"/>
              <a:t>performance </a:t>
            </a:r>
            <a:r>
              <a:rPr lang="en-US" dirty="0"/>
              <a:t>on Edison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25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0020" y="5599668"/>
            <a:ext cx="788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Allocating </a:t>
            </a:r>
            <a:r>
              <a:rPr lang="en-US" sz="1800" dirty="0"/>
              <a:t>a few arrays in HBM (</a:t>
            </a:r>
            <a:r>
              <a:rPr lang="en-US" sz="1800" dirty="0" err="1"/>
              <a:t>red:Mixed</a:t>
            </a:r>
            <a:r>
              <a:rPr lang="en-US" sz="1800" dirty="0"/>
              <a:t>) showed a promising speedup (up to 30%) with the BLAS1-like subroutines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2346" y="1273202"/>
            <a:ext cx="6057954" cy="4149698"/>
            <a:chOff x="1422346" y="1273202"/>
            <a:chExt cx="6057954" cy="41496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2346" y="1273202"/>
              <a:ext cx="6057954" cy="414969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743340" y="3200399"/>
              <a:ext cx="563393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DDR</a:t>
              </a:r>
            </a:p>
            <a:p>
              <a:endParaRPr lang="en-US" sz="1000" dirty="0" smtClean="0"/>
            </a:p>
            <a:p>
              <a:r>
                <a:rPr lang="en-US" sz="1000" dirty="0" smtClean="0"/>
                <a:t>Mixed</a:t>
              </a:r>
            </a:p>
            <a:p>
              <a:endParaRPr lang="en-US" sz="1000" dirty="0" smtClean="0"/>
            </a:p>
            <a:p>
              <a:r>
                <a:rPr lang="en-US" sz="1000" dirty="0" smtClean="0"/>
                <a:t>HBM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261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VASP+FASTMEM </a:t>
            </a:r>
            <a:r>
              <a:rPr lang="en-US" dirty="0" smtClean="0"/>
              <a:t>performance </a:t>
            </a:r>
            <a:r>
              <a:rPr lang="en-US" dirty="0"/>
              <a:t>on Edison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26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8120" y="5554990"/>
            <a:ext cx="792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The real</a:t>
            </a:r>
            <a:r>
              <a:rPr lang="en-US" sz="1800" dirty="0"/>
              <a:t>-space projection subroutine RACC0MU </a:t>
            </a:r>
            <a:r>
              <a:rPr lang="en-US" sz="1800" dirty="0" smtClean="0"/>
              <a:t>had </a:t>
            </a:r>
            <a:r>
              <a:rPr lang="en-US" sz="1800" dirty="0"/>
              <a:t>a modest speedup (7%</a:t>
            </a:r>
            <a:r>
              <a:rPr lang="en-US" sz="1800" dirty="0" smtClean="0"/>
              <a:t>).</a:t>
            </a:r>
            <a:endParaRPr lang="en-US" sz="18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55327" y="1257300"/>
            <a:ext cx="5888474" cy="4033605"/>
            <a:chOff x="1655327" y="1257300"/>
            <a:chExt cx="5888474" cy="40336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5327" y="1257300"/>
              <a:ext cx="5888474" cy="403360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963116" y="3022591"/>
              <a:ext cx="563393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DDR</a:t>
              </a:r>
            </a:p>
            <a:p>
              <a:endParaRPr lang="en-US" sz="1000" dirty="0" smtClean="0"/>
            </a:p>
            <a:p>
              <a:r>
                <a:rPr lang="en-US" sz="1000" dirty="0" smtClean="0"/>
                <a:t>Mixed</a:t>
              </a:r>
            </a:p>
            <a:p>
              <a:endParaRPr lang="en-US" sz="1000" dirty="0" smtClean="0"/>
            </a:p>
            <a:p>
              <a:r>
                <a:rPr lang="en-US" sz="1000" dirty="0" smtClean="0"/>
                <a:t>HBM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996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 2: Developing </a:t>
            </a:r>
            <a:r>
              <a:rPr lang="en-US" dirty="0"/>
              <a:t>a four-step optimization plan for the real space projection </a:t>
            </a:r>
            <a:r>
              <a:rPr lang="en-US" dirty="0" smtClean="0"/>
              <a:t>routines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27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4" y="1896533"/>
            <a:ext cx="4051300" cy="264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567" y="1896533"/>
            <a:ext cx="3581400" cy="2679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200" y="1219200"/>
            <a:ext cx="627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Real space projection routines in VASP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733" y="4939725"/>
            <a:ext cx="787823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A real-space projection subroutine code structure (left). The right panel illustrates the three loop regions over the ions/projectors, the number of bands in a group, and the number of grid points in each group.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4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</a:t>
            </a:r>
            <a:r>
              <a:rPr lang="en-US" dirty="0"/>
              <a:t>four-step optimization plan for the real space projection routines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28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34" y="1227644"/>
            <a:ext cx="4102100" cy="279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364" y="1227644"/>
            <a:ext cx="3238500" cy="279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4853" y="4954858"/>
            <a:ext cx="4524514" cy="181588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while </a:t>
            </a:r>
            <a:r>
              <a:rPr lang="en-US" sz="1600" dirty="0"/>
              <a:t>(</a:t>
            </a:r>
            <a:r>
              <a:rPr lang="en-US" sz="1600" dirty="0" err="1"/>
              <a:t>i</a:t>
            </a:r>
            <a:r>
              <a:rPr lang="en-US" sz="1600" dirty="0"/>
              <a:t> &lt; n):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ip</a:t>
            </a:r>
            <a:r>
              <a:rPr lang="en-US" sz="1600" dirty="0"/>
              <a:t> = Index(</a:t>
            </a:r>
            <a:r>
              <a:rPr lang="en-US" sz="1600" dirty="0" err="1"/>
              <a:t>i</a:t>
            </a:r>
            <a:r>
              <a:rPr lang="en-US" sz="1600" dirty="0"/>
              <a:t>)</a:t>
            </a:r>
          </a:p>
          <a:p>
            <a:r>
              <a:rPr lang="en-US" sz="1600" dirty="0"/>
              <a:t>  if (Index(</a:t>
            </a:r>
            <a:r>
              <a:rPr lang="en-US" sz="1600" dirty="0" err="1"/>
              <a:t>i+veclength</a:t>
            </a:r>
            <a:r>
              <a:rPr lang="en-US" sz="1600" dirty="0"/>
              <a:t>) == </a:t>
            </a:r>
            <a:r>
              <a:rPr lang="en-US" sz="1600" dirty="0" err="1"/>
              <a:t>ip</a:t>
            </a:r>
            <a:r>
              <a:rPr lang="en-US" sz="1600" dirty="0"/>
              <a:t> + </a:t>
            </a:r>
            <a:r>
              <a:rPr lang="en-US" sz="1600" dirty="0" err="1"/>
              <a:t>veclength</a:t>
            </a:r>
            <a:r>
              <a:rPr lang="en-US" sz="1600" dirty="0"/>
              <a:t>:</a:t>
            </a:r>
          </a:p>
          <a:p>
            <a:r>
              <a:rPr lang="en-US" sz="1600" dirty="0"/>
              <a:t>  do j = 1, </a:t>
            </a:r>
            <a:r>
              <a:rPr lang="en-US" sz="1600" dirty="0" err="1"/>
              <a:t>veclength</a:t>
            </a:r>
            <a:endParaRPr lang="en-US" sz="1600" dirty="0"/>
          </a:p>
          <a:p>
            <a:r>
              <a:rPr lang="en-US" sz="1600" dirty="0"/>
              <a:t>     A(</a:t>
            </a:r>
            <a:r>
              <a:rPr lang="en-US" sz="1600" dirty="0" err="1"/>
              <a:t>ip+j</a:t>
            </a:r>
            <a:r>
              <a:rPr lang="en-US" sz="1600" dirty="0"/>
              <a:t>) = B(</a:t>
            </a:r>
            <a:r>
              <a:rPr lang="en-US" sz="1600" dirty="0" err="1"/>
              <a:t>i+j</a:t>
            </a:r>
            <a:r>
              <a:rPr lang="en-US" sz="1600" dirty="0"/>
              <a:t>)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i</a:t>
            </a:r>
            <a:r>
              <a:rPr lang="en-US" sz="1600" dirty="0"/>
              <a:t> += </a:t>
            </a:r>
            <a:r>
              <a:rPr lang="en-US" sz="1600" dirty="0" err="1"/>
              <a:t>veclength</a:t>
            </a:r>
            <a:endParaRPr lang="en-US" sz="1600" dirty="0"/>
          </a:p>
          <a:p>
            <a:r>
              <a:rPr lang="en-US" sz="1600" dirty="0"/>
              <a:t>else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4934" y="4200769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24934" y="4253040"/>
            <a:ext cx="8255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Optimizations attempted during </a:t>
            </a:r>
            <a:r>
              <a:rPr lang="en-US" sz="1800" dirty="0" smtClean="0"/>
              <a:t>dungeon - </a:t>
            </a:r>
            <a:r>
              <a:rPr lang="en-US" sz="1800" dirty="0"/>
              <a:t>to detect the stride 1 block in the index array, and </a:t>
            </a:r>
            <a:r>
              <a:rPr lang="en-US" sz="1800" dirty="0" err="1"/>
              <a:t>vectorized</a:t>
            </a:r>
            <a:r>
              <a:rPr lang="en-US" sz="1800" dirty="0"/>
              <a:t> loops over those indices only. </a:t>
            </a:r>
          </a:p>
          <a:p>
            <a:endParaRPr lang="en-US" sz="18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130318" y="5298144"/>
            <a:ext cx="1915067" cy="83099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do </a:t>
            </a:r>
            <a:r>
              <a:rPr lang="en-US" sz="1600" dirty="0" err="1"/>
              <a:t>i</a:t>
            </a:r>
            <a:r>
              <a:rPr lang="en-US" sz="1600" dirty="0"/>
              <a:t> = 1, n</a:t>
            </a:r>
          </a:p>
          <a:p>
            <a:r>
              <a:rPr lang="en-US" sz="1600" dirty="0"/>
              <a:t>  A(Index(</a:t>
            </a:r>
            <a:r>
              <a:rPr lang="en-US" sz="1600" dirty="0" err="1"/>
              <a:t>i</a:t>
            </a:r>
            <a:r>
              <a:rPr lang="en-US" sz="1600" dirty="0"/>
              <a:t>))=B(</a:t>
            </a:r>
            <a:r>
              <a:rPr lang="en-US" sz="1600" dirty="0" err="1"/>
              <a:t>i</a:t>
            </a:r>
            <a:r>
              <a:rPr lang="en-US" sz="1600" dirty="0" smtClean="0"/>
              <a:t>)</a:t>
            </a:r>
          </a:p>
          <a:p>
            <a:endParaRPr lang="en-US" sz="1600" dirty="0"/>
          </a:p>
        </p:txBody>
      </p:sp>
      <p:sp>
        <p:nvSpPr>
          <p:cNvPr id="11" name="Right Arrow 10"/>
          <p:cNvSpPr/>
          <p:nvPr/>
        </p:nvSpPr>
        <p:spPr>
          <a:xfrm>
            <a:off x="3222612" y="5521369"/>
            <a:ext cx="894044" cy="3312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1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dungeon follow-up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developers further added </a:t>
            </a:r>
            <a:r>
              <a:rPr lang="en-US" dirty="0"/>
              <a:t>the Intel FASTMEM directive to the </a:t>
            </a:r>
            <a:r>
              <a:rPr lang="en-US" dirty="0" smtClean="0"/>
              <a:t>code. The resulting code is </a:t>
            </a:r>
            <a:r>
              <a:rPr lang="en-US" dirty="0"/>
              <a:t>KNL ready as far as the HBM is concerned.</a:t>
            </a:r>
          </a:p>
          <a:p>
            <a:r>
              <a:rPr lang="en-US" dirty="0" smtClean="0"/>
              <a:t>VASP optimization </a:t>
            </a:r>
            <a:r>
              <a:rPr lang="en-US" dirty="0"/>
              <a:t>c</a:t>
            </a:r>
            <a:r>
              <a:rPr lang="en-US" dirty="0" smtClean="0"/>
              <a:t>ollaboration between Intel engineers, the </a:t>
            </a:r>
            <a:r>
              <a:rPr lang="en-US" dirty="0"/>
              <a:t>developers, NERSC and ZIB, has been ongoing. Major progress towards this effort was the profiling of the code on early KNL nodes.</a:t>
            </a:r>
          </a:p>
          <a:p>
            <a:r>
              <a:rPr lang="en-US" dirty="0" smtClean="0"/>
              <a:t>A </a:t>
            </a:r>
            <a:r>
              <a:rPr lang="en-US" dirty="0"/>
              <a:t>feature request for the Intel compiler </a:t>
            </a:r>
            <a:r>
              <a:rPr lang="en-US" dirty="0" smtClean="0"/>
              <a:t>was filed to </a:t>
            </a:r>
            <a:r>
              <a:rPr lang="en-US" dirty="0"/>
              <a:t>make </a:t>
            </a:r>
            <a:r>
              <a:rPr lang="en-US" dirty="0" err="1"/>
              <a:t>OpenMP</a:t>
            </a:r>
            <a:r>
              <a:rPr lang="en-US" dirty="0"/>
              <a:t> private copies allocate in HBM if the parent copy in the master thread is in </a:t>
            </a:r>
            <a:r>
              <a:rPr lang="en-US" dirty="0" smtClean="0"/>
              <a:t>HBM.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29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02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tools to allocate arrays on the HBM or MCDRAM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244600"/>
            <a:ext cx="8229600" cy="1839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Code change required:</a:t>
            </a:r>
          </a:p>
          <a:p>
            <a:pPr marL="400050" lvl="1" indent="0">
              <a:buNone/>
            </a:pPr>
            <a:r>
              <a:rPr lang="en-US" dirty="0" smtClean="0"/>
              <a:t>Intel compiler/</a:t>
            </a:r>
            <a:r>
              <a:rPr lang="en-US" dirty="0" err="1" smtClean="0"/>
              <a:t>Memkind</a:t>
            </a:r>
            <a:r>
              <a:rPr lang="en-US" dirty="0" smtClean="0"/>
              <a:t> APIs</a:t>
            </a:r>
          </a:p>
          <a:p>
            <a:pPr marL="400050" lvl="1" indent="0">
              <a:buNone/>
            </a:pPr>
            <a:r>
              <a:rPr lang="en-US" dirty="0" err="1" smtClean="0"/>
              <a:t>Memkind</a:t>
            </a:r>
            <a:r>
              <a:rPr lang="en-US" dirty="0" smtClean="0"/>
              <a:t> library (with </a:t>
            </a:r>
            <a:r>
              <a:rPr lang="en-US" dirty="0" err="1" smtClean="0"/>
              <a:t>jemalloc</a:t>
            </a:r>
            <a:r>
              <a:rPr lang="en-US" dirty="0" smtClean="0"/>
              <a:t>)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41866" y="3259666"/>
            <a:ext cx="8229600" cy="1380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000000"/>
                </a:solidFill>
              </a:rPr>
              <a:t>2. No code change required:</a:t>
            </a:r>
          </a:p>
          <a:p>
            <a:pPr marL="400050" lvl="1" indent="0">
              <a:buFont typeface="Arial"/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AutoHBW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library (with </a:t>
            </a:r>
            <a:r>
              <a:rPr lang="en-US" sz="2400" dirty="0" err="1">
                <a:solidFill>
                  <a:srgbClr val="000000"/>
                </a:solidFill>
              </a:rPr>
              <a:t>memkind</a:t>
            </a:r>
            <a:r>
              <a:rPr lang="en-US" sz="2400" dirty="0">
                <a:solidFill>
                  <a:srgbClr val="000000"/>
                </a:solidFill>
              </a:rPr>
              <a:t> library)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000" y="4639733"/>
            <a:ext cx="6925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 can estimate the HBM performance on dual-socket Edison/</a:t>
            </a:r>
            <a:r>
              <a:rPr lang="en-US" sz="2400" b="1" dirty="0"/>
              <a:t>C</a:t>
            </a:r>
            <a:r>
              <a:rPr lang="en-US" sz="2400" b="1" dirty="0" smtClean="0"/>
              <a:t>ori nodes today. </a:t>
            </a:r>
          </a:p>
        </p:txBody>
      </p:sp>
    </p:spTree>
    <p:extLst>
      <p:ext uri="{BB962C8B-B14F-4D97-AF65-F5344CB8AC3E}">
        <p14:creationId xmlns:p14="http://schemas.microsoft.com/office/powerpoint/2010/main" val="35581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330"/>
            <a:ext cx="8229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HBM may have a significant performance benefit to applications. </a:t>
            </a:r>
            <a:endParaRPr lang="en-US" dirty="0" smtClean="0"/>
          </a:p>
          <a:p>
            <a:pPr lvl="1"/>
            <a:r>
              <a:rPr lang="en-US" dirty="0" smtClean="0"/>
              <a:t>Selectively </a:t>
            </a:r>
            <a:r>
              <a:rPr lang="en-US" dirty="0"/>
              <a:t>allocating arrays to HBM is a key optimization tactic to use the small amount of available HBM efficiently on KNL nodes.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err="1"/>
              <a:t>VTune</a:t>
            </a:r>
            <a:r>
              <a:rPr lang="en-US" dirty="0"/>
              <a:t> profiling, especially the memory-access analysis, is useful to identify the </a:t>
            </a:r>
            <a:r>
              <a:rPr lang="en-US" dirty="0" smtClean="0"/>
              <a:t>candidate arrays for HBM.</a:t>
            </a:r>
          </a:p>
          <a:p>
            <a:r>
              <a:rPr lang="en-US" dirty="0" smtClean="0"/>
              <a:t>Intel </a:t>
            </a:r>
            <a:r>
              <a:rPr lang="en-US" dirty="0"/>
              <a:t>development tools like </a:t>
            </a:r>
            <a:r>
              <a:rPr lang="en-US" dirty="0" err="1"/>
              <a:t>Memkind</a:t>
            </a:r>
            <a:r>
              <a:rPr lang="en-US" dirty="0"/>
              <a:t> and </a:t>
            </a:r>
            <a:r>
              <a:rPr lang="en-US" dirty="0" err="1"/>
              <a:t>AutoHBW</a:t>
            </a:r>
            <a:r>
              <a:rPr lang="en-US" dirty="0"/>
              <a:t> are very helpful for users and developers to carry out HBM optimization for KNL on today's architectures. Early adoption of these tools is key to produce the KNL ready codes.</a:t>
            </a:r>
          </a:p>
          <a:p>
            <a:r>
              <a:rPr lang="en-US" dirty="0"/>
              <a:t>The available tools such as </a:t>
            </a:r>
            <a:r>
              <a:rPr lang="en-US" dirty="0" err="1"/>
              <a:t>Memkind</a:t>
            </a:r>
            <a:r>
              <a:rPr lang="en-US" dirty="0"/>
              <a:t> and </a:t>
            </a:r>
            <a:r>
              <a:rPr lang="en-US" dirty="0" err="1"/>
              <a:t>AutoHBW</a:t>
            </a:r>
            <a:r>
              <a:rPr lang="en-US" dirty="0"/>
              <a:t> are only capable of allocating heap arrays in HBM, and there is no good way of allocating stack arrays so far.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prevents </a:t>
            </a:r>
            <a:r>
              <a:rPr lang="en-US" dirty="0" err="1"/>
              <a:t>OpenMP</a:t>
            </a:r>
            <a:r>
              <a:rPr lang="en-US" dirty="0"/>
              <a:t> private arrays from using HBM.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also necessary to change stack arrays (where applicable) to </a:t>
            </a:r>
            <a:r>
              <a:rPr lang="en-US" dirty="0" err="1" smtClean="0"/>
              <a:t>allocatable</a:t>
            </a:r>
            <a:r>
              <a:rPr lang="en-US" dirty="0" smtClean="0"/>
              <a:t> </a:t>
            </a:r>
            <a:r>
              <a:rPr lang="en-US" dirty="0"/>
              <a:t>arrays to use </a:t>
            </a:r>
            <a:r>
              <a:rPr lang="en-US" dirty="0" smtClean="0"/>
              <a:t>HBM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30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41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</a:t>
            </a:r>
            <a:r>
              <a:rPr lang="en-US" dirty="0" smtClean="0"/>
              <a:t>learned --continued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Intel compiler directive !DIR$ ATTRIBUTES FASTME does not work with array pointers directly. </a:t>
            </a:r>
            <a:r>
              <a:rPr lang="en-US" dirty="0" err="1"/>
              <a:t>Allocatable</a:t>
            </a:r>
            <a:r>
              <a:rPr lang="en-US" dirty="0"/>
              <a:t> work arrays must be introduced and allocated to the HBM first before </a:t>
            </a:r>
            <a:r>
              <a:rPr lang="en-US" dirty="0" smtClean="0"/>
              <a:t>associating </a:t>
            </a:r>
            <a:r>
              <a:rPr lang="en-US" dirty="0"/>
              <a:t>to the array pointers.</a:t>
            </a:r>
          </a:p>
          <a:p>
            <a:r>
              <a:rPr lang="en-US" dirty="0"/>
              <a:t>The FASTMEM directive is an Intel compiler specific directive, and is not supported by other compilers.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may cause </a:t>
            </a:r>
            <a:r>
              <a:rPr lang="en-US" dirty="0" smtClean="0"/>
              <a:t>the HBM </a:t>
            </a:r>
            <a:r>
              <a:rPr lang="en-US" dirty="0"/>
              <a:t>optimization </a:t>
            </a:r>
            <a:r>
              <a:rPr lang="en-US" dirty="0" smtClean="0"/>
              <a:t>portability issue. </a:t>
            </a:r>
          </a:p>
          <a:p>
            <a:pPr lvl="1"/>
            <a:r>
              <a:rPr lang="en-US" dirty="0" smtClean="0"/>
              <a:t>Cray </a:t>
            </a:r>
            <a:r>
              <a:rPr lang="en-US" dirty="0"/>
              <a:t>compilers </a:t>
            </a:r>
            <a:r>
              <a:rPr lang="en-US" dirty="0" smtClean="0"/>
              <a:t>will </a:t>
            </a:r>
            <a:r>
              <a:rPr lang="en-US" dirty="0"/>
              <a:t>support this directive (with slight modification) in the future.</a:t>
            </a:r>
          </a:p>
          <a:p>
            <a:r>
              <a:rPr lang="en-US" dirty="0"/>
              <a:t>Restructuring codes by changing loop orders among the nested loops may improve the data locality.</a:t>
            </a:r>
          </a:p>
          <a:p>
            <a:r>
              <a:rPr lang="en-US" dirty="0" err="1"/>
              <a:t>VTune</a:t>
            </a:r>
            <a:r>
              <a:rPr lang="en-US" dirty="0"/>
              <a:t> and compiler optimization (-</a:t>
            </a:r>
            <a:r>
              <a:rPr lang="en-US" dirty="0" err="1"/>
              <a:t>qopt</a:t>
            </a:r>
            <a:r>
              <a:rPr lang="en-US" dirty="0"/>
              <a:t>-report) output are very helpful for checking if a specific loop is </a:t>
            </a:r>
            <a:r>
              <a:rPr lang="en-US" dirty="0" err="1"/>
              <a:t>vectorized</a:t>
            </a:r>
            <a:r>
              <a:rPr lang="en-US" dirty="0"/>
              <a:t> or not.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31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006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2742" y="4691521"/>
            <a:ext cx="8174058" cy="769479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32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9742" y="2171700"/>
            <a:ext cx="7793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Try </a:t>
            </a:r>
            <a:r>
              <a:rPr lang="en-US" sz="2400" b="1" dirty="0" err="1" smtClean="0">
                <a:solidFill>
                  <a:schemeClr val="tx1"/>
                </a:solidFill>
              </a:rPr>
              <a:t>Memkind</a:t>
            </a:r>
            <a:r>
              <a:rPr lang="en-US" sz="2400" b="1" dirty="0" smtClean="0">
                <a:solidFill>
                  <a:schemeClr val="tx1"/>
                </a:solidFill>
              </a:rPr>
              <a:t> and </a:t>
            </a:r>
            <a:r>
              <a:rPr lang="en-US" sz="2400" b="1" dirty="0" err="1" smtClean="0">
                <a:solidFill>
                  <a:schemeClr val="tx1"/>
                </a:solidFill>
              </a:rPr>
              <a:t>autoHBW</a:t>
            </a:r>
            <a:r>
              <a:rPr lang="en-US" sz="2400" b="1" dirty="0" smtClean="0">
                <a:solidFill>
                  <a:schemeClr val="tx1"/>
                </a:solidFill>
              </a:rPr>
              <a:t> with your applications!</a:t>
            </a:r>
          </a:p>
          <a:p>
            <a:endParaRPr lang="en-US" sz="2400" dirty="0" smtClean="0"/>
          </a:p>
          <a:p>
            <a:r>
              <a:rPr lang="en-US" sz="1600" dirty="0" smtClean="0">
                <a:solidFill>
                  <a:srgbClr val="0700FA"/>
                </a:solidFill>
              </a:rPr>
              <a:t>http</a:t>
            </a:r>
            <a:r>
              <a:rPr lang="en-US" sz="1600" dirty="0">
                <a:solidFill>
                  <a:srgbClr val="0700FA"/>
                </a:solidFill>
              </a:rPr>
              <a:t>://</a:t>
            </a:r>
            <a:r>
              <a:rPr lang="en-US" sz="1600" dirty="0" err="1">
                <a:solidFill>
                  <a:srgbClr val="0700FA"/>
                </a:solidFill>
              </a:rPr>
              <a:t>www.nersc.gov</a:t>
            </a:r>
            <a:r>
              <a:rPr lang="en-US" sz="1600" dirty="0">
                <a:solidFill>
                  <a:srgbClr val="0700FA"/>
                </a:solidFill>
              </a:rPr>
              <a:t>/users/computational-systems/</a:t>
            </a:r>
            <a:r>
              <a:rPr lang="en-US" sz="1600" dirty="0" err="1">
                <a:solidFill>
                  <a:srgbClr val="0700FA"/>
                </a:solidFill>
              </a:rPr>
              <a:t>cori</a:t>
            </a:r>
            <a:r>
              <a:rPr lang="en-US" sz="1600" dirty="0">
                <a:solidFill>
                  <a:srgbClr val="0700FA"/>
                </a:solidFill>
              </a:rPr>
              <a:t>/application-porting-and-performance/using-high-performance-libraries-and-tools</a:t>
            </a:r>
            <a:endParaRPr lang="en-US" sz="1600" dirty="0" smtClean="0">
              <a:solidFill>
                <a:srgbClr val="0700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1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60341" y="179868"/>
            <a:ext cx="6819032" cy="769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114766"/>
              </a:buClr>
              <a:buSzPct val="25000"/>
            </a:pPr>
            <a:r>
              <a:rPr lang="en-US" sz="2800" dirty="0" err="1" smtClean="0"/>
              <a:t>Memkind</a:t>
            </a:r>
            <a:r>
              <a:rPr lang="en-US" sz="2800" dirty="0" smtClean="0"/>
              <a:t> library – a development </a:t>
            </a:r>
            <a:r>
              <a:rPr lang="en-US" sz="2800" dirty="0"/>
              <a:t>t</a:t>
            </a:r>
            <a:r>
              <a:rPr lang="en-US" sz="2800" dirty="0" smtClean="0"/>
              <a:t>ool for HBW memory from Intel</a:t>
            </a:r>
            <a:endParaRPr lang="en-US" sz="2900" b="1" i="0" u="none" strike="noStrike" cap="none" baseline="0" dirty="0">
              <a:solidFill>
                <a:srgbClr val="114766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134890"/>
            <a:ext cx="8229600" cy="4830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ct val="100000"/>
              <a:buFont typeface="Helvetica Neue"/>
              <a:buChar char="•"/>
            </a:pPr>
            <a:r>
              <a:rPr lang="en-US" sz="2400" i="0" u="none" strike="noStrike" cap="none" baseline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 </a:t>
            </a:r>
            <a:r>
              <a:rPr lang="en-US" sz="2400" i="0" u="none" strike="noStrike" cap="none" baseline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memkind</a:t>
            </a:r>
            <a:r>
              <a:rPr lang="en-US" sz="2400" i="0" u="none" strike="noStrike" cap="none" baseline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 library is a user extensible heap manager. It can be used to test/simulate the benefit of high hand width memory (HBM or </a:t>
            </a:r>
            <a:r>
              <a:rPr lang="en-US" sz="2400" i="0" u="none" strike="noStrike" cap="none" baseline="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HBW)  </a:t>
            </a:r>
            <a:r>
              <a:rPr lang="en-US" sz="2400" i="0" u="none" strike="noStrike" cap="none" baseline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on the dual socket Edison compute nodes today.</a:t>
            </a:r>
          </a:p>
          <a:p>
            <a: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766"/>
              </a:buClr>
              <a:buSzPct val="100000"/>
              <a:buFont typeface="Helvetica Neue"/>
              <a:buChar char="–"/>
            </a:pPr>
            <a:r>
              <a:rPr lang="en-US" sz="1600" b="0" i="0" u="none" strike="noStrike" cap="none" baseline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Use the QPI bus to simulate slow memory</a:t>
            </a:r>
          </a:p>
          <a:p>
            <a: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766"/>
              </a:buClr>
              <a:buSzPct val="100000"/>
              <a:buFont typeface="Helvetica Neue"/>
              <a:buChar char="–"/>
            </a:pPr>
            <a:r>
              <a:rPr lang="en-US" sz="1600" b="0" i="0" u="none" strike="noStrike" cap="none" baseline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This is not an accurate model of the bandwidth and latency characteristics of the KNL on package memory, but is a reasonable way to determine which data structures rely critically on bandwidth.</a:t>
            </a: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14766"/>
              </a:buClr>
              <a:buSzPct val="100000"/>
              <a:buFont typeface="Helvetica Neue"/>
              <a:buChar char="•"/>
            </a:pPr>
            <a:endParaRPr lang="en-US" sz="2000" b="0" i="0" u="none" strike="noStrike" cap="none" baseline="0" dirty="0" smtClean="0">
              <a:solidFill>
                <a:srgbClr val="114766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14766"/>
              </a:buClr>
              <a:buSzPct val="100000"/>
              <a:buFont typeface="Helvetica Neue"/>
              <a:buChar char="•"/>
            </a:pPr>
            <a:endParaRPr lang="en-US" sz="2000" b="0" i="0" u="none" strike="noStrike" cap="none" baseline="0" dirty="0" smtClean="0">
              <a:solidFill>
                <a:srgbClr val="114766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14766"/>
              </a:buClr>
              <a:buSzPct val="100000"/>
              <a:buNone/>
            </a:pPr>
            <a:endParaRPr lang="en-US" sz="2000" b="0" i="0" u="none" strike="noStrike" cap="none" baseline="0" dirty="0" smtClean="0">
              <a:solidFill>
                <a:srgbClr val="114766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766"/>
              </a:buClr>
              <a:buSzPct val="100000"/>
              <a:buFont typeface="Helvetica Neue"/>
              <a:buChar char="–"/>
            </a:pPr>
            <a:endParaRPr lang="en-US" sz="1200" b="0" i="0" u="sng" strike="noStrike" cap="none" baseline="0" dirty="0" smtClean="0">
              <a:solidFill>
                <a:schemeClr val="hlink"/>
              </a:solidFill>
              <a:latin typeface="Helvetica Neue"/>
              <a:ea typeface="Helvetica Neue"/>
              <a:cs typeface="Helvetica Neue"/>
              <a:sym typeface="Helvetica Neue"/>
              <a:hlinkClick r:id="rId3"/>
              <a:rtl val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4634" y="5950118"/>
            <a:ext cx="64600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133350">
              <a:spcBef>
                <a:spcPts val="480"/>
              </a:spcBef>
              <a:buClr>
                <a:srgbClr val="114766"/>
              </a:buClr>
              <a:buSzPct val="100000"/>
              <a:buFont typeface="Helvetica Neue"/>
              <a:buChar char="–"/>
            </a:pPr>
            <a:r>
              <a:rPr lang="en-US" sz="12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http://memkind.github.io/memkind</a:t>
            </a:r>
          </a:p>
          <a:p>
            <a:pPr marL="742950" lvl="1" indent="-133350">
              <a:spcBef>
                <a:spcPts val="480"/>
              </a:spcBef>
              <a:buClr>
                <a:srgbClr val="114766"/>
              </a:buClr>
              <a:buSzPct val="100000"/>
              <a:buFont typeface="Helvetica Neue"/>
              <a:buChar char="–"/>
            </a:pPr>
            <a:r>
              <a:rPr lang="en-US" sz="12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http://memkind.github.io/memkind/memkind_arch_20150318.pdf</a:t>
            </a:r>
          </a:p>
          <a:p>
            <a:pPr marL="742950" lvl="1" indent="-133350">
              <a:spcBef>
                <a:spcPts val="480"/>
              </a:spcBef>
              <a:buClr>
                <a:srgbClr val="114766"/>
              </a:buClr>
              <a:buSzPct val="100000"/>
              <a:buFont typeface="Helvetica Neue"/>
              <a:buChar char="–"/>
            </a:pPr>
            <a:r>
              <a:rPr lang="en-US" sz="12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http://ihpcc2014.com/pdf/100_KNL_HPC_Developer_Forum_SC_14.pdf</a:t>
            </a:r>
          </a:p>
        </p:txBody>
      </p:sp>
      <p:pic>
        <p:nvPicPr>
          <p:cNvPr id="7" name="Shape 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0306" y="4094363"/>
            <a:ext cx="2461467" cy="159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BM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34" y="4094363"/>
            <a:ext cx="2108200" cy="16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1550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Steps to use </a:t>
            </a:r>
            <a:r>
              <a:rPr lang="en-US" dirty="0" err="1" smtClean="0"/>
              <a:t>Memkind</a:t>
            </a:r>
            <a:r>
              <a:rPr lang="en-US" dirty="0" smtClean="0"/>
              <a:t> library on Edison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56600" cy="48307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Add compiler </a:t>
            </a:r>
            <a:r>
              <a:rPr lang="en-US" dirty="0"/>
              <a:t>directive !</a:t>
            </a:r>
            <a:r>
              <a:rPr lang="en-US" dirty="0" smtClean="0"/>
              <a:t>DIR$ ATTRIBUTES </a:t>
            </a:r>
            <a:r>
              <a:rPr lang="en-US" dirty="0"/>
              <a:t>FASTMEM in the </a:t>
            </a:r>
            <a:r>
              <a:rPr lang="en-US" dirty="0" smtClean="0"/>
              <a:t>Fortran codes</a:t>
            </a:r>
            <a:endParaRPr lang="en-US" dirty="0"/>
          </a:p>
          <a:p>
            <a:pPr lvl="1"/>
            <a:r>
              <a:rPr lang="en-US" dirty="0"/>
              <a:t>real, </a:t>
            </a:r>
            <a:r>
              <a:rPr lang="en-US" dirty="0" err="1"/>
              <a:t>allocatable</a:t>
            </a:r>
            <a:r>
              <a:rPr lang="en-US" dirty="0"/>
              <a:t> :: a(:,:), b(:,:), c(: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!DIR$ </a:t>
            </a:r>
            <a:r>
              <a:rPr lang="en-US" dirty="0" smtClean="0"/>
              <a:t>ATTRIBUTES </a:t>
            </a:r>
            <a:r>
              <a:rPr lang="en-US" dirty="0"/>
              <a:t>FASTMEM :: a, b, </a:t>
            </a:r>
            <a:r>
              <a:rPr lang="en-US" dirty="0" smtClean="0"/>
              <a:t>c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hbw_malloc</a:t>
            </a:r>
            <a:r>
              <a:rPr lang="en-US" dirty="0" smtClean="0"/>
              <a:t>, </a:t>
            </a:r>
            <a:r>
              <a:rPr lang="en-US" dirty="0" err="1" smtClean="0"/>
              <a:t>hbw_calloc</a:t>
            </a:r>
            <a:r>
              <a:rPr lang="en-US" dirty="0" smtClean="0"/>
              <a:t> to replace the </a:t>
            </a:r>
            <a:r>
              <a:rPr lang="en-US" dirty="0" err="1" smtClean="0"/>
              <a:t>malloc</a:t>
            </a:r>
            <a:r>
              <a:rPr lang="en-US" dirty="0" smtClean="0"/>
              <a:t>, </a:t>
            </a:r>
            <a:r>
              <a:rPr lang="en-US" dirty="0" err="1" smtClean="0"/>
              <a:t>calloc</a:t>
            </a:r>
            <a:r>
              <a:rPr lang="en-US" dirty="0" smtClean="0"/>
              <a:t> calls in the C/C++ codes</a:t>
            </a:r>
          </a:p>
          <a:p>
            <a:pPr lvl="1"/>
            <a:r>
              <a:rPr lang="en-US" dirty="0"/>
              <a:t>#include &lt;</a:t>
            </a:r>
            <a:r>
              <a:rPr lang="en-US" dirty="0" err="1"/>
              <a:t>hbwmalloc.h</a:t>
            </a:r>
            <a:r>
              <a:rPr lang="en-US" dirty="0" smtClean="0"/>
              <a:t>&gt;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alloc</a:t>
            </a:r>
            <a:r>
              <a:rPr lang="en-US" dirty="0" smtClean="0"/>
              <a:t>(size) -&gt; </a:t>
            </a:r>
            <a:r>
              <a:rPr lang="en-US" dirty="0" err="1" smtClean="0"/>
              <a:t>hbw_malloc</a:t>
            </a:r>
            <a:r>
              <a:rPr lang="en-US" dirty="0"/>
              <a:t>(</a:t>
            </a:r>
            <a:r>
              <a:rPr lang="en-US" dirty="0" smtClean="0"/>
              <a:t>size)</a:t>
            </a:r>
          </a:p>
          <a:p>
            <a:r>
              <a:rPr lang="en-US" dirty="0" smtClean="0"/>
              <a:t>Link </a:t>
            </a:r>
            <a:r>
              <a:rPr lang="en-US" dirty="0"/>
              <a:t>the codes to the </a:t>
            </a:r>
            <a:r>
              <a:rPr lang="en-US" dirty="0" err="1"/>
              <a:t>memkind</a:t>
            </a:r>
            <a:r>
              <a:rPr lang="en-US" dirty="0"/>
              <a:t> and </a:t>
            </a:r>
            <a:r>
              <a:rPr lang="en-US" dirty="0" err="1"/>
              <a:t>jemalloc</a:t>
            </a:r>
            <a:r>
              <a:rPr lang="en-US" dirty="0"/>
              <a:t> </a:t>
            </a:r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module </a:t>
            </a:r>
            <a:r>
              <a:rPr lang="en-US" dirty="0"/>
              <a:t>load </a:t>
            </a:r>
            <a:r>
              <a:rPr lang="en-US" dirty="0" err="1" smtClean="0"/>
              <a:t>memkind</a:t>
            </a:r>
            <a:endParaRPr lang="en-US" dirty="0" smtClean="0"/>
          </a:p>
          <a:p>
            <a:pPr lvl="1"/>
            <a:r>
              <a:rPr lang="en-US" dirty="0" err="1" smtClean="0"/>
              <a:t>ftn</a:t>
            </a:r>
            <a:r>
              <a:rPr lang="en-US" dirty="0" smtClean="0"/>
              <a:t> -dynamic -</a:t>
            </a:r>
            <a:r>
              <a:rPr lang="en-US" dirty="0"/>
              <a:t>g -O3 -</a:t>
            </a:r>
            <a:r>
              <a:rPr lang="en-US" dirty="0" err="1"/>
              <a:t>openmp</a:t>
            </a:r>
            <a:r>
              <a:rPr lang="en-US" dirty="0"/>
              <a:t> </a:t>
            </a:r>
            <a:r>
              <a:rPr lang="en-US" dirty="0" smtClean="0"/>
              <a:t>mycode.f90  </a:t>
            </a:r>
          </a:p>
          <a:p>
            <a:pPr marL="457200" lvl="1" indent="0">
              <a:buNone/>
            </a:pPr>
            <a:r>
              <a:rPr lang="en-US" dirty="0" smtClean="0"/>
              <a:t>	# compiler wrappers link the code to the –</a:t>
            </a:r>
            <a:r>
              <a:rPr lang="en-US" dirty="0" err="1" smtClean="0"/>
              <a:t>lmemkind</a:t>
            </a:r>
            <a:r>
              <a:rPr lang="en-US" dirty="0" smtClean="0"/>
              <a:t> –</a:t>
            </a:r>
            <a:r>
              <a:rPr lang="en-US" dirty="0" err="1" smtClean="0"/>
              <a:t>ljemalloc</a:t>
            </a:r>
            <a:r>
              <a:rPr lang="en-US" dirty="0" smtClean="0"/>
              <a:t> libraries.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5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942" y="5814442"/>
            <a:ext cx="8224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www.nersc.gov</a:t>
            </a:r>
            <a:r>
              <a:rPr lang="en-US" dirty="0"/>
              <a:t>/users/computational-systems/</a:t>
            </a:r>
            <a:r>
              <a:rPr lang="en-US" dirty="0" err="1"/>
              <a:t>cori</a:t>
            </a:r>
            <a:r>
              <a:rPr lang="en-US" dirty="0"/>
              <a:t>/application-porting-and-performance/using-high-performance-libraries-and-tools#toc-anchor-1</a:t>
            </a:r>
          </a:p>
        </p:txBody>
      </p:sp>
    </p:spTree>
    <p:extLst>
      <p:ext uri="{BB962C8B-B14F-4D97-AF65-F5344CB8AC3E}">
        <p14:creationId xmlns:p14="http://schemas.microsoft.com/office/powerpoint/2010/main" val="199172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Steps to use </a:t>
            </a:r>
            <a:r>
              <a:rPr lang="en-US" dirty="0" err="1" smtClean="0"/>
              <a:t>Memkind</a:t>
            </a:r>
            <a:r>
              <a:rPr lang="en-US" dirty="0" smtClean="0"/>
              <a:t> library on Edison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70900" cy="483076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Run </a:t>
            </a:r>
            <a:r>
              <a:rPr lang="en-US" dirty="0"/>
              <a:t>the codes with the </a:t>
            </a:r>
            <a:r>
              <a:rPr lang="en-US" dirty="0" err="1" smtClean="0"/>
              <a:t>numactl</a:t>
            </a:r>
            <a:r>
              <a:rPr lang="en-US" dirty="0" smtClean="0"/>
              <a:t> and </a:t>
            </a:r>
            <a:r>
              <a:rPr lang="en-US" dirty="0" err="1" smtClean="0"/>
              <a:t>env</a:t>
            </a:r>
            <a:r>
              <a:rPr lang="en-US" dirty="0"/>
              <a:t> </a:t>
            </a:r>
            <a:r>
              <a:rPr lang="en-US" dirty="0" smtClean="0"/>
              <a:t>MEMKIND_HBW_NODES</a:t>
            </a:r>
          </a:p>
          <a:p>
            <a:pPr lvl="1"/>
            <a:r>
              <a:rPr lang="en-US" dirty="0" smtClean="0"/>
              <a:t>module </a:t>
            </a:r>
            <a:r>
              <a:rPr lang="en-US" dirty="0"/>
              <a:t>load </a:t>
            </a:r>
            <a:r>
              <a:rPr lang="en-US" dirty="0" err="1"/>
              <a:t>memkind</a:t>
            </a:r>
            <a:r>
              <a:rPr lang="en-US" dirty="0"/>
              <a:t> </a:t>
            </a:r>
            <a:r>
              <a:rPr lang="en-US" dirty="0" smtClean="0"/>
              <a:t> # only needed for dynamically linked apps</a:t>
            </a:r>
          </a:p>
          <a:p>
            <a:pPr lvl="1"/>
            <a:r>
              <a:rPr lang="en-US" dirty="0" smtClean="0"/>
              <a:t>export </a:t>
            </a:r>
            <a:r>
              <a:rPr lang="en-US" dirty="0"/>
              <a:t>MEMKIND_HBW_NODES=0 </a:t>
            </a:r>
            <a:endParaRPr lang="en-US" dirty="0" smtClean="0"/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run</a:t>
            </a:r>
            <a:r>
              <a:rPr lang="en-US" dirty="0" smtClean="0"/>
              <a:t> –n </a:t>
            </a:r>
            <a:r>
              <a:rPr lang="en-US" dirty="0"/>
              <a:t>1 </a:t>
            </a:r>
            <a:r>
              <a:rPr lang="en-US" dirty="0" err="1"/>
              <a:t>numactl</a:t>
            </a:r>
            <a:r>
              <a:rPr lang="en-US" dirty="0"/>
              <a:t> --</a:t>
            </a:r>
            <a:r>
              <a:rPr lang="en-US" dirty="0" err="1"/>
              <a:t>membind</a:t>
            </a:r>
            <a:r>
              <a:rPr lang="en-US" dirty="0"/>
              <a:t>=1 --</a:t>
            </a:r>
            <a:r>
              <a:rPr lang="en-US" dirty="0" err="1"/>
              <a:t>cpunodebind</a:t>
            </a:r>
            <a:r>
              <a:rPr lang="en-US" dirty="0"/>
              <a:t>=0 ./</a:t>
            </a:r>
            <a:r>
              <a:rPr lang="en-US" dirty="0" err="1" smtClean="0"/>
              <a:t>a.out</a:t>
            </a:r>
            <a:endParaRPr lang="en-US" dirty="0" smtClean="0"/>
          </a:p>
          <a:p>
            <a:r>
              <a:rPr lang="en-US" dirty="0" smtClean="0"/>
              <a:t>Notes:</a:t>
            </a:r>
          </a:p>
          <a:p>
            <a:pPr lvl="1"/>
            <a:r>
              <a:rPr lang="en-US" dirty="0" err="1" smtClean="0"/>
              <a:t>Memkind</a:t>
            </a:r>
            <a:r>
              <a:rPr lang="en-US" dirty="0" smtClean="0"/>
              <a:t> can only allocate heap variables to the HBW memory. </a:t>
            </a:r>
            <a:r>
              <a:rPr lang="en-US" dirty="0"/>
              <a:t>T</a:t>
            </a:r>
            <a:r>
              <a:rPr lang="en-US" dirty="0" smtClean="0"/>
              <a:t>here is no way to allocate stack variables to HBW currently.</a:t>
            </a:r>
          </a:p>
          <a:p>
            <a:pPr lvl="1"/>
            <a:r>
              <a:rPr lang="en-US" dirty="0" smtClean="0"/>
              <a:t>The FASTMEM directive may be supported by other compilers in the future, e.g., Cray, but may have slightly different from the Intel FASTMEM directive.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6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45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AutoHBW</a:t>
            </a:r>
            <a:r>
              <a:rPr lang="en-US" sz="2800" dirty="0" smtClean="0"/>
              <a:t> tool – a development </a:t>
            </a:r>
            <a:r>
              <a:rPr lang="en-US" sz="2800" dirty="0"/>
              <a:t>t</a:t>
            </a:r>
            <a:r>
              <a:rPr lang="en-US" sz="2800" dirty="0" smtClean="0"/>
              <a:t>ool from Intel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/>
              <a:t>AutoHBW</a:t>
            </a:r>
            <a:r>
              <a:rPr lang="en-US" sz="2600" dirty="0" smtClean="0"/>
              <a:t> Tool </a:t>
            </a:r>
            <a:r>
              <a:rPr lang="en-US" sz="2600" dirty="0"/>
              <a:t>– automatically </a:t>
            </a:r>
            <a:r>
              <a:rPr lang="en-US" sz="2600" dirty="0" smtClean="0"/>
              <a:t>allocate </a:t>
            </a:r>
            <a:r>
              <a:rPr lang="en-US" sz="2600" dirty="0"/>
              <a:t>the arrays </a:t>
            </a:r>
            <a:r>
              <a:rPr lang="en-US" sz="2600" dirty="0" smtClean="0"/>
              <a:t>in certain size range </a:t>
            </a:r>
            <a:r>
              <a:rPr lang="en-US" sz="2600" dirty="0"/>
              <a:t>to the </a:t>
            </a:r>
            <a:r>
              <a:rPr lang="en-US" sz="2600" dirty="0" smtClean="0"/>
              <a:t>HBW memory </a:t>
            </a:r>
            <a:r>
              <a:rPr lang="en-US" sz="2600" dirty="0"/>
              <a:t>at run time. 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code change is </a:t>
            </a:r>
            <a:r>
              <a:rPr lang="en-US" dirty="0" smtClean="0"/>
              <a:t>required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library </a:t>
            </a:r>
            <a:r>
              <a:rPr lang="en-US" dirty="0">
                <a:solidFill>
                  <a:srgbClr val="0700FA"/>
                </a:solidFill>
              </a:rPr>
              <a:t>intercepts </a:t>
            </a:r>
            <a:r>
              <a:rPr lang="en-US" dirty="0"/>
              <a:t>the standard heap allocations (e.g., </a:t>
            </a:r>
            <a:r>
              <a:rPr lang="en-US" dirty="0" err="1"/>
              <a:t>malloc</a:t>
            </a:r>
            <a:r>
              <a:rPr lang="en-US" dirty="0"/>
              <a:t>, </a:t>
            </a:r>
            <a:r>
              <a:rPr lang="en-US" dirty="0" err="1"/>
              <a:t>calloc</a:t>
            </a:r>
            <a:r>
              <a:rPr lang="en-US" dirty="0" smtClean="0"/>
              <a:t>) and allocate them </a:t>
            </a:r>
            <a:r>
              <a:rPr lang="en-US" dirty="0"/>
              <a:t>out of HBW </a:t>
            </a:r>
            <a:r>
              <a:rPr lang="en-US" dirty="0" smtClean="0"/>
              <a:t>memory using the </a:t>
            </a:r>
            <a:r>
              <a:rPr lang="en-US" dirty="0" err="1" smtClean="0"/>
              <a:t>memkind</a:t>
            </a:r>
            <a:r>
              <a:rPr lang="en-US" dirty="0" smtClean="0"/>
              <a:t> API.</a:t>
            </a:r>
            <a:endParaRPr lang="en-US" dirty="0"/>
          </a:p>
          <a:p>
            <a:pPr lvl="1"/>
            <a:r>
              <a:rPr lang="en-US" dirty="0" smtClean="0">
                <a:ea typeface="Helvetica Neue"/>
                <a:cs typeface="Helvetica Neue"/>
                <a:sym typeface="Helvetica Neue"/>
                <a:rtl val="0"/>
              </a:rPr>
              <a:t>Included in the </a:t>
            </a:r>
            <a:r>
              <a:rPr lang="en-US" dirty="0" err="1" smtClean="0">
                <a:ea typeface="Helvetica Neue"/>
                <a:cs typeface="Helvetica Neue"/>
                <a:sym typeface="Helvetica Neue"/>
                <a:rtl val="0"/>
              </a:rPr>
              <a:t>memkind</a:t>
            </a:r>
            <a:r>
              <a:rPr lang="en-US" dirty="0" smtClean="0">
                <a:ea typeface="Helvetica Neue"/>
                <a:cs typeface="Helvetica Neue"/>
                <a:sym typeface="Helvetica Neue"/>
                <a:rtl val="0"/>
              </a:rPr>
              <a:t> distribution: </a:t>
            </a:r>
            <a:r>
              <a:rPr lang="en-US" u="sng" dirty="0" smtClean="0">
                <a:solidFill>
                  <a:schemeClr val="hlink"/>
                </a:solidFill>
                <a:ea typeface="Helvetica Neue"/>
                <a:cs typeface="Helvetica Neue"/>
                <a:sym typeface="Helvetica Neue"/>
                <a:hlinkClick r:id="rId2"/>
                <a:rtl val="0"/>
              </a:rPr>
              <a:t>http</a:t>
            </a:r>
            <a:r>
              <a:rPr lang="en-US" u="sng" dirty="0">
                <a:solidFill>
                  <a:schemeClr val="hlink"/>
                </a:solidFill>
                <a:ea typeface="Helvetica Neue"/>
                <a:cs typeface="Helvetica Neue"/>
                <a:sym typeface="Helvetica Neue"/>
                <a:hlinkClick r:id="rId2"/>
                <a:rtl val="0"/>
              </a:rPr>
              <a:t>://memkind.github.io/</a:t>
            </a:r>
            <a:r>
              <a:rPr lang="en-US" u="sng" dirty="0" smtClean="0">
                <a:solidFill>
                  <a:schemeClr val="hlink"/>
                </a:solidFill>
                <a:ea typeface="Helvetica Neue"/>
                <a:cs typeface="Helvetica Neue"/>
                <a:sym typeface="Helvetica Neue"/>
                <a:hlinkClick r:id="rId2"/>
                <a:rtl val="0"/>
              </a:rPr>
              <a:t>memkind</a:t>
            </a:r>
            <a:endParaRPr lang="en-US" u="sng" dirty="0" smtClean="0">
              <a:solidFill>
                <a:schemeClr val="hlink"/>
              </a:solidFill>
              <a:ea typeface="Helvetica Neue"/>
              <a:cs typeface="Helvetica Neue"/>
              <a:sym typeface="Helvetica Neue"/>
              <a:rtl val="0"/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Helvetica Neue"/>
                <a:cs typeface="Helvetica Neue"/>
                <a:sym typeface="Helvetica Neue"/>
                <a:rtl val="0"/>
              </a:rPr>
              <a:t>Available both on Edison and Cori as a module</a:t>
            </a:r>
          </a:p>
          <a:p>
            <a:pPr marL="400050" lvl="1" indent="0">
              <a:buNone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Helvetica Neue"/>
                <a:cs typeface="Helvetica Neue"/>
                <a:sym typeface="Helvetica Neue"/>
                <a:rtl val="0"/>
              </a:rPr>
              <a:t>http://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ea typeface="Helvetica Neue"/>
                <a:cs typeface="Helvetica Neue"/>
                <a:sym typeface="Helvetica Neue"/>
                <a:rtl val="0"/>
              </a:rPr>
              <a:t>www.nersc.gov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Helvetica Neue"/>
                <a:cs typeface="Helvetica Neue"/>
                <a:sym typeface="Helvetica Neue"/>
                <a:rtl val="0"/>
              </a:rPr>
              <a:t>/users/computational-systems/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ea typeface="Helvetica Neue"/>
                <a:cs typeface="Helvetica Neue"/>
                <a:sym typeface="Helvetica Neue"/>
                <a:rtl val="0"/>
              </a:rPr>
              <a:t>cori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Helvetica Neue"/>
                <a:cs typeface="Helvetica Neue"/>
                <a:sym typeface="Helvetica Neue"/>
                <a:rtl val="0"/>
              </a:rPr>
              <a:t>/application-porting-and-performance/using-high-performance-libraries-and-tools/#toc-anchor-2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ea typeface="Helvetica Neue"/>
              <a:cs typeface="Helvetica Neue"/>
              <a:sym typeface="Helvetica Neue"/>
              <a:rtl val="0"/>
            </a:endParaRPr>
          </a:p>
          <a:p>
            <a:pPr marL="0" indent="0">
              <a:buNone/>
            </a:pPr>
            <a:endParaRPr lang="en-US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842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179868"/>
            <a:ext cx="7018358" cy="76947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AutoHBW</a:t>
            </a:r>
            <a:r>
              <a:rPr lang="en-US" dirty="0" smtClean="0"/>
              <a:t> tool </a:t>
            </a:r>
            <a:r>
              <a:rPr lang="en-US" dirty="0"/>
              <a:t>uses the environment variables to control its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55000" cy="48307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AUTO_HBW_SIZE=x[:y</a:t>
            </a:r>
            <a:r>
              <a:rPr lang="en-US" dirty="0" smtClean="0"/>
              <a:t>]</a:t>
            </a:r>
          </a:p>
          <a:p>
            <a:pPr lvl="1"/>
            <a:r>
              <a:rPr lang="en-US" dirty="0"/>
              <a:t>Indicates that any allocation larger than x and smaller than y should be allocated in HBW memory. </a:t>
            </a:r>
            <a:r>
              <a:rPr lang="en-US" dirty="0" err="1"/>
              <a:t>x,y</a:t>
            </a:r>
            <a:r>
              <a:rPr lang="en-US" dirty="0"/>
              <a:t> (in K, M, or G) </a:t>
            </a:r>
          </a:p>
          <a:p>
            <a:pPr lvl="1"/>
            <a:r>
              <a:rPr lang="en-US" dirty="0" smtClean="0"/>
              <a:t>AUTO_HBW_SIZE</a:t>
            </a:r>
            <a:r>
              <a:rPr lang="en-US" dirty="0"/>
              <a:t>=1M:5M  # allocations between 1M and 5M allocated in HBW</a:t>
            </a:r>
          </a:p>
          <a:p>
            <a:r>
              <a:rPr lang="en-US" dirty="0"/>
              <a:t>AUTO_HBW_LOG=level </a:t>
            </a:r>
          </a:p>
          <a:p>
            <a:pPr lvl="1"/>
            <a:r>
              <a:rPr lang="en-US" dirty="0"/>
              <a:t> Sets the verbosity If the logging level:</a:t>
            </a:r>
          </a:p>
          <a:p>
            <a:pPr marL="857250" lvl="2" indent="0">
              <a:buNone/>
            </a:pPr>
            <a:r>
              <a:rPr lang="en-US" dirty="0"/>
              <a:t>    0 = no messages are printed for </a:t>
            </a:r>
            <a:r>
              <a:rPr lang="en-US" dirty="0" smtClean="0"/>
              <a:t>allocations </a:t>
            </a:r>
          </a:p>
          <a:p>
            <a:pPr marL="857250" lvl="2" indent="0">
              <a:buNone/>
            </a:pPr>
            <a:r>
              <a:rPr lang="en-US" dirty="0" smtClean="0"/>
              <a:t>    1 </a:t>
            </a:r>
            <a:r>
              <a:rPr lang="en-US" dirty="0"/>
              <a:t>= a log message is printed for each allocation (Default</a:t>
            </a:r>
            <a:r>
              <a:rPr lang="en-US" dirty="0" smtClean="0"/>
              <a:t>)</a:t>
            </a:r>
            <a:endParaRPr lang="en-US" b="1" dirty="0" smtClean="0"/>
          </a:p>
          <a:p>
            <a:pPr marL="857250" lvl="2" indent="0">
              <a:buNone/>
            </a:pPr>
            <a:r>
              <a:rPr lang="en-US" dirty="0" smtClean="0"/>
              <a:t>    2 = a log message is printed for each allocation with a </a:t>
            </a:r>
            <a:r>
              <a:rPr lang="en-US" dirty="0" err="1" smtClean="0"/>
              <a:t>backtrace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Using the </a:t>
            </a:r>
            <a:r>
              <a:rPr lang="en-US" dirty="0" err="1" smtClean="0"/>
              <a:t>autohbw_get_src_lines.pl</a:t>
            </a:r>
            <a:r>
              <a:rPr lang="en-US" dirty="0" smtClean="0"/>
              <a:t> script to find source lines for each allocation.</a:t>
            </a:r>
          </a:p>
          <a:p>
            <a:pPr lvl="1"/>
            <a:r>
              <a:rPr lang="en-US" dirty="0" smtClean="0"/>
              <a:t>Logging </a:t>
            </a:r>
            <a:r>
              <a:rPr lang="en-US" dirty="0"/>
              <a:t>adds extra overhead. </a:t>
            </a:r>
            <a:r>
              <a:rPr lang="en-US" dirty="0" smtClean="0"/>
              <a:t>Use 0 for performance critical runs</a:t>
            </a:r>
          </a:p>
          <a:p>
            <a:r>
              <a:rPr lang="en-US" dirty="0" smtClean="0"/>
              <a:t>Reference</a:t>
            </a:r>
          </a:p>
          <a:p>
            <a:pPr marL="400050" lvl="1" indent="0">
              <a:buNone/>
            </a:pPr>
            <a:r>
              <a:rPr lang="en-US" sz="2100" dirty="0"/>
              <a:t>/global/common/</a:t>
            </a:r>
            <a:r>
              <a:rPr lang="en-US" sz="2100" dirty="0" err="1"/>
              <a:t>edison</a:t>
            </a:r>
            <a:r>
              <a:rPr lang="en-US" sz="2100" dirty="0"/>
              <a:t>/</a:t>
            </a:r>
            <a:r>
              <a:rPr lang="en-US" sz="2100" dirty="0" err="1"/>
              <a:t>usg</a:t>
            </a:r>
            <a:r>
              <a:rPr lang="en-US" sz="2100" dirty="0"/>
              <a:t>/</a:t>
            </a:r>
            <a:r>
              <a:rPr lang="en-US" sz="2100" dirty="0" err="1"/>
              <a:t>memkind</a:t>
            </a:r>
            <a:r>
              <a:rPr lang="en-US" sz="2100" dirty="0"/>
              <a:t>/0.2.2+dev52gf73f5c9/</a:t>
            </a:r>
            <a:r>
              <a:rPr lang="en-US" sz="2100" dirty="0" err="1"/>
              <a:t>intel</a:t>
            </a:r>
            <a:r>
              <a:rPr lang="en-US" sz="2100" dirty="0"/>
              <a:t>/examples/</a:t>
            </a:r>
            <a:r>
              <a:rPr lang="en-US" sz="2100" dirty="0" err="1"/>
              <a:t>autohbw_README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8</a:t>
            </a:fld>
            <a:r>
              <a:rPr lang="en-US" dirty="0" smtClean="0">
                <a:latin typeface="Calibri"/>
              </a:rPr>
              <a:t> -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20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AutoHBW</a:t>
            </a:r>
            <a:r>
              <a:rPr lang="en-US" dirty="0" smtClean="0"/>
              <a:t> tool – more </a:t>
            </a:r>
            <a:r>
              <a:rPr lang="en-US" dirty="0" err="1" smtClean="0"/>
              <a:t>envs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MEMKIND_HBW_NODES=&lt;list of </a:t>
            </a:r>
            <a:r>
              <a:rPr lang="en-US" dirty="0" err="1" smtClean="0"/>
              <a:t>numa</a:t>
            </a:r>
            <a:r>
              <a:rPr lang="en-US" dirty="0" smtClean="0"/>
              <a:t> nodes&gt;</a:t>
            </a:r>
          </a:p>
          <a:p>
            <a:pPr lvl="1"/>
            <a:r>
              <a:rPr lang="en-US" dirty="0" smtClean="0"/>
              <a:t>Sets a </a:t>
            </a:r>
            <a:r>
              <a:rPr lang="en-US" dirty="0"/>
              <a:t>comma separated list of NUMA nodes </a:t>
            </a:r>
            <a:r>
              <a:rPr lang="en-US" dirty="0" smtClean="0"/>
              <a:t>as HBW nodes, e.g., </a:t>
            </a:r>
            <a:r>
              <a:rPr lang="en-US" dirty="0"/>
              <a:t>MEMKIND_HBW_NODES</a:t>
            </a:r>
            <a:r>
              <a:rPr lang="en-US" dirty="0" smtClean="0"/>
              <a:t>=0</a:t>
            </a:r>
          </a:p>
          <a:p>
            <a:pPr lvl="1"/>
            <a:r>
              <a:rPr lang="en-US" dirty="0" smtClean="0"/>
              <a:t>For non-KNL node this </a:t>
            </a:r>
            <a:r>
              <a:rPr lang="en-US" dirty="0" err="1" smtClean="0"/>
              <a:t>env</a:t>
            </a:r>
            <a:r>
              <a:rPr lang="en-US" dirty="0" smtClean="0"/>
              <a:t> must be set</a:t>
            </a:r>
          </a:p>
          <a:p>
            <a:r>
              <a:rPr lang="en-US" dirty="0" smtClean="0"/>
              <a:t>AUTO_HBW_MEM_TYPE=&lt;</a:t>
            </a:r>
            <a:r>
              <a:rPr lang="en-US" dirty="0" err="1" smtClean="0"/>
              <a:t>memory_type</a:t>
            </a:r>
            <a:r>
              <a:rPr lang="en-US" dirty="0" smtClean="0"/>
              <a:t>&gt;</a:t>
            </a:r>
            <a:endParaRPr lang="en-US" dirty="0"/>
          </a:p>
          <a:p>
            <a:pPr lvl="1"/>
            <a:r>
              <a:rPr lang="en-US" dirty="0" smtClean="0"/>
              <a:t>Sets </a:t>
            </a:r>
            <a:r>
              <a:rPr lang="en-US" dirty="0"/>
              <a:t>the type of </a:t>
            </a:r>
            <a:r>
              <a:rPr lang="en-US" dirty="0" smtClean="0"/>
              <a:t>memory </a:t>
            </a:r>
            <a:r>
              <a:rPr lang="en-US" dirty="0"/>
              <a:t>that should be automatically allocated. </a:t>
            </a:r>
            <a:r>
              <a:rPr lang="en-US" dirty="0" smtClean="0"/>
              <a:t>Default: </a:t>
            </a:r>
            <a:r>
              <a:rPr lang="en-US" dirty="0"/>
              <a:t>MEMKIND_HBW. </a:t>
            </a:r>
            <a:endParaRPr lang="en-US" dirty="0" smtClean="0"/>
          </a:p>
          <a:p>
            <a:pPr lvl="1"/>
            <a:r>
              <a:rPr lang="en-US" dirty="0" smtClean="0"/>
              <a:t>Examples</a:t>
            </a:r>
            <a:r>
              <a:rPr lang="en-US" dirty="0"/>
              <a:t>:</a:t>
            </a:r>
          </a:p>
          <a:p>
            <a:pPr marL="857250" lvl="2" indent="0">
              <a:buNone/>
            </a:pPr>
            <a:r>
              <a:rPr lang="en-US" dirty="0"/>
              <a:t>    AUTO_HBW_MEM_TYPE=MEMKIND_HBW            </a:t>
            </a:r>
            <a:r>
              <a:rPr lang="en-US" dirty="0" smtClean="0"/>
              <a:t>          </a:t>
            </a:r>
            <a:r>
              <a:rPr lang="en-US" b="1" dirty="0" smtClean="0"/>
              <a:t>(Default</a:t>
            </a:r>
            <a:r>
              <a:rPr lang="en-US" b="1" dirty="0"/>
              <a:t>)</a:t>
            </a:r>
          </a:p>
          <a:p>
            <a:pPr marL="857250" lvl="2" indent="0">
              <a:buNone/>
            </a:pPr>
            <a:r>
              <a:rPr lang="en-US" dirty="0"/>
              <a:t>    AUTO_HBW_MEM_TYPE=MEMKIND_HBW_HUGETLB</a:t>
            </a:r>
          </a:p>
          <a:p>
            <a:pPr marL="857250" lvl="2" indent="0">
              <a:buNone/>
            </a:pPr>
            <a:r>
              <a:rPr lang="en-US" dirty="0"/>
              <a:t>    AUTO_HBW_MEM_TYPE=</a:t>
            </a:r>
            <a:r>
              <a:rPr lang="en-US" dirty="0" smtClean="0"/>
              <a:t>MEMKIND_HUGETLB</a:t>
            </a:r>
          </a:p>
          <a:p>
            <a:r>
              <a:rPr lang="en-US" dirty="0"/>
              <a:t>Make sure the </a:t>
            </a:r>
            <a:r>
              <a:rPr lang="en-US" dirty="0" err="1"/>
              <a:t>malloc</a:t>
            </a:r>
            <a:r>
              <a:rPr lang="en-US" dirty="0"/>
              <a:t> </a:t>
            </a:r>
            <a:r>
              <a:rPr lang="en-US" dirty="0" smtClean="0"/>
              <a:t>calls intercepted by </a:t>
            </a:r>
            <a:r>
              <a:rPr lang="en-US" dirty="0"/>
              <a:t>the </a:t>
            </a:r>
            <a:r>
              <a:rPr lang="en-US" dirty="0" err="1"/>
              <a:t>autohbw</a:t>
            </a:r>
            <a:r>
              <a:rPr lang="en-US" dirty="0"/>
              <a:t> library </a:t>
            </a:r>
            <a:r>
              <a:rPr lang="en-US" dirty="0" smtClean="0"/>
              <a:t>APIs:</a:t>
            </a:r>
            <a:endParaRPr lang="en-US" dirty="0"/>
          </a:p>
          <a:p>
            <a:pPr lvl="1"/>
            <a:r>
              <a:rPr lang="en-US" dirty="0" smtClean="0"/>
              <a:t>For dynamic builds, using LD_PRELOAD or LD_LIBRARY_PATH to allow </a:t>
            </a:r>
            <a:r>
              <a:rPr lang="en-US" dirty="0" err="1" smtClean="0"/>
              <a:t>libautohbw.so:libmemkind.so</a:t>
            </a:r>
            <a:r>
              <a:rPr lang="en-US" dirty="0" smtClean="0"/>
              <a:t> in front of the system default path.</a:t>
            </a:r>
            <a:endParaRPr lang="en-US" dirty="0"/>
          </a:p>
          <a:p>
            <a:pPr lvl="1"/>
            <a:r>
              <a:rPr lang="en-US" dirty="0" smtClean="0"/>
              <a:t>For static builds, make the </a:t>
            </a:r>
            <a:r>
              <a:rPr lang="en-US" dirty="0" err="1" smtClean="0"/>
              <a:t>autohbw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memkind</a:t>
            </a:r>
            <a:r>
              <a:rPr lang="en-US" dirty="0" smtClean="0"/>
              <a:t> libraries in front of the link line. May use -</a:t>
            </a:r>
            <a:r>
              <a:rPr lang="en-US" dirty="0" err="1"/>
              <a:t>Wl</a:t>
            </a:r>
            <a:r>
              <a:rPr lang="en-US" dirty="0"/>
              <a:t>,-</a:t>
            </a:r>
            <a:r>
              <a:rPr lang="en-US" dirty="0" err="1" smtClean="0"/>
              <a:t>ymalloc</a:t>
            </a:r>
            <a:r>
              <a:rPr lang="en-US" dirty="0" smtClean="0"/>
              <a:t> to check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- </a:t>
            </a:r>
            <a:fld id="{D174BAF6-F8F2-EF4F-936C-8DF63288C82F}" type="slidenum">
              <a:rPr lang="en-US" smtClean="0">
                <a:latin typeface="Calibri"/>
              </a:rPr>
              <a:pPr/>
              <a:t>9</a:t>
            </a:fld>
            <a:r>
              <a:rPr lang="en-US" smtClean="0">
                <a:latin typeface="Calibri"/>
              </a:rPr>
              <a:t> -</a:t>
            </a:r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953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RSC Theme 4:3">
  <a:themeElements>
    <a:clrScheme name="NERSC Palette">
      <a:dk1>
        <a:srgbClr val="000000"/>
      </a:dk1>
      <a:lt1>
        <a:srgbClr val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RSC_Template_2013_POT">
  <a:themeElements>
    <a:clrScheme name="NERSC Palette">
      <a:dk1>
        <a:sysClr val="windowText" lastClr="000000"/>
      </a:dk1>
      <a:lt1>
        <a:sysClr val="window" lastClr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22534</TotalTime>
  <Words>3851</Words>
  <Application>Microsoft Macintosh PowerPoint</Application>
  <PresentationFormat>On-screen Show (4:3)</PresentationFormat>
  <Paragraphs>426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NERSC Theme 4:3</vt:lpstr>
      <vt:lpstr>NERSC_Template_2013_POT</vt:lpstr>
      <vt:lpstr>Zhengji Zhao NERSC User Engagement Group</vt:lpstr>
      <vt:lpstr>HBM tools</vt:lpstr>
      <vt:lpstr>Two tools to allocate arrays on the HBM or MCDRAM</vt:lpstr>
      <vt:lpstr>Memkind library – a development tool for HBW memory from Intel</vt:lpstr>
      <vt:lpstr>Steps to use Memkind library on Edison</vt:lpstr>
      <vt:lpstr>Steps to use Memkind library on Edison</vt:lpstr>
      <vt:lpstr>AutoHBW tool – a development tool from Intel</vt:lpstr>
      <vt:lpstr>AutoHBW tool uses the environment variables to control its behavior</vt:lpstr>
      <vt:lpstr>AutoHBW tool – more envs</vt:lpstr>
      <vt:lpstr>How to use AutoHBW tool on Edison</vt:lpstr>
      <vt:lpstr>Identifying the candidate arrays for HBM</vt:lpstr>
      <vt:lpstr>Identifying if your code is memory bandwidth bound</vt:lpstr>
      <vt:lpstr>VASP Case Study     --Dungeon report, Hillsboro, OR, Oct. 2015</vt:lpstr>
      <vt:lpstr>Code description and computational problem</vt:lpstr>
      <vt:lpstr>Starting point: Preparation for the Dungeon </vt:lpstr>
      <vt:lpstr>VASP profiling – thread scaling</vt:lpstr>
      <vt:lpstr>VASP profiling- memory bandwidth bound?</vt:lpstr>
      <vt:lpstr>VASP profiling – CPU bound?</vt:lpstr>
      <vt:lpstr>Estimating the performance impact of  HBW memory to VASP code using AutoHBW tool on Edison</vt:lpstr>
      <vt:lpstr>Optimizations attempted during dungeon session</vt:lpstr>
      <vt:lpstr>Opt 1: Allocating arrays in HBM using the Memkind library and the FASTMEM Intel compiler directive</vt:lpstr>
      <vt:lpstr>FASTMEM: Working with Fortran array pointers</vt:lpstr>
      <vt:lpstr>FASTMEM: Working with Fortran array pointers</vt:lpstr>
      <vt:lpstr>VASP+FASTMEM performance on Edison</vt:lpstr>
      <vt:lpstr>VASP+FASTMEM performance on Edison</vt:lpstr>
      <vt:lpstr>VASP+FASTMEM performance on Edison</vt:lpstr>
      <vt:lpstr>Opt 2: Developing a four-step optimization plan for the real space projection routines</vt:lpstr>
      <vt:lpstr>A four-step optimization plan for the real space projection routines</vt:lpstr>
      <vt:lpstr>Post dungeon follow-up</vt:lpstr>
      <vt:lpstr>Lessons learned</vt:lpstr>
      <vt:lpstr>Lessons learned --continued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Brian Austin, Wahid Bhimji,  Tina Butler, Jack Deslippe,  Scott French, Douglas Jacobsen, Nicholas Wright, Zhengji Zhao</dc:title>
  <cp:lastModifiedBy>Zhengji Zhao</cp:lastModifiedBy>
  <cp:revision>199</cp:revision>
  <dcterms:modified xsi:type="dcterms:W3CDTF">2016-03-23T21:51:23Z</dcterms:modified>
</cp:coreProperties>
</file>